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0.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1.xml" ContentType="application/vnd.openxmlformats-officedocument.themeOverride+xml"/>
  <Override PartName="/ppt/notesSlides/notesSlide25.xml" ContentType="application/vnd.openxmlformats-officedocument.presentationml.notesSlide+xml"/>
  <Override PartName="/ppt/charts/chart11.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51" r:id="rId1"/>
  </p:sldMasterIdLst>
  <p:notesMasterIdLst>
    <p:notesMasterId r:id="rId29"/>
  </p:notesMasterIdLst>
  <p:handoutMasterIdLst>
    <p:handoutMasterId r:id="rId30"/>
  </p:handoutMasterIdLst>
  <p:sldIdLst>
    <p:sldId id="256" r:id="rId2"/>
    <p:sldId id="469" r:id="rId3"/>
    <p:sldId id="470" r:id="rId4"/>
    <p:sldId id="471" r:id="rId5"/>
    <p:sldId id="505" r:id="rId6"/>
    <p:sldId id="496" r:id="rId7"/>
    <p:sldId id="497" r:id="rId8"/>
    <p:sldId id="498" r:id="rId9"/>
    <p:sldId id="499" r:id="rId10"/>
    <p:sldId id="504" r:id="rId11"/>
    <p:sldId id="472" r:id="rId12"/>
    <p:sldId id="473" r:id="rId13"/>
    <p:sldId id="474" r:id="rId14"/>
    <p:sldId id="475" r:id="rId15"/>
    <p:sldId id="476" r:id="rId16"/>
    <p:sldId id="501" r:id="rId17"/>
    <p:sldId id="477" r:id="rId18"/>
    <p:sldId id="507" r:id="rId19"/>
    <p:sldId id="478" r:id="rId20"/>
    <p:sldId id="506" r:id="rId21"/>
    <p:sldId id="485" r:id="rId22"/>
    <p:sldId id="492" r:id="rId23"/>
    <p:sldId id="489" r:id="rId24"/>
    <p:sldId id="494" r:id="rId25"/>
    <p:sldId id="486" r:id="rId26"/>
    <p:sldId id="502" r:id="rId27"/>
    <p:sldId id="341" r:id="rId28"/>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M" initials="M" lastIdx="34" clrIdx="0">
    <p:extLst/>
  </p:cmAuthor>
  <p:cmAuthor id="2" name="Alex Barnard" initials="AB" lastIdx="69"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AB"/>
    <a:srgbClr val="003DB7"/>
    <a:srgbClr val="928B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092" autoAdjust="0"/>
    <p:restoredTop sz="62545" autoAdjust="0"/>
  </p:normalViewPr>
  <p:slideViewPr>
    <p:cSldViewPr snapToGrid="0" snapToObjects="1">
      <p:cViewPr varScale="1">
        <p:scale>
          <a:sx n="63" d="100"/>
          <a:sy n="63" d="100"/>
        </p:scale>
        <p:origin x="-1320" y="-104"/>
      </p:cViewPr>
      <p:guideLst>
        <p:guide orient="horz" pos="2160"/>
        <p:guide pos="2880"/>
      </p:guideLst>
    </p:cSldViewPr>
  </p:slideViewPr>
  <p:notesTextViewPr>
    <p:cViewPr>
      <p:scale>
        <a:sx n="95" d="100"/>
        <a:sy n="95" d="100"/>
      </p:scale>
      <p:origin x="0" y="0"/>
    </p:cViewPr>
  </p:notesTextViewPr>
  <p:notesViewPr>
    <p:cSldViewPr snapToGrid="0" snapToObjects="1">
      <p:cViewPr varScale="1">
        <p:scale>
          <a:sx n="91" d="100"/>
          <a:sy n="91" d="100"/>
        </p:scale>
        <p:origin x="2600" y="184"/>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commentAuthors" Target="commentAuthor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Users\Spaz\Google%20Drive\Ordering%20the%20Disordered%20-%20Collaboration\OtD%20-%20Involuntary%20Commitment%20Data\California\CA%20Detention%20Data.xlsx" TargetMode="External"/><Relationship Id="rId2" Type="http://schemas.microsoft.com/office/2011/relationships/chartStyle" Target="style1.xml"/><Relationship Id="rId3" Type="http://schemas.microsoft.com/office/2011/relationships/chartColorStyle" Target="colors1.xml"/></Relationships>
</file>

<file path=ppt/charts/_rels/chart10.xml.rels><?xml version="1.0" encoding="UTF-8" standalone="yes"?>
<Relationships xmlns="http://schemas.openxmlformats.org/package/2006/relationships"><Relationship Id="rId1" Type="http://schemas.openxmlformats.org/officeDocument/2006/relationships/oleObject" Target="file:///\\Users\alexbarnard\Documents\Mental%20Health%20Research\Data%20and%20Analysis\Dedoose\US%20-%20Goal.xls" TargetMode="External"/><Relationship Id="rId2" Type="http://schemas.microsoft.com/office/2011/relationships/chartStyle" Target="style9.xml"/><Relationship Id="rId3" Type="http://schemas.microsoft.com/office/2011/relationships/chartColorStyle" Target="colors9.xml"/></Relationships>
</file>

<file path=ppt/charts/_rels/chart11.xml.rels><?xml version="1.0" encoding="UTF-8" standalone="yes"?>
<Relationships xmlns="http://schemas.openxmlformats.org/package/2006/relationships"><Relationship Id="rId1" Type="http://schemas.openxmlformats.org/officeDocument/2006/relationships/oleObject" Target="file://localhost//Users/alexbarnard/Documents/Mental%20Health%20Research/Data%20and%20Analysis/Dedoose/US%20-%20Key%20Challenge.xls" TargetMode="External"/><Relationship Id="rId2" Type="http://schemas.microsoft.com/office/2011/relationships/chartStyle" Target="style10.xml"/><Relationship Id="rId3" Type="http://schemas.microsoft.com/office/2011/relationships/chartColorStyle" Target="colors10.xml"/></Relationships>
</file>

<file path=ppt/charts/_rels/chart2.xml.rels><?xml version="1.0" encoding="UTF-8" standalone="yes"?>
<Relationships xmlns="http://schemas.openxmlformats.org/package/2006/relationships"><Relationship Id="rId1" Type="http://schemas.openxmlformats.org/officeDocument/2006/relationships/oleObject" Target="file:///\\Users\Spaz\Google%20Drive\Ordering%20the%20Disordered%20-%20Collaboration\OtD%20-%20Involuntary%20Commitment%20Data\California\CA%20Detention%20Data.xlsx" TargetMode="External"/><Relationship Id="rId2" Type="http://schemas.microsoft.com/office/2011/relationships/chartStyle" Target="style2.xml"/><Relationship Id="rId3"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openxmlformats.org/officeDocument/2006/relationships/oleObject" Target="file://localhost//Users/alexbarnard/Documents/Mental%20Health%20Research/Data%20and%20Analysis/US%20-%20General%20Data/U.S.%20-%20General%20Data.xlsx" TargetMode="External"/><Relationship Id="rId2" Type="http://schemas.microsoft.com/office/2011/relationships/chartStyle" Target="style3.xml"/><Relationship Id="rId3" Type="http://schemas.microsoft.com/office/2011/relationships/chartColorStyle" Target="colors3.xml"/></Relationships>
</file>

<file path=ppt/charts/_rels/chart4.xml.rels><?xml version="1.0" encoding="UTF-8" standalone="yes"?>
<Relationships xmlns="http://schemas.openxmlformats.org/package/2006/relationships"><Relationship Id="rId1" Type="http://schemas.openxmlformats.org/officeDocument/2006/relationships/oleObject" Target="file:///\\Users\Spaz\Documents\Mental%20Health%20Research\Data%20and%20Analysis\Cross-National%20Systems\OECDDATA.csv" TargetMode="External"/><Relationship Id="rId2" Type="http://schemas.microsoft.com/office/2011/relationships/chartStyle" Target="style4.xml"/><Relationship Id="rId3" Type="http://schemas.microsoft.com/office/2011/relationships/chartColorStyle" Target="colors4.xml"/></Relationships>
</file>

<file path=ppt/charts/_rels/chart5.xml.rels><?xml version="1.0" encoding="UTF-8" standalone="yes"?>
<Relationships xmlns="http://schemas.openxmlformats.org/package/2006/relationships"><Relationship Id="rId1" Type="http://schemas.openxmlformats.org/officeDocument/2006/relationships/oleObject" Target="file://localhost//Users/alexbarnard/Documents/Mental%20Health%20Research/Data%20and%20Analysis/US%20-%20General%20Data/U.S.%20-%20General%20Data.xlsx" TargetMode="External"/><Relationship Id="rId2" Type="http://schemas.microsoft.com/office/2011/relationships/chartStyle" Target="style5.xml"/><Relationship Id="rId3" Type="http://schemas.microsoft.com/office/2011/relationships/chartColorStyle" Target="colors5.xml"/></Relationships>
</file>

<file path=ppt/charts/_rels/chart6.xml.rels><?xml version="1.0" encoding="UTF-8" standalone="yes"?>
<Relationships xmlns="http://schemas.openxmlformats.org/package/2006/relationships"><Relationship Id="rId1" Type="http://schemas.openxmlformats.org/officeDocument/2006/relationships/oleObject" Target="file:///\\Users\alexbarnard\Documents\Mental%20Health%20Research\Data%20and%20Analysis\Cross-National%20Systems\OECD\OECD%20-%20Psychiatric%20Beds.xls" TargetMode="External"/><Relationship Id="rId2" Type="http://schemas.microsoft.com/office/2011/relationships/chartStyle" Target="style6.xml"/><Relationship Id="rId3" Type="http://schemas.microsoft.com/office/2011/relationships/chartColorStyle" Target="colors6.xml"/></Relationships>
</file>

<file path=ppt/charts/_rels/chart7.xml.rels><?xml version="1.0" encoding="UTF-8" standalone="yes"?>
<Relationships xmlns="http://schemas.openxmlformats.org/package/2006/relationships"><Relationship Id="rId1" Type="http://schemas.openxmlformats.org/officeDocument/2006/relationships/oleObject" Target="file://localhost//Users/alexbarnard/Documents/Mental%20Health%20Research/Data%20and%20Analysis/Cross-National%20Systems/MH%20Statistics%20-%20Comparativ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Users\alexbarnard\Documents\Mental%20Health%20Research\Data%20and%20Analysis\US%20-%20General%20Data\U.S.%20-%20General%20Data.xlsx" TargetMode="External"/><Relationship Id="rId2" Type="http://schemas.microsoft.com/office/2011/relationships/chartStyle" Target="style7.xml"/><Relationship Id="rId3" Type="http://schemas.microsoft.com/office/2011/relationships/chartColorStyle" Target="colors7.xml"/></Relationships>
</file>

<file path=ppt/charts/_rels/chart9.xml.rels><?xml version="1.0" encoding="UTF-8" standalone="yes"?>
<Relationships xmlns="http://schemas.openxmlformats.org/package/2006/relationships"><Relationship Id="rId1" Type="http://schemas.openxmlformats.org/officeDocument/2006/relationships/oleObject" Target="file:///\\Users\alexbarnard\Documents\Mental%20Health%20Research\Data%20and%20Analysis\US%20-%20General%20Data\U.S.%20-%20General%20Data.xlsx" TargetMode="External"/><Relationship Id="rId2" Type="http://schemas.microsoft.com/office/2011/relationships/chartStyle" Target="style8.xml"/><Relationship Id="rId3" Type="http://schemas.microsoft.com/office/2011/relationships/chartColorStyle" Target="colors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Adult 5150s</c:v>
                </c:pt>
              </c:strCache>
            </c:strRef>
          </c:tx>
          <c:spPr>
            <a:ln w="57150" cap="rnd">
              <a:solidFill>
                <a:schemeClr val="accent1"/>
              </a:solidFill>
              <a:round/>
            </a:ln>
            <a:effectLst/>
          </c:spPr>
          <c:marker>
            <c:symbol val="none"/>
          </c:marker>
          <c:cat>
            <c:numRef>
              <c:f>Sheet1!$B$1:$AA$1</c:f>
              <c:numCache>
                <c:formatCode>General</c:formatCode>
                <c:ptCount val="26"/>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numCache>
            </c:numRef>
          </c:cat>
          <c:val>
            <c:numRef>
              <c:f>Sheet1!$B$2:$AA$2</c:f>
              <c:numCache>
                <c:formatCode>#,##0</c:formatCode>
                <c:ptCount val="26"/>
                <c:pt idx="0">
                  <c:v>78548.0</c:v>
                </c:pt>
                <c:pt idx="1">
                  <c:v>79881.0</c:v>
                </c:pt>
                <c:pt idx="2">
                  <c:v>84778.0</c:v>
                </c:pt>
                <c:pt idx="3">
                  <c:v>91587.0</c:v>
                </c:pt>
                <c:pt idx="4">
                  <c:v>97320.0</c:v>
                </c:pt>
                <c:pt idx="5">
                  <c:v>103299.0</c:v>
                </c:pt>
                <c:pt idx="6">
                  <c:v>112001.0</c:v>
                </c:pt>
                <c:pt idx="7">
                  <c:v>114976.0</c:v>
                </c:pt>
                <c:pt idx="8">
                  <c:v>116206.0</c:v>
                </c:pt>
                <c:pt idx="9">
                  <c:v>116610.0</c:v>
                </c:pt>
                <c:pt idx="10">
                  <c:v>125895.0</c:v>
                </c:pt>
                <c:pt idx="15" formatCode="General">
                  <c:v>138295.0</c:v>
                </c:pt>
                <c:pt idx="16" formatCode="General">
                  <c:v>135243.0</c:v>
                </c:pt>
                <c:pt idx="17" formatCode="General">
                  <c:v>142551.0</c:v>
                </c:pt>
                <c:pt idx="18" formatCode="General">
                  <c:v>137229.0</c:v>
                </c:pt>
                <c:pt idx="19" formatCode="General">
                  <c:v>139388.0</c:v>
                </c:pt>
                <c:pt idx="20" formatCode="General">
                  <c:v>133913.0</c:v>
                </c:pt>
                <c:pt idx="22" formatCode="General">
                  <c:v>139048.0</c:v>
                </c:pt>
                <c:pt idx="23" formatCode="General">
                  <c:v>144397.0</c:v>
                </c:pt>
                <c:pt idx="25" formatCode="General">
                  <c:v>136974.0</c:v>
                </c:pt>
              </c:numCache>
            </c:numRef>
          </c:val>
          <c:smooth val="0"/>
          <c:extLst xmlns:c16r2="http://schemas.microsoft.com/office/drawing/2015/06/chart">
            <c:ext xmlns:c16="http://schemas.microsoft.com/office/drawing/2014/chart" uri="{C3380CC4-5D6E-409C-BE32-E72D297353CC}">
              <c16:uniqueId val="{00000000-D331-E745-A595-C3FF9812D041}"/>
            </c:ext>
          </c:extLst>
        </c:ser>
        <c:ser>
          <c:idx val="1"/>
          <c:order val="1"/>
          <c:tx>
            <c:strRef>
              <c:f>Sheet1!$A$3</c:f>
              <c:strCache>
                <c:ptCount val="1"/>
                <c:pt idx="0">
                  <c:v>Adult 5250s </c:v>
                </c:pt>
              </c:strCache>
            </c:strRef>
          </c:tx>
          <c:spPr>
            <a:ln w="57150" cap="rnd">
              <a:solidFill>
                <a:schemeClr val="accent2"/>
              </a:solidFill>
              <a:round/>
            </a:ln>
            <a:effectLst/>
          </c:spPr>
          <c:marker>
            <c:symbol val="none"/>
          </c:marker>
          <c:cat>
            <c:numRef>
              <c:f>Sheet1!$B$1:$AA$1</c:f>
              <c:numCache>
                <c:formatCode>General</c:formatCode>
                <c:ptCount val="26"/>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numCache>
            </c:numRef>
          </c:cat>
          <c:val>
            <c:numRef>
              <c:f>Sheet1!$B$3:$AA$3</c:f>
              <c:numCache>
                <c:formatCode>#,##0</c:formatCode>
                <c:ptCount val="26"/>
                <c:pt idx="0">
                  <c:v>33266.0</c:v>
                </c:pt>
                <c:pt idx="1">
                  <c:v>33867.0</c:v>
                </c:pt>
                <c:pt idx="2">
                  <c:v>35752.0</c:v>
                </c:pt>
                <c:pt idx="3">
                  <c:v>38467.0</c:v>
                </c:pt>
                <c:pt idx="4">
                  <c:v>43814.0</c:v>
                </c:pt>
                <c:pt idx="5">
                  <c:v>44701.0</c:v>
                </c:pt>
                <c:pt idx="6">
                  <c:v>47498.0</c:v>
                </c:pt>
                <c:pt idx="7">
                  <c:v>47229.0</c:v>
                </c:pt>
                <c:pt idx="8">
                  <c:v>45024.0</c:v>
                </c:pt>
                <c:pt idx="9">
                  <c:v>45548.0</c:v>
                </c:pt>
                <c:pt idx="10">
                  <c:v>51268.0</c:v>
                </c:pt>
                <c:pt idx="15" formatCode="General">
                  <c:v>57386.0</c:v>
                </c:pt>
                <c:pt idx="16" formatCode="General">
                  <c:v>56522.0</c:v>
                </c:pt>
                <c:pt idx="17" formatCode="General">
                  <c:v>60254.0</c:v>
                </c:pt>
                <c:pt idx="18" formatCode="General">
                  <c:v>56772.0</c:v>
                </c:pt>
                <c:pt idx="19" formatCode="General">
                  <c:v>60579.0</c:v>
                </c:pt>
                <c:pt idx="20" formatCode="General">
                  <c:v>68469.0</c:v>
                </c:pt>
                <c:pt idx="22" formatCode="General">
                  <c:v>73006.0</c:v>
                </c:pt>
                <c:pt idx="23" formatCode="General">
                  <c:v>72683.0</c:v>
                </c:pt>
                <c:pt idx="25" formatCode="General">
                  <c:v>55870.0</c:v>
                </c:pt>
              </c:numCache>
            </c:numRef>
          </c:val>
          <c:smooth val="0"/>
          <c:extLst xmlns:c16r2="http://schemas.microsoft.com/office/drawing/2015/06/chart">
            <c:ext xmlns:c16="http://schemas.microsoft.com/office/drawing/2014/chart" uri="{C3380CC4-5D6E-409C-BE32-E72D297353CC}">
              <c16:uniqueId val="{00000001-D331-E745-A595-C3FF9812D041}"/>
            </c:ext>
          </c:extLst>
        </c:ser>
        <c:dLbls>
          <c:showLegendKey val="0"/>
          <c:showVal val="0"/>
          <c:showCatName val="0"/>
          <c:showSerName val="0"/>
          <c:showPercent val="0"/>
          <c:showBubbleSize val="0"/>
        </c:dLbls>
        <c:marker val="1"/>
        <c:smooth val="0"/>
        <c:axId val="2072800280"/>
        <c:axId val="2019764472"/>
      </c:lineChart>
      <c:catAx>
        <c:axId val="2072800280"/>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9764472"/>
        <c:crosses val="autoZero"/>
        <c:auto val="1"/>
        <c:lblAlgn val="ctr"/>
        <c:lblOffset val="100"/>
        <c:tickLblSkip val="5"/>
        <c:noMultiLvlLbl val="0"/>
      </c:catAx>
      <c:valAx>
        <c:axId val="2019764472"/>
        <c:scaling>
          <c:orientation val="minMax"/>
        </c:scaling>
        <c:delete val="0"/>
        <c:axPos val="l"/>
        <c:majorGridlines>
          <c:spPr>
            <a:ln w="9525" cap="flat" cmpd="sng" algn="ctr">
              <a:solidFill>
                <a:schemeClr val="bg1">
                  <a:lumMod val="75000"/>
                </a:schemeClr>
              </a:solidFill>
              <a:prstDash val="solid"/>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72800280"/>
        <c:crosses val="autoZero"/>
        <c:crossBetween val="between"/>
      </c:valAx>
      <c:spPr>
        <a:noFill/>
        <a:ln>
          <a:solidFill>
            <a:schemeClr val="bg1">
              <a:lumMod val="75000"/>
            </a:schemeClr>
          </a:solid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n-US"/>
          </a:p>
        </c:txPr>
      </c:legendEntry>
      <c:layout>
        <c:manualLayout>
          <c:xMode val="edge"/>
          <c:yMode val="edge"/>
          <c:x val="0.136672360612656"/>
          <c:y val="0.91522025850699"/>
          <c:w val="0.784230784006016"/>
          <c:h val="0.0664233603017963"/>
        </c:manualLayout>
      </c:layout>
      <c:overlay val="0"/>
      <c:spPr>
        <a:solidFill>
          <a:schemeClr val="lt1"/>
        </a:solidFill>
        <a:ln w="19050" cap="flat" cmpd="sng" algn="ctr">
          <a:solidFill>
            <a:schemeClr val="accent2"/>
          </a:solidFill>
          <a:prstDash val="solid"/>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span"/>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sz="1400" dirty="0"/>
              <a:t>Objectives of Conservatorship</a:t>
            </a:r>
          </a:p>
        </c:rich>
      </c:tx>
      <c:layout>
        <c:manualLayout>
          <c:xMode val="edge"/>
          <c:yMode val="edge"/>
          <c:x val="0.0802864687083147"/>
          <c:y val="0.105067307391882"/>
        </c:manualLayout>
      </c:layout>
      <c:overlay val="0"/>
      <c:spPr>
        <a:noFill/>
        <a:ln>
          <a:noFill/>
        </a:ln>
        <a:effectLst/>
      </c:spPr>
    </c:title>
    <c:autoTitleDeleted val="0"/>
    <c:plotArea>
      <c:layout>
        <c:manualLayout>
          <c:layoutTarget val="inner"/>
          <c:xMode val="edge"/>
          <c:yMode val="edge"/>
          <c:x val="0.0775925958885011"/>
          <c:y val="0.159832695457871"/>
          <c:w val="0.783218308660415"/>
          <c:h val="0.602420642100879"/>
        </c:manualLayout>
      </c:layout>
      <c:barChart>
        <c:barDir val="col"/>
        <c:grouping val="clustered"/>
        <c:varyColors val="0"/>
        <c:ser>
          <c:idx val="0"/>
          <c:order val="0"/>
          <c:tx>
            <c:strRef>
              <c:f>'Dedoose Chart Export'!$B$34</c:f>
              <c:strCache>
                <c:ptCount val="1"/>
                <c:pt idx="0">
                  <c:v>All Interviewees</c:v>
                </c:pt>
              </c:strCache>
            </c:strRef>
          </c:tx>
          <c:spPr>
            <a:gradFill rotWithShape="1">
              <a:gsLst>
                <a:gs pos="0">
                  <a:schemeClr val="accent1"/>
                </a:gs>
                <a:gs pos="90000">
                  <a:schemeClr val="accent1">
                    <a:shade val="100000"/>
                  </a:schemeClr>
                </a:gs>
                <a:gs pos="100000">
                  <a:schemeClr val="accent1">
                    <a:shade val="85000"/>
                  </a:schemeClr>
                </a:gs>
              </a:gsLst>
              <a:path path="circle">
                <a:fillToRect l="100000" t="100000" r="100000" b="100000"/>
              </a:path>
            </a:gradFill>
            <a:ln>
              <a:noFill/>
            </a:ln>
            <a:effectLst>
              <a:outerShdw blurRad="31750" dist="25400" dir="5400000" rotWithShape="0">
                <a:srgbClr val="000000">
                  <a:alpha val="50000"/>
                </a:srgbClr>
              </a:outerShdw>
            </a:effectLst>
          </c:spPr>
          <c:invertIfNegative val="0"/>
          <c:cat>
            <c:strRef>
              <c:f>'Dedoose Chart Export'!$A$35:$A$41</c:f>
              <c:strCache>
                <c:ptCount val="7"/>
                <c:pt idx="0">
                  <c:v>Maintain Treatment / Insight</c:v>
                </c:pt>
                <c:pt idx="1">
                  <c:v>Stability / Safety</c:v>
                </c:pt>
                <c:pt idx="2">
                  <c:v>Step Down / Remain in Community</c:v>
                </c:pt>
                <c:pt idx="3">
                  <c:v>Freedom / Autonomy / Recovery</c:v>
                </c:pt>
                <c:pt idx="4">
                  <c:v>Quality of Life / Connection</c:v>
                </c:pt>
                <c:pt idx="5">
                  <c:v>Rights</c:v>
                </c:pt>
                <c:pt idx="6">
                  <c:v>Functioning</c:v>
                </c:pt>
              </c:strCache>
            </c:strRef>
          </c:cat>
          <c:val>
            <c:numRef>
              <c:f>'Dedoose Chart Export'!$B$35:$B$41</c:f>
              <c:numCache>
                <c:formatCode>General</c:formatCode>
                <c:ptCount val="7"/>
                <c:pt idx="0">
                  <c:v>6.0</c:v>
                </c:pt>
                <c:pt idx="1">
                  <c:v>28.0</c:v>
                </c:pt>
                <c:pt idx="2">
                  <c:v>19.0</c:v>
                </c:pt>
                <c:pt idx="3">
                  <c:v>23.0</c:v>
                </c:pt>
                <c:pt idx="4">
                  <c:v>13.0</c:v>
                </c:pt>
                <c:pt idx="5">
                  <c:v>6.0</c:v>
                </c:pt>
                <c:pt idx="6">
                  <c:v>5.0</c:v>
                </c:pt>
              </c:numCache>
            </c:numRef>
          </c:val>
          <c:extLst xmlns:c16r2="http://schemas.microsoft.com/office/drawing/2015/06/chart">
            <c:ext xmlns:c16="http://schemas.microsoft.com/office/drawing/2014/chart" uri="{C3380CC4-5D6E-409C-BE32-E72D297353CC}">
              <c16:uniqueId val="{00000000-9027-0544-830C-D691194C2846}"/>
            </c:ext>
          </c:extLst>
        </c:ser>
        <c:ser>
          <c:idx val="1"/>
          <c:order val="1"/>
          <c:tx>
            <c:strRef>
              <c:f>'Dedoose Chart Export'!$C$34</c:f>
              <c:strCache>
                <c:ptCount val="1"/>
                <c:pt idx="0">
                  <c:v>Public Guardians</c:v>
                </c:pt>
              </c:strCache>
            </c:strRef>
          </c:tx>
          <c:spPr>
            <a:gradFill rotWithShape="1">
              <a:gsLst>
                <a:gs pos="0">
                  <a:schemeClr val="accent2"/>
                </a:gs>
                <a:gs pos="90000">
                  <a:schemeClr val="accent2">
                    <a:shade val="100000"/>
                  </a:schemeClr>
                </a:gs>
                <a:gs pos="100000">
                  <a:schemeClr val="accent2">
                    <a:shade val="85000"/>
                  </a:schemeClr>
                </a:gs>
              </a:gsLst>
              <a:path path="circle">
                <a:fillToRect l="100000" t="100000" r="100000" b="100000"/>
              </a:path>
            </a:gradFill>
            <a:ln>
              <a:noFill/>
            </a:ln>
            <a:effectLst>
              <a:outerShdw blurRad="31750" dist="25400" dir="5400000" rotWithShape="0">
                <a:srgbClr val="000000">
                  <a:alpha val="50000"/>
                </a:srgbClr>
              </a:outerShdw>
            </a:effectLst>
          </c:spPr>
          <c:invertIfNegative val="0"/>
          <c:cat>
            <c:strRef>
              <c:f>'Dedoose Chart Export'!$A$35:$A$41</c:f>
              <c:strCache>
                <c:ptCount val="7"/>
                <c:pt idx="0">
                  <c:v>Maintain Treatment / Insight</c:v>
                </c:pt>
                <c:pt idx="1">
                  <c:v>Stability / Safety</c:v>
                </c:pt>
                <c:pt idx="2">
                  <c:v>Step Down / Remain in Community</c:v>
                </c:pt>
                <c:pt idx="3">
                  <c:v>Freedom / Autonomy / Recovery</c:v>
                </c:pt>
                <c:pt idx="4">
                  <c:v>Quality of Life / Connection</c:v>
                </c:pt>
                <c:pt idx="5">
                  <c:v>Rights</c:v>
                </c:pt>
                <c:pt idx="6">
                  <c:v>Functioning</c:v>
                </c:pt>
              </c:strCache>
            </c:strRef>
          </c:cat>
          <c:val>
            <c:numRef>
              <c:f>'Dedoose Chart Export'!$C$35:$C$41</c:f>
              <c:numCache>
                <c:formatCode>General</c:formatCode>
                <c:ptCount val="7"/>
                <c:pt idx="1">
                  <c:v>21.42857142857143</c:v>
                </c:pt>
                <c:pt idx="2">
                  <c:v>35.71428571428572</c:v>
                </c:pt>
                <c:pt idx="3">
                  <c:v>14.28571428571429</c:v>
                </c:pt>
                <c:pt idx="4">
                  <c:v>21.42857142857143</c:v>
                </c:pt>
                <c:pt idx="6">
                  <c:v>7.142857142857141</c:v>
                </c:pt>
              </c:numCache>
            </c:numRef>
          </c:val>
          <c:extLst xmlns:c16r2="http://schemas.microsoft.com/office/drawing/2015/06/chart">
            <c:ext xmlns:c16="http://schemas.microsoft.com/office/drawing/2014/chart" uri="{C3380CC4-5D6E-409C-BE32-E72D297353CC}">
              <c16:uniqueId val="{00000001-9027-0544-830C-D691194C2846}"/>
            </c:ext>
          </c:extLst>
        </c:ser>
        <c:dLbls>
          <c:showLegendKey val="0"/>
          <c:showVal val="0"/>
          <c:showCatName val="0"/>
          <c:showSerName val="0"/>
          <c:showPercent val="0"/>
          <c:showBubbleSize val="0"/>
        </c:dLbls>
        <c:gapWidth val="100"/>
        <c:overlap val="-24"/>
        <c:axId val="2093563880"/>
        <c:axId val="2051528792"/>
      </c:barChart>
      <c:catAx>
        <c:axId val="209356388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051528792"/>
        <c:crosses val="autoZero"/>
        <c:auto val="1"/>
        <c:lblAlgn val="ctr"/>
        <c:lblOffset val="100"/>
        <c:noMultiLvlLbl val="0"/>
      </c:catAx>
      <c:valAx>
        <c:axId val="2051528792"/>
        <c:scaling>
          <c:orientation val="minMax"/>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dirty="0"/>
                  <a:t>Percentage</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093563880"/>
        <c:crosses val="autoZero"/>
        <c:crossBetween val="between"/>
      </c:valAx>
      <c:spPr>
        <a:noFill/>
        <a:ln>
          <a:noFill/>
        </a:ln>
        <a:effectLst/>
      </c:spPr>
    </c:plotArea>
    <c:legend>
      <c:legendPos val="r"/>
      <c:layout>
        <c:manualLayout>
          <c:xMode val="edge"/>
          <c:yMode val="edge"/>
          <c:x val="0.856464108240476"/>
          <c:y val="0.3691560420546"/>
          <c:w val="0.134842299142643"/>
          <c:h val="0.39626250851964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t>Priority for Reform or Expansion</a:t>
            </a:r>
          </a:p>
        </c:rich>
      </c:tx>
      <c:layout>
        <c:manualLayout>
          <c:xMode val="edge"/>
          <c:yMode val="edge"/>
          <c:x val="0.0274860017497813"/>
          <c:y val="0.0343347639484978"/>
        </c:manualLayout>
      </c:layout>
      <c:overlay val="0"/>
      <c:spPr>
        <a:noFill/>
        <a:ln>
          <a:noFill/>
        </a:ln>
        <a:effectLst/>
      </c:spPr>
    </c:title>
    <c:autoTitleDeleted val="0"/>
    <c:plotArea>
      <c:layout>
        <c:manualLayout>
          <c:layoutTarget val="inner"/>
          <c:xMode val="edge"/>
          <c:yMode val="edge"/>
          <c:x val="0.368555713624032"/>
          <c:y val="0.141083061889251"/>
          <c:w val="0.596622940514789"/>
          <c:h val="0.687424978840186"/>
        </c:manualLayout>
      </c:layout>
      <c:barChart>
        <c:barDir val="bar"/>
        <c:grouping val="clustered"/>
        <c:varyColors val="0"/>
        <c:ser>
          <c:idx val="0"/>
          <c:order val="0"/>
          <c:spPr>
            <a:solidFill>
              <a:schemeClr val="accent1"/>
            </a:solidFill>
            <a:ln>
              <a:noFill/>
            </a:ln>
            <a:effectLst/>
          </c:spPr>
          <c:invertIfNegative val="0"/>
          <c:cat>
            <c:strRef>
              <c:f>'Dedoose Chart Export'!$A$39:$A$47</c:f>
              <c:strCache>
                <c:ptCount val="9"/>
                <c:pt idx="0">
                  <c:v>Rights / Benefits</c:v>
                </c:pt>
                <c:pt idx="1">
                  <c:v>Other</c:v>
                </c:pt>
                <c:pt idx="2">
                  <c:v>LPS Criteria / Involuntary Treatment</c:v>
                </c:pt>
                <c:pt idx="3">
                  <c:v>Incarceration / Drug Treatment</c:v>
                </c:pt>
                <c:pt idx="4">
                  <c:v>Regulation / Policy</c:v>
                </c:pt>
                <c:pt idx="5">
                  <c:v>Outpatient Access / Quality</c:v>
                </c:pt>
                <c:pt idx="6">
                  <c:v>Supported Housing</c:v>
                </c:pt>
                <c:pt idx="7">
                  <c:v>Long-Term Care (ARFs/SNFs etc)</c:v>
                </c:pt>
                <c:pt idx="8">
                  <c:v>Locked Facilities</c:v>
                </c:pt>
              </c:strCache>
            </c:strRef>
          </c:cat>
          <c:val>
            <c:numRef>
              <c:f>'Dedoose Chart Export'!$C$39:$C$47</c:f>
              <c:numCache>
                <c:formatCode>General</c:formatCode>
                <c:ptCount val="9"/>
                <c:pt idx="0">
                  <c:v>1.26582278481013</c:v>
                </c:pt>
                <c:pt idx="1">
                  <c:v>5.063291139240507</c:v>
                </c:pt>
                <c:pt idx="2">
                  <c:v>5.063291139240507</c:v>
                </c:pt>
                <c:pt idx="3">
                  <c:v>6.329113924050633</c:v>
                </c:pt>
                <c:pt idx="4">
                  <c:v>11.39240506329114</c:v>
                </c:pt>
                <c:pt idx="5">
                  <c:v>13.92405063291139</c:v>
                </c:pt>
                <c:pt idx="6">
                  <c:v>17.72151898734177</c:v>
                </c:pt>
                <c:pt idx="7">
                  <c:v>17.72151898734177</c:v>
                </c:pt>
                <c:pt idx="8" formatCode="@">
                  <c:v>21.5189873417722</c:v>
                </c:pt>
              </c:numCache>
            </c:numRef>
          </c:val>
          <c:extLst xmlns:c16r2="http://schemas.microsoft.com/office/drawing/2015/06/chart">
            <c:ext xmlns:c16="http://schemas.microsoft.com/office/drawing/2014/chart" uri="{C3380CC4-5D6E-409C-BE32-E72D297353CC}">
              <c16:uniqueId val="{00000000-F66A-C241-9510-C7BC39D3AA5B}"/>
            </c:ext>
          </c:extLst>
        </c:ser>
        <c:dLbls>
          <c:showLegendKey val="0"/>
          <c:showVal val="0"/>
          <c:showCatName val="0"/>
          <c:showSerName val="0"/>
          <c:showPercent val="0"/>
          <c:showBubbleSize val="0"/>
        </c:dLbls>
        <c:gapWidth val="182"/>
        <c:axId val="2094017704"/>
        <c:axId val="2092325752"/>
      </c:barChart>
      <c:catAx>
        <c:axId val="2094017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2325752"/>
        <c:crosses val="autoZero"/>
        <c:auto val="1"/>
        <c:lblAlgn val="ctr"/>
        <c:lblOffset val="100"/>
        <c:noMultiLvlLbl val="0"/>
      </c:catAx>
      <c:valAx>
        <c:axId val="2092325752"/>
        <c:scaling>
          <c:orientation val="minMax"/>
        </c:scaling>
        <c:delete val="0"/>
        <c:axPos val="b"/>
        <c:majorGridlines>
          <c:spPr>
            <a:ln w="9525" cap="flat" cmpd="sng" algn="ctr">
              <a:solidFill>
                <a:schemeClr val="bg1">
                  <a:lumMod val="6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Percentage of Interviewees</a:t>
                </a:r>
              </a:p>
            </c:rich>
          </c:tx>
          <c:layout>
            <c:manualLayout>
              <c:xMode val="edge"/>
              <c:yMode val="edge"/>
              <c:x val="0.545249454112354"/>
              <c:y val="0.91773192438893"/>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4017704"/>
        <c:crosses val="autoZero"/>
        <c:crossBetween val="between"/>
      </c:valAx>
      <c:spPr>
        <a:noFill/>
        <a:ln>
          <a:solidFill>
            <a:schemeClr val="bg1">
              <a:lumMod val="65000"/>
            </a:schemeClr>
          </a:solidFill>
        </a:ln>
        <a:effectLst/>
      </c:spPr>
    </c:plotArea>
    <c:plotVisOnly val="1"/>
    <c:dispBlanksAs val="gap"/>
    <c:showDLblsOverMax val="0"/>
  </c:chart>
  <c:spPr>
    <a:noFill/>
    <a:ln>
      <a:solidFill>
        <a:schemeClr val="bg1">
          <a:lumMod val="65000"/>
        </a:schemeClr>
      </a:solid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Sheet1!$A$4</c:f>
              <c:strCache>
                <c:ptCount val="1"/>
                <c:pt idx="0">
                  <c:v>T-Cons</c:v>
                </c:pt>
              </c:strCache>
            </c:strRef>
          </c:tx>
          <c:spPr>
            <a:ln w="57150" cap="rnd">
              <a:solidFill>
                <a:schemeClr val="accent6"/>
              </a:solidFill>
              <a:round/>
            </a:ln>
            <a:effectLst/>
          </c:spPr>
          <c:marker>
            <c:symbol val="none"/>
          </c:marker>
          <c:cat>
            <c:numRef>
              <c:f>Sheet1!$B$1:$AA$1</c:f>
              <c:numCache>
                <c:formatCode>General</c:formatCode>
                <c:ptCount val="26"/>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numCache>
            </c:numRef>
          </c:cat>
          <c:val>
            <c:numRef>
              <c:f>Sheet1!$B$4:$AA$4</c:f>
              <c:numCache>
                <c:formatCode>#,##0</c:formatCode>
                <c:ptCount val="26"/>
                <c:pt idx="0">
                  <c:v>7784.0</c:v>
                </c:pt>
                <c:pt idx="1">
                  <c:v>7216.0</c:v>
                </c:pt>
                <c:pt idx="2">
                  <c:v>7756.0</c:v>
                </c:pt>
                <c:pt idx="3">
                  <c:v>6763.0</c:v>
                </c:pt>
                <c:pt idx="4">
                  <c:v>6656.0</c:v>
                </c:pt>
                <c:pt idx="5">
                  <c:v>6589.0</c:v>
                </c:pt>
                <c:pt idx="6">
                  <c:v>6389.0</c:v>
                </c:pt>
                <c:pt idx="7">
                  <c:v>6388.0</c:v>
                </c:pt>
                <c:pt idx="8">
                  <c:v>6863.0</c:v>
                </c:pt>
                <c:pt idx="9">
                  <c:v>7181.0</c:v>
                </c:pt>
                <c:pt idx="10">
                  <c:v>7198.0</c:v>
                </c:pt>
                <c:pt idx="15" formatCode="General">
                  <c:v>4371.0</c:v>
                </c:pt>
                <c:pt idx="16" formatCode="General">
                  <c:v>5087.0</c:v>
                </c:pt>
                <c:pt idx="17" formatCode="General">
                  <c:v>5029.0</c:v>
                </c:pt>
                <c:pt idx="18" formatCode="General">
                  <c:v>4749.0</c:v>
                </c:pt>
                <c:pt idx="19" formatCode="General">
                  <c:v>4262.0</c:v>
                </c:pt>
                <c:pt idx="20" formatCode="General">
                  <c:v>4592.0</c:v>
                </c:pt>
                <c:pt idx="22" formatCode="General">
                  <c:v>4101.0</c:v>
                </c:pt>
                <c:pt idx="23" formatCode="General">
                  <c:v>3938.0</c:v>
                </c:pt>
                <c:pt idx="25" formatCode="General">
                  <c:v>1955.0</c:v>
                </c:pt>
              </c:numCache>
            </c:numRef>
          </c:val>
          <c:smooth val="0"/>
          <c:extLst xmlns:c16r2="http://schemas.microsoft.com/office/drawing/2015/06/chart">
            <c:ext xmlns:c16="http://schemas.microsoft.com/office/drawing/2014/chart" uri="{C3380CC4-5D6E-409C-BE32-E72D297353CC}">
              <c16:uniqueId val="{00000000-CF8C-E046-A019-CE1E8F1CBF99}"/>
            </c:ext>
          </c:extLst>
        </c:ser>
        <c:ser>
          <c:idx val="1"/>
          <c:order val="1"/>
          <c:tx>
            <c:strRef>
              <c:f>Sheet1!$A$5</c:f>
              <c:strCache>
                <c:ptCount val="1"/>
                <c:pt idx="0">
                  <c:v>P-Cons</c:v>
                </c:pt>
              </c:strCache>
            </c:strRef>
          </c:tx>
          <c:spPr>
            <a:ln w="57150" cap="rnd">
              <a:solidFill>
                <a:schemeClr val="accent4"/>
              </a:solidFill>
              <a:round/>
            </a:ln>
            <a:effectLst/>
          </c:spPr>
          <c:marker>
            <c:symbol val="none"/>
          </c:marker>
          <c:cat>
            <c:numRef>
              <c:f>Sheet1!$B$1:$AA$1</c:f>
              <c:numCache>
                <c:formatCode>General</c:formatCode>
                <c:ptCount val="26"/>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numCache>
            </c:numRef>
          </c:cat>
          <c:val>
            <c:numRef>
              <c:f>Sheet1!$B$5:$AA$5</c:f>
              <c:numCache>
                <c:formatCode>#,##0</c:formatCode>
                <c:ptCount val="26"/>
                <c:pt idx="0">
                  <c:v>14484.0</c:v>
                </c:pt>
                <c:pt idx="1">
                  <c:v>14658.0</c:v>
                </c:pt>
                <c:pt idx="2">
                  <c:v>14229.0</c:v>
                </c:pt>
                <c:pt idx="3">
                  <c:v>15068.0</c:v>
                </c:pt>
                <c:pt idx="4">
                  <c:v>14852.0</c:v>
                </c:pt>
                <c:pt idx="5">
                  <c:v>14873.0</c:v>
                </c:pt>
                <c:pt idx="6">
                  <c:v>14993.0</c:v>
                </c:pt>
                <c:pt idx="7">
                  <c:v>14473.0</c:v>
                </c:pt>
                <c:pt idx="8">
                  <c:v>14928.0</c:v>
                </c:pt>
                <c:pt idx="9">
                  <c:v>15886.0</c:v>
                </c:pt>
                <c:pt idx="10">
                  <c:v>17261.0</c:v>
                </c:pt>
                <c:pt idx="15" formatCode="General">
                  <c:v>10226.0</c:v>
                </c:pt>
                <c:pt idx="16" formatCode="General">
                  <c:v>9530.0</c:v>
                </c:pt>
                <c:pt idx="17" formatCode="General">
                  <c:v>9386.0</c:v>
                </c:pt>
                <c:pt idx="18" formatCode="General">
                  <c:v>9148.0</c:v>
                </c:pt>
                <c:pt idx="19" formatCode="General">
                  <c:v>9033.0</c:v>
                </c:pt>
                <c:pt idx="20" formatCode="General">
                  <c:v>8697.0</c:v>
                </c:pt>
                <c:pt idx="22" formatCode="General">
                  <c:v>8033.0</c:v>
                </c:pt>
                <c:pt idx="23" formatCode="General">
                  <c:v>7960.0</c:v>
                </c:pt>
                <c:pt idx="25" formatCode="General">
                  <c:v>4643.0</c:v>
                </c:pt>
              </c:numCache>
            </c:numRef>
          </c:val>
          <c:smooth val="0"/>
          <c:extLst xmlns:c16r2="http://schemas.microsoft.com/office/drawing/2015/06/chart">
            <c:ext xmlns:c16="http://schemas.microsoft.com/office/drawing/2014/chart" uri="{C3380CC4-5D6E-409C-BE32-E72D297353CC}">
              <c16:uniqueId val="{00000001-CF8C-E046-A019-CE1E8F1CBF99}"/>
            </c:ext>
          </c:extLst>
        </c:ser>
        <c:dLbls>
          <c:showLegendKey val="0"/>
          <c:showVal val="0"/>
          <c:showCatName val="0"/>
          <c:showSerName val="0"/>
          <c:showPercent val="0"/>
          <c:showBubbleSize val="0"/>
        </c:dLbls>
        <c:marker val="1"/>
        <c:smooth val="0"/>
        <c:axId val="2077955896"/>
        <c:axId val="2079903096"/>
      </c:lineChart>
      <c:catAx>
        <c:axId val="2077955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9903096"/>
        <c:crosses val="autoZero"/>
        <c:auto val="1"/>
        <c:lblAlgn val="ctr"/>
        <c:lblOffset val="100"/>
        <c:tickLblSkip val="5"/>
        <c:noMultiLvlLbl val="0"/>
      </c:catAx>
      <c:valAx>
        <c:axId val="2079903096"/>
        <c:scaling>
          <c:orientation val="minMax"/>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7955896"/>
        <c:crosses val="autoZero"/>
        <c:crossBetween val="between"/>
      </c:valAx>
      <c:spPr>
        <a:noFill/>
        <a:ln>
          <a:solidFill>
            <a:schemeClr val="bg1">
              <a:lumMod val="75000"/>
            </a:schemeClr>
          </a:solidFill>
        </a:ln>
        <a:effectLst/>
      </c:spPr>
    </c:plotArea>
    <c:legend>
      <c:legendPos val="b"/>
      <c:layout>
        <c:manualLayout>
          <c:xMode val="edge"/>
          <c:yMode val="edge"/>
          <c:x val="0.270041484208632"/>
          <c:y val="0.913514442028777"/>
          <c:w val="0.537289626510903"/>
          <c:h val="0.067759835980369"/>
        </c:manualLayout>
      </c:layout>
      <c:overlay val="0"/>
      <c:spPr>
        <a:solidFill>
          <a:schemeClr val="lt1"/>
        </a:solidFill>
        <a:ln w="19050" cap="flat" cmpd="sng" algn="ctr">
          <a:solidFill>
            <a:schemeClr val="accent2"/>
          </a:solidFill>
          <a:prstDash val="solid"/>
        </a:ln>
        <a:effectLst/>
      </c:spPr>
      <c:txPr>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n-US"/>
        </a:p>
      </c:txPr>
    </c:legend>
    <c:plotVisOnly val="1"/>
    <c:dispBlanksAs val="span"/>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Mental Health</c:v>
          </c:tx>
          <c:spPr>
            <a:ln w="28575" cap="rnd">
              <a:solidFill>
                <a:schemeClr val="accent1"/>
              </a:solidFill>
              <a:prstDash val="sysDash"/>
              <a:round/>
            </a:ln>
            <a:effectLst/>
          </c:spPr>
          <c:marker>
            <c:symbol val="none"/>
          </c:marker>
          <c:cat>
            <c:numRef>
              <c:f>'U.S. - Payers'!$AA$9:$AS$10</c:f>
              <c:numCache>
                <c:formatCode>General</c:formatCode>
                <c:ptCount val="19"/>
                <c:pt idx="0">
                  <c:v>1961.0</c:v>
                </c:pt>
                <c:pt idx="1">
                  <c:v>1966.0</c:v>
                </c:pt>
                <c:pt idx="2">
                  <c:v>1971.0</c:v>
                </c:pt>
                <c:pt idx="3">
                  <c:v>1976.0</c:v>
                </c:pt>
                <c:pt idx="4">
                  <c:v>1986.0</c:v>
                </c:pt>
                <c:pt idx="5">
                  <c:v>1987.0</c:v>
                </c:pt>
                <c:pt idx="6">
                  <c:v>1989.0</c:v>
                </c:pt>
                <c:pt idx="7">
                  <c:v>1992.0</c:v>
                </c:pt>
                <c:pt idx="8">
                  <c:v>1995.0</c:v>
                </c:pt>
                <c:pt idx="9">
                  <c:v>1996.0</c:v>
                </c:pt>
                <c:pt idx="10">
                  <c:v>1997.0</c:v>
                </c:pt>
                <c:pt idx="11">
                  <c:v>1998.0</c:v>
                </c:pt>
                <c:pt idx="12">
                  <c:v>2001.0</c:v>
                </c:pt>
                <c:pt idx="13">
                  <c:v>2003.0</c:v>
                </c:pt>
                <c:pt idx="14">
                  <c:v>2004.0</c:v>
                </c:pt>
                <c:pt idx="15">
                  <c:v>2007.0</c:v>
                </c:pt>
                <c:pt idx="16">
                  <c:v>2009.0</c:v>
                </c:pt>
                <c:pt idx="17">
                  <c:v>2014.0</c:v>
                </c:pt>
                <c:pt idx="18">
                  <c:v>2020.0</c:v>
                </c:pt>
              </c:numCache>
            </c:numRef>
          </c:cat>
          <c:val>
            <c:numRef>
              <c:f>'U.S. - Payers'!$AA$11:$AS$11</c:f>
              <c:numCache>
                <c:formatCode>General</c:formatCode>
                <c:ptCount val="19"/>
                <c:pt idx="0">
                  <c:v>10.8</c:v>
                </c:pt>
                <c:pt idx="1">
                  <c:v>7.2</c:v>
                </c:pt>
                <c:pt idx="2">
                  <c:v>6.9</c:v>
                </c:pt>
                <c:pt idx="4">
                  <c:v>8.5</c:v>
                </c:pt>
                <c:pt idx="5">
                  <c:v>6.5</c:v>
                </c:pt>
                <c:pt idx="6">
                  <c:v>6.5</c:v>
                </c:pt>
                <c:pt idx="7">
                  <c:v>6.5</c:v>
                </c:pt>
                <c:pt idx="8">
                  <c:v>6.2</c:v>
                </c:pt>
                <c:pt idx="9">
                  <c:v>6.1</c:v>
                </c:pt>
                <c:pt idx="10">
                  <c:v>5.7</c:v>
                </c:pt>
                <c:pt idx="11">
                  <c:v>6.2</c:v>
                </c:pt>
                <c:pt idx="12">
                  <c:v>6.2</c:v>
                </c:pt>
                <c:pt idx="13">
                  <c:v>6.2</c:v>
                </c:pt>
                <c:pt idx="14">
                  <c:v>6.2</c:v>
                </c:pt>
                <c:pt idx="15">
                  <c:v>6.1</c:v>
                </c:pt>
                <c:pt idx="16">
                  <c:v>5.5</c:v>
                </c:pt>
                <c:pt idx="17">
                  <c:v>6.2</c:v>
                </c:pt>
                <c:pt idx="18">
                  <c:v>5.5</c:v>
                </c:pt>
              </c:numCache>
            </c:numRef>
          </c:val>
          <c:smooth val="0"/>
          <c:extLst xmlns:c16r2="http://schemas.microsoft.com/office/drawing/2015/06/chart">
            <c:ext xmlns:c16="http://schemas.microsoft.com/office/drawing/2014/chart" uri="{C3380CC4-5D6E-409C-BE32-E72D297353CC}">
              <c16:uniqueId val="{00000000-F08C-8649-B8E0-67C1FBBA3607}"/>
            </c:ext>
          </c:extLst>
        </c:ser>
        <c:ser>
          <c:idx val="1"/>
          <c:order val="1"/>
          <c:tx>
            <c:v>Substance Use</c:v>
          </c:tx>
          <c:spPr>
            <a:ln w="28575" cap="rnd">
              <a:solidFill>
                <a:schemeClr val="accent1">
                  <a:lumMod val="60000"/>
                  <a:lumOff val="40000"/>
                </a:schemeClr>
              </a:solidFill>
              <a:prstDash val="dash"/>
              <a:round/>
            </a:ln>
            <a:effectLst/>
          </c:spPr>
          <c:marker>
            <c:symbol val="none"/>
          </c:marker>
          <c:cat>
            <c:numRef>
              <c:f>'U.S. - Payers'!$AA$9:$AS$10</c:f>
              <c:numCache>
                <c:formatCode>General</c:formatCode>
                <c:ptCount val="19"/>
                <c:pt idx="0">
                  <c:v>1961.0</c:v>
                </c:pt>
                <c:pt idx="1">
                  <c:v>1966.0</c:v>
                </c:pt>
                <c:pt idx="2">
                  <c:v>1971.0</c:v>
                </c:pt>
                <c:pt idx="3">
                  <c:v>1976.0</c:v>
                </c:pt>
                <c:pt idx="4">
                  <c:v>1986.0</c:v>
                </c:pt>
                <c:pt idx="5">
                  <c:v>1987.0</c:v>
                </c:pt>
                <c:pt idx="6">
                  <c:v>1989.0</c:v>
                </c:pt>
                <c:pt idx="7">
                  <c:v>1992.0</c:v>
                </c:pt>
                <c:pt idx="8">
                  <c:v>1995.0</c:v>
                </c:pt>
                <c:pt idx="9">
                  <c:v>1996.0</c:v>
                </c:pt>
                <c:pt idx="10">
                  <c:v>1997.0</c:v>
                </c:pt>
                <c:pt idx="11">
                  <c:v>1998.0</c:v>
                </c:pt>
                <c:pt idx="12">
                  <c:v>2001.0</c:v>
                </c:pt>
                <c:pt idx="13">
                  <c:v>2003.0</c:v>
                </c:pt>
                <c:pt idx="14">
                  <c:v>2004.0</c:v>
                </c:pt>
                <c:pt idx="15">
                  <c:v>2007.0</c:v>
                </c:pt>
                <c:pt idx="16">
                  <c:v>2009.0</c:v>
                </c:pt>
                <c:pt idx="17">
                  <c:v>2014.0</c:v>
                </c:pt>
                <c:pt idx="18">
                  <c:v>2020.0</c:v>
                </c:pt>
              </c:numCache>
            </c:numRef>
          </c:cat>
          <c:val>
            <c:numRef>
              <c:f>'U.S. - Payers'!$AA$12:$AS$12</c:f>
              <c:numCache>
                <c:formatCode>General</c:formatCode>
                <c:ptCount val="19"/>
                <c:pt idx="4">
                  <c:v>2.0</c:v>
                </c:pt>
                <c:pt idx="7">
                  <c:v>1.7</c:v>
                </c:pt>
                <c:pt idx="11">
                  <c:v>1.3</c:v>
                </c:pt>
                <c:pt idx="14">
                  <c:v>1.0</c:v>
                </c:pt>
                <c:pt idx="15">
                  <c:v>1.0</c:v>
                </c:pt>
                <c:pt idx="16">
                  <c:v>1.1</c:v>
                </c:pt>
                <c:pt idx="17">
                  <c:v>1.2</c:v>
                </c:pt>
                <c:pt idx="18">
                  <c:v>1.0</c:v>
                </c:pt>
              </c:numCache>
            </c:numRef>
          </c:val>
          <c:smooth val="0"/>
          <c:extLst xmlns:c16r2="http://schemas.microsoft.com/office/drawing/2015/06/chart">
            <c:ext xmlns:c16="http://schemas.microsoft.com/office/drawing/2014/chart" uri="{C3380CC4-5D6E-409C-BE32-E72D297353CC}">
              <c16:uniqueId val="{00000001-F08C-8649-B8E0-67C1FBBA3607}"/>
            </c:ext>
          </c:extLst>
        </c:ser>
        <c:ser>
          <c:idx val="2"/>
          <c:order val="2"/>
          <c:tx>
            <c:strRef>
              <c:f>'U.S. - Payers'!$Z$13</c:f>
              <c:strCache>
                <c:ptCount val="1"/>
                <c:pt idx="0">
                  <c:v>Combined</c:v>
                </c:pt>
              </c:strCache>
            </c:strRef>
          </c:tx>
          <c:spPr>
            <a:ln w="28575" cap="rnd">
              <a:solidFill>
                <a:schemeClr val="accent1">
                  <a:lumMod val="75000"/>
                </a:schemeClr>
              </a:solidFill>
              <a:round/>
            </a:ln>
            <a:effectLst/>
          </c:spPr>
          <c:marker>
            <c:symbol val="none"/>
          </c:marker>
          <c:cat>
            <c:numRef>
              <c:f>'U.S. - Payers'!$AA$9:$AS$10</c:f>
              <c:numCache>
                <c:formatCode>General</c:formatCode>
                <c:ptCount val="19"/>
                <c:pt idx="0">
                  <c:v>1961.0</c:v>
                </c:pt>
                <c:pt idx="1">
                  <c:v>1966.0</c:v>
                </c:pt>
                <c:pt idx="2">
                  <c:v>1971.0</c:v>
                </c:pt>
                <c:pt idx="3">
                  <c:v>1976.0</c:v>
                </c:pt>
                <c:pt idx="4">
                  <c:v>1986.0</c:v>
                </c:pt>
                <c:pt idx="5">
                  <c:v>1987.0</c:v>
                </c:pt>
                <c:pt idx="6">
                  <c:v>1989.0</c:v>
                </c:pt>
                <c:pt idx="7">
                  <c:v>1992.0</c:v>
                </c:pt>
                <c:pt idx="8">
                  <c:v>1995.0</c:v>
                </c:pt>
                <c:pt idx="9">
                  <c:v>1996.0</c:v>
                </c:pt>
                <c:pt idx="10">
                  <c:v>1997.0</c:v>
                </c:pt>
                <c:pt idx="11">
                  <c:v>1998.0</c:v>
                </c:pt>
                <c:pt idx="12">
                  <c:v>2001.0</c:v>
                </c:pt>
                <c:pt idx="13">
                  <c:v>2003.0</c:v>
                </c:pt>
                <c:pt idx="14">
                  <c:v>2004.0</c:v>
                </c:pt>
                <c:pt idx="15">
                  <c:v>2007.0</c:v>
                </c:pt>
                <c:pt idx="16">
                  <c:v>2009.0</c:v>
                </c:pt>
                <c:pt idx="17">
                  <c:v>2014.0</c:v>
                </c:pt>
                <c:pt idx="18">
                  <c:v>2020.0</c:v>
                </c:pt>
              </c:numCache>
            </c:numRef>
          </c:cat>
          <c:val>
            <c:numRef>
              <c:f>'U.S. - Payers'!$AA$13:$AS$13</c:f>
              <c:numCache>
                <c:formatCode>General</c:formatCode>
                <c:ptCount val="19"/>
                <c:pt idx="4">
                  <c:v>10.5</c:v>
                </c:pt>
                <c:pt idx="7">
                  <c:v>8.200000000000001</c:v>
                </c:pt>
                <c:pt idx="11">
                  <c:v>7.5</c:v>
                </c:pt>
                <c:pt idx="14">
                  <c:v>7.2</c:v>
                </c:pt>
                <c:pt idx="15">
                  <c:v>7.1</c:v>
                </c:pt>
                <c:pt idx="16">
                  <c:v>6.6</c:v>
                </c:pt>
                <c:pt idx="17">
                  <c:v>7.4</c:v>
                </c:pt>
                <c:pt idx="18">
                  <c:v>6.5</c:v>
                </c:pt>
              </c:numCache>
            </c:numRef>
          </c:val>
          <c:smooth val="0"/>
          <c:extLst xmlns:c16r2="http://schemas.microsoft.com/office/drawing/2015/06/chart">
            <c:ext xmlns:c16="http://schemas.microsoft.com/office/drawing/2014/chart" uri="{C3380CC4-5D6E-409C-BE32-E72D297353CC}">
              <c16:uniqueId val="{00000002-F08C-8649-B8E0-67C1FBBA3607}"/>
            </c:ext>
          </c:extLst>
        </c:ser>
        <c:dLbls>
          <c:showLegendKey val="0"/>
          <c:showVal val="0"/>
          <c:showCatName val="0"/>
          <c:showSerName val="0"/>
          <c:showPercent val="0"/>
          <c:showBubbleSize val="0"/>
        </c:dLbls>
        <c:marker val="1"/>
        <c:smooth val="0"/>
        <c:axId val="2050514760"/>
        <c:axId val="2093890296"/>
      </c:lineChart>
      <c:catAx>
        <c:axId val="2050514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93890296"/>
        <c:crosses val="autoZero"/>
        <c:auto val="1"/>
        <c:lblAlgn val="ctr"/>
        <c:lblOffset val="100"/>
        <c:noMultiLvlLbl val="0"/>
      </c:catAx>
      <c:valAx>
        <c:axId val="2093890296"/>
        <c:scaling>
          <c:orientation val="minMax"/>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Percentage of Health Spending</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50514760"/>
        <c:crosses val="autoZero"/>
        <c:crossBetween val="between"/>
      </c:valAx>
      <c:spPr>
        <a:noFill/>
        <a:ln>
          <a:solidFill>
            <a:schemeClr val="bg1">
              <a:lumMod val="75000"/>
            </a:schemeClr>
          </a:solid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190C-9A4D-BF97-68254DE7D471}"/>
              </c:ext>
            </c:extLst>
          </c:dPt>
          <c:dPt>
            <c:idx val="9"/>
            <c:invertIfNegative val="0"/>
            <c:bubble3D val="0"/>
            <c:extLst xmlns:c16r2="http://schemas.microsoft.com/office/drawing/2015/06/chart">
              <c:ext xmlns:c16="http://schemas.microsoft.com/office/drawing/2014/chart" uri="{C3380CC4-5D6E-409C-BE32-E72D297353CC}">
                <c16:uniqueId val="{00000003-190C-9A4D-BF97-68254DE7D471}"/>
              </c:ext>
            </c:extLst>
          </c:dPt>
          <c:cat>
            <c:strRef>
              <c:f>OECDDATA!$G$21:$G$30</c:f>
              <c:strCache>
                <c:ptCount val="10"/>
                <c:pt idx="0">
                  <c:v>Finland</c:v>
                </c:pt>
                <c:pt idx="1">
                  <c:v>United States</c:v>
                </c:pt>
                <c:pt idx="2">
                  <c:v>Canada</c:v>
                </c:pt>
                <c:pt idx="3">
                  <c:v>Australia</c:v>
                </c:pt>
                <c:pt idx="4">
                  <c:v>New Zealand</c:v>
                </c:pt>
                <c:pt idx="5">
                  <c:v>Sweden</c:v>
                </c:pt>
                <c:pt idx="6">
                  <c:v>Germany</c:v>
                </c:pt>
                <c:pt idx="7">
                  <c:v>England</c:v>
                </c:pt>
                <c:pt idx="8">
                  <c:v>Netherlands</c:v>
                </c:pt>
                <c:pt idx="9">
                  <c:v>France</c:v>
                </c:pt>
              </c:strCache>
            </c:strRef>
          </c:cat>
          <c:val>
            <c:numRef>
              <c:f>OECDDATA!$H$21:$H$30</c:f>
              <c:numCache>
                <c:formatCode>General</c:formatCode>
                <c:ptCount val="10"/>
                <c:pt idx="0">
                  <c:v>0.039999999</c:v>
                </c:pt>
                <c:pt idx="1">
                  <c:v>0.059999999</c:v>
                </c:pt>
                <c:pt idx="2">
                  <c:v>0.07</c:v>
                </c:pt>
                <c:pt idx="3">
                  <c:v>0.090000004</c:v>
                </c:pt>
                <c:pt idx="4">
                  <c:v>0.1</c:v>
                </c:pt>
                <c:pt idx="5">
                  <c:v>0.1</c:v>
                </c:pt>
                <c:pt idx="6">
                  <c:v>0.11</c:v>
                </c:pt>
                <c:pt idx="7">
                  <c:v>0.11</c:v>
                </c:pt>
                <c:pt idx="8">
                  <c:v>0.11</c:v>
                </c:pt>
                <c:pt idx="9">
                  <c:v>0.13</c:v>
                </c:pt>
              </c:numCache>
            </c:numRef>
          </c:val>
          <c:extLst xmlns:c16r2="http://schemas.microsoft.com/office/drawing/2015/06/chart">
            <c:ext xmlns:c16="http://schemas.microsoft.com/office/drawing/2014/chart" uri="{C3380CC4-5D6E-409C-BE32-E72D297353CC}">
              <c16:uniqueId val="{00000004-190C-9A4D-BF97-68254DE7D471}"/>
            </c:ext>
          </c:extLst>
        </c:ser>
        <c:dLbls>
          <c:showLegendKey val="0"/>
          <c:showVal val="0"/>
          <c:showCatName val="0"/>
          <c:showSerName val="0"/>
          <c:showPercent val="0"/>
          <c:showBubbleSize val="0"/>
        </c:dLbls>
        <c:gapWidth val="73"/>
        <c:axId val="2052723896"/>
        <c:axId val="2051513720"/>
      </c:barChart>
      <c:catAx>
        <c:axId val="2052723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mn-cs"/>
              </a:defRPr>
            </a:pPr>
            <a:endParaRPr lang="en-US"/>
          </a:p>
        </c:txPr>
        <c:crossAx val="2051513720"/>
        <c:crosses val="autoZero"/>
        <c:auto val="1"/>
        <c:lblAlgn val="ctr"/>
        <c:lblOffset val="100"/>
        <c:noMultiLvlLbl val="0"/>
      </c:catAx>
      <c:valAx>
        <c:axId val="2051513720"/>
        <c:scaling>
          <c:orientation val="minMax"/>
        </c:scaling>
        <c:delete val="0"/>
        <c:axPos val="b"/>
        <c:majorGridlines>
          <c:spPr>
            <a:ln w="9525" cap="flat" cmpd="sng" algn="ctr">
              <a:solidFill>
                <a:schemeClr val="bg1">
                  <a:lumMod val="7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Proportion</a:t>
                </a:r>
                <a:r>
                  <a:rPr lang="en-US" sz="1400" baseline="0" dirty="0"/>
                  <a:t> of Health Spending on Mental Health (2017)</a:t>
                </a:r>
                <a:endParaRPr lang="en-US" sz="1400" dirty="0"/>
              </a:p>
            </c:rich>
          </c:tx>
          <c:layout>
            <c:manualLayout>
              <c:xMode val="edge"/>
              <c:yMode val="edge"/>
              <c:x val="0.218512434809472"/>
              <c:y val="0.881441461094134"/>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2052723896"/>
        <c:crosses val="autoZero"/>
        <c:crossBetween val="between"/>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4"/>
          <c:order val="0"/>
          <c:spPr>
            <a:solidFill>
              <a:schemeClr val="accent1"/>
            </a:solidFill>
            <a:ln>
              <a:noFill/>
            </a:ln>
            <a:effectLst/>
          </c:spPr>
          <c:invertIfNegative val="0"/>
          <c:dPt>
            <c:idx val="13"/>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1-65AC-0242-9363-F5F79B319C53}"/>
              </c:ext>
            </c:extLst>
          </c:dPt>
          <c:dPt>
            <c:idx val="21"/>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2-65AC-0242-9363-F5F79B319C53}"/>
              </c:ext>
            </c:extLst>
          </c:dPt>
          <c:cat>
            <c:strRef>
              <c:f>'URS All States'!$A$7:$A$46</c:f>
              <c:strCache>
                <c:ptCount val="40"/>
                <c:pt idx="0">
                  <c:v>Florida</c:v>
                </c:pt>
                <c:pt idx="1">
                  <c:v>Idaho</c:v>
                </c:pt>
                <c:pt idx="2">
                  <c:v>North Carolina</c:v>
                </c:pt>
                <c:pt idx="3">
                  <c:v>Delaware</c:v>
                </c:pt>
                <c:pt idx="4">
                  <c:v>Wisconsin</c:v>
                </c:pt>
                <c:pt idx="5">
                  <c:v>Missouri</c:v>
                </c:pt>
                <c:pt idx="6">
                  <c:v>Georgia</c:v>
                </c:pt>
                <c:pt idx="7">
                  <c:v>Alabama</c:v>
                </c:pt>
                <c:pt idx="8">
                  <c:v>Nebraska</c:v>
                </c:pt>
                <c:pt idx="9">
                  <c:v>Texas</c:v>
                </c:pt>
                <c:pt idx="10">
                  <c:v>Virginia</c:v>
                </c:pt>
                <c:pt idx="11">
                  <c:v>North Dakota</c:v>
                </c:pt>
                <c:pt idx="12">
                  <c:v>Utah</c:v>
                </c:pt>
                <c:pt idx="13">
                  <c:v>California</c:v>
                </c:pt>
                <c:pt idx="14">
                  <c:v>South Carolina</c:v>
                </c:pt>
                <c:pt idx="15">
                  <c:v>South Dakota</c:v>
                </c:pt>
                <c:pt idx="16">
                  <c:v>West Virginia</c:v>
                </c:pt>
                <c:pt idx="17">
                  <c:v>Indiana</c:v>
                </c:pt>
                <c:pt idx="18">
                  <c:v>Alaska</c:v>
                </c:pt>
                <c:pt idx="19">
                  <c:v>Colorado</c:v>
                </c:pt>
                <c:pt idx="20">
                  <c:v>Michigan</c:v>
                </c:pt>
                <c:pt idx="21">
                  <c:v>United States</c:v>
                </c:pt>
                <c:pt idx="22">
                  <c:v>Arkansas</c:v>
                </c:pt>
                <c:pt idx="23">
                  <c:v>Connecticut</c:v>
                </c:pt>
                <c:pt idx="24">
                  <c:v>Oklahoma</c:v>
                </c:pt>
                <c:pt idx="25">
                  <c:v>Wyoming</c:v>
                </c:pt>
                <c:pt idx="26">
                  <c:v>Rhode Island</c:v>
                </c:pt>
                <c:pt idx="27">
                  <c:v>Mississippi</c:v>
                </c:pt>
                <c:pt idx="28">
                  <c:v>Washington</c:v>
                </c:pt>
                <c:pt idx="29">
                  <c:v>New Hampshire</c:v>
                </c:pt>
                <c:pt idx="30">
                  <c:v>Oregon</c:v>
                </c:pt>
                <c:pt idx="31">
                  <c:v>District of Columbia</c:v>
                </c:pt>
                <c:pt idx="32">
                  <c:v>Kentucky</c:v>
                </c:pt>
                <c:pt idx="33">
                  <c:v>Maryland</c:v>
                </c:pt>
                <c:pt idx="34">
                  <c:v>Vermont</c:v>
                </c:pt>
                <c:pt idx="35">
                  <c:v>New York</c:v>
                </c:pt>
                <c:pt idx="36">
                  <c:v>New Jersey</c:v>
                </c:pt>
                <c:pt idx="37">
                  <c:v>Maine</c:v>
                </c:pt>
                <c:pt idx="38">
                  <c:v>Pennsylvania</c:v>
                </c:pt>
                <c:pt idx="39">
                  <c:v>Ohio</c:v>
                </c:pt>
              </c:strCache>
            </c:strRef>
          </c:cat>
          <c:val>
            <c:numRef>
              <c:f>'URS All States'!$F$7:$F$46</c:f>
              <c:numCache>
                <c:formatCode>General</c:formatCode>
                <c:ptCount val="40"/>
                <c:pt idx="0">
                  <c:v>0.988</c:v>
                </c:pt>
                <c:pt idx="1">
                  <c:v>0.996</c:v>
                </c:pt>
                <c:pt idx="2">
                  <c:v>1.031</c:v>
                </c:pt>
                <c:pt idx="3">
                  <c:v>1.065</c:v>
                </c:pt>
                <c:pt idx="4">
                  <c:v>1.278</c:v>
                </c:pt>
                <c:pt idx="5">
                  <c:v>1.318</c:v>
                </c:pt>
                <c:pt idx="6">
                  <c:v>1.364</c:v>
                </c:pt>
                <c:pt idx="7">
                  <c:v>1.367</c:v>
                </c:pt>
                <c:pt idx="8">
                  <c:v>1.367</c:v>
                </c:pt>
                <c:pt idx="9">
                  <c:v>1.451</c:v>
                </c:pt>
                <c:pt idx="10">
                  <c:v>1.48</c:v>
                </c:pt>
                <c:pt idx="11">
                  <c:v>1.596</c:v>
                </c:pt>
                <c:pt idx="12">
                  <c:v>1.779</c:v>
                </c:pt>
                <c:pt idx="13">
                  <c:v>1.875</c:v>
                </c:pt>
                <c:pt idx="14">
                  <c:v>1.957</c:v>
                </c:pt>
                <c:pt idx="15">
                  <c:v>1.969</c:v>
                </c:pt>
                <c:pt idx="16">
                  <c:v>1.991</c:v>
                </c:pt>
                <c:pt idx="17">
                  <c:v>2.079</c:v>
                </c:pt>
                <c:pt idx="18">
                  <c:v>2.314999999999999</c:v>
                </c:pt>
                <c:pt idx="19">
                  <c:v>2.343</c:v>
                </c:pt>
                <c:pt idx="20">
                  <c:v>2.406</c:v>
                </c:pt>
                <c:pt idx="21">
                  <c:v>2.481</c:v>
                </c:pt>
                <c:pt idx="22">
                  <c:v>2.527</c:v>
                </c:pt>
                <c:pt idx="23">
                  <c:v>2.637</c:v>
                </c:pt>
                <c:pt idx="24">
                  <c:v>2.704</c:v>
                </c:pt>
                <c:pt idx="25">
                  <c:v>2.931</c:v>
                </c:pt>
                <c:pt idx="26">
                  <c:v>3.08</c:v>
                </c:pt>
                <c:pt idx="27">
                  <c:v>3.136</c:v>
                </c:pt>
                <c:pt idx="28">
                  <c:v>3.187000000000001</c:v>
                </c:pt>
                <c:pt idx="29">
                  <c:v>3.297</c:v>
                </c:pt>
                <c:pt idx="30">
                  <c:v>3.411</c:v>
                </c:pt>
                <c:pt idx="31">
                  <c:v>3.562</c:v>
                </c:pt>
                <c:pt idx="32">
                  <c:v>3.715</c:v>
                </c:pt>
                <c:pt idx="33">
                  <c:v>3.741</c:v>
                </c:pt>
                <c:pt idx="34">
                  <c:v>3.761</c:v>
                </c:pt>
                <c:pt idx="35">
                  <c:v>4.007</c:v>
                </c:pt>
                <c:pt idx="36">
                  <c:v>4.051</c:v>
                </c:pt>
                <c:pt idx="37">
                  <c:v>4.502000000000001</c:v>
                </c:pt>
                <c:pt idx="38">
                  <c:v>4.583</c:v>
                </c:pt>
                <c:pt idx="39">
                  <c:v>4.956</c:v>
                </c:pt>
              </c:numCache>
            </c:numRef>
          </c:val>
          <c:extLst xmlns:c16r2="http://schemas.microsoft.com/office/drawing/2015/06/chart">
            <c:ext xmlns:c16="http://schemas.microsoft.com/office/drawing/2014/chart" uri="{C3380CC4-5D6E-409C-BE32-E72D297353CC}">
              <c16:uniqueId val="{00000000-65AC-0242-9363-F5F79B319C53}"/>
            </c:ext>
          </c:extLst>
        </c:ser>
        <c:dLbls>
          <c:showLegendKey val="0"/>
          <c:showVal val="0"/>
          <c:showCatName val="0"/>
          <c:showSerName val="0"/>
          <c:showPercent val="0"/>
          <c:showBubbleSize val="0"/>
        </c:dLbls>
        <c:gapWidth val="68"/>
        <c:overlap val="-27"/>
        <c:axId val="2046618104"/>
        <c:axId val="2079425064"/>
      </c:barChart>
      <c:catAx>
        <c:axId val="2046618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79425064"/>
        <c:crosses val="autoZero"/>
        <c:auto val="1"/>
        <c:lblAlgn val="ctr"/>
        <c:lblOffset val="100"/>
        <c:noMultiLvlLbl val="0"/>
      </c:catAx>
      <c:valAx>
        <c:axId val="2079425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Percentage served by specialty mental health</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66181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1-245F-9F43-BB0E-9F2D6701241F}"/>
              </c:ext>
            </c:extLst>
          </c:dPt>
          <c:dPt>
            <c:idx val="3"/>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245F-9F43-BB0E-9F2D6701241F}"/>
              </c:ext>
            </c:extLst>
          </c:dPt>
          <c:cat>
            <c:strRef>
              <c:f>'2019 Only'!$D$1:$D$25</c:f>
              <c:strCache>
                <c:ptCount val="25"/>
                <c:pt idx="0">
                  <c:v>Italy</c:v>
                </c:pt>
                <c:pt idx="1">
                  <c:v>California</c:v>
                </c:pt>
                <c:pt idx="2">
                  <c:v>New Zealand</c:v>
                </c:pt>
                <c:pt idx="3">
                  <c:v>United States</c:v>
                </c:pt>
                <c:pt idx="4">
                  <c:v>Ireland</c:v>
                </c:pt>
                <c:pt idx="5">
                  <c:v>United Kingdom</c:v>
                </c:pt>
                <c:pt idx="6">
                  <c:v>Canada</c:v>
                </c:pt>
                <c:pt idx="7">
                  <c:v>Iceland</c:v>
                </c:pt>
                <c:pt idx="8">
                  <c:v>Spain</c:v>
                </c:pt>
                <c:pt idx="9">
                  <c:v>Israel</c:v>
                </c:pt>
                <c:pt idx="10">
                  <c:v>Sweden</c:v>
                </c:pt>
                <c:pt idx="11">
                  <c:v>Australia</c:v>
                </c:pt>
                <c:pt idx="12">
                  <c:v>Denmark</c:v>
                </c:pt>
                <c:pt idx="13">
                  <c:v>Austria</c:v>
                </c:pt>
                <c:pt idx="14">
                  <c:v>Poland</c:v>
                </c:pt>
                <c:pt idx="15">
                  <c:v>Portugal</c:v>
                </c:pt>
                <c:pt idx="16">
                  <c:v>Greece</c:v>
                </c:pt>
                <c:pt idx="17">
                  <c:v>France</c:v>
                </c:pt>
                <c:pt idx="18">
                  <c:v>Netherlands</c:v>
                </c:pt>
                <c:pt idx="19">
                  <c:v>Hungary</c:v>
                </c:pt>
                <c:pt idx="20">
                  <c:v>Czech Republic</c:v>
                </c:pt>
                <c:pt idx="21">
                  <c:v>Switzerland</c:v>
                </c:pt>
                <c:pt idx="22">
                  <c:v>Norway</c:v>
                </c:pt>
                <c:pt idx="23">
                  <c:v>Germany</c:v>
                </c:pt>
                <c:pt idx="24">
                  <c:v>Belgium</c:v>
                </c:pt>
              </c:strCache>
            </c:strRef>
          </c:cat>
          <c:val>
            <c:numRef>
              <c:f>'2019 Only'!$E$1:$E$25</c:f>
              <c:numCache>
                <c:formatCode>General</c:formatCode>
                <c:ptCount val="25"/>
                <c:pt idx="0">
                  <c:v>0.09</c:v>
                </c:pt>
                <c:pt idx="1">
                  <c:v>0.32</c:v>
                </c:pt>
                <c:pt idx="2">
                  <c:v>0.32</c:v>
                </c:pt>
                <c:pt idx="3">
                  <c:v>0.33</c:v>
                </c:pt>
                <c:pt idx="4">
                  <c:v>0.34</c:v>
                </c:pt>
                <c:pt idx="5">
                  <c:v>0.35</c:v>
                </c:pt>
                <c:pt idx="6">
                  <c:v>0.36</c:v>
                </c:pt>
                <c:pt idx="7">
                  <c:v>0.36</c:v>
                </c:pt>
                <c:pt idx="8">
                  <c:v>0.36</c:v>
                </c:pt>
                <c:pt idx="9">
                  <c:v>0.4</c:v>
                </c:pt>
                <c:pt idx="10">
                  <c:v>0.41</c:v>
                </c:pt>
                <c:pt idx="11">
                  <c:v>0.42</c:v>
                </c:pt>
                <c:pt idx="12">
                  <c:v>0.52</c:v>
                </c:pt>
                <c:pt idx="13">
                  <c:v>0.58</c:v>
                </c:pt>
                <c:pt idx="14">
                  <c:v>0.62</c:v>
                </c:pt>
                <c:pt idx="15">
                  <c:v>0.64</c:v>
                </c:pt>
                <c:pt idx="16">
                  <c:v>0.74</c:v>
                </c:pt>
                <c:pt idx="17">
                  <c:v>0.83</c:v>
                </c:pt>
                <c:pt idx="18">
                  <c:v>0.86</c:v>
                </c:pt>
                <c:pt idx="19">
                  <c:v>0.87</c:v>
                </c:pt>
                <c:pt idx="20">
                  <c:v>0.93</c:v>
                </c:pt>
                <c:pt idx="21">
                  <c:v>0.93</c:v>
                </c:pt>
                <c:pt idx="22">
                  <c:v>1.05</c:v>
                </c:pt>
                <c:pt idx="23">
                  <c:v>1.28</c:v>
                </c:pt>
                <c:pt idx="24">
                  <c:v>1.41</c:v>
                </c:pt>
              </c:numCache>
            </c:numRef>
          </c:val>
          <c:extLst xmlns:c16r2="http://schemas.microsoft.com/office/drawing/2015/06/chart">
            <c:ext xmlns:c16="http://schemas.microsoft.com/office/drawing/2014/chart" uri="{C3380CC4-5D6E-409C-BE32-E72D297353CC}">
              <c16:uniqueId val="{00000004-245F-9F43-BB0E-9F2D6701241F}"/>
            </c:ext>
          </c:extLst>
        </c:ser>
        <c:dLbls>
          <c:showLegendKey val="0"/>
          <c:showVal val="0"/>
          <c:showCatName val="0"/>
          <c:showSerName val="0"/>
          <c:showPercent val="0"/>
          <c:showBubbleSize val="0"/>
        </c:dLbls>
        <c:gapWidth val="80"/>
        <c:overlap val="25"/>
        <c:axId val="2078099528"/>
        <c:axId val="2092919736"/>
      </c:barChart>
      <c:catAx>
        <c:axId val="207809952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2092919736"/>
        <c:crosses val="autoZero"/>
        <c:auto val="1"/>
        <c:lblAlgn val="ctr"/>
        <c:lblOffset val="100"/>
        <c:noMultiLvlLbl val="0"/>
      </c:catAx>
      <c:valAx>
        <c:axId val="2092919736"/>
        <c:scaling>
          <c:orientation val="minMax"/>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1400" b="0" i="0" u="none" strike="noStrike" kern="1200" cap="all" baseline="0">
                    <a:solidFill>
                      <a:schemeClr val="tx1">
                        <a:lumMod val="65000"/>
                        <a:lumOff val="35000"/>
                      </a:schemeClr>
                    </a:solidFill>
                    <a:latin typeface="+mn-lt"/>
                    <a:ea typeface="+mn-ea"/>
                    <a:cs typeface="+mn-cs"/>
                  </a:defRPr>
                </a:pPr>
                <a:r>
                  <a:rPr lang="en-US" sz="1400" dirty="0"/>
                  <a:t>Psychiatric Beds per 1,000</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2078099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'Involuntary Treatment'!$J$1</c:f>
              <c:strCache>
                <c:ptCount val="1"/>
                <c:pt idx="0">
                  <c:v>Rate (Per 100,000)</c:v>
                </c:pt>
              </c:strCache>
            </c:strRef>
          </c:tx>
          <c:spPr>
            <a:solidFill>
              <a:schemeClr val="accent1"/>
            </a:solidFill>
            <a:ln>
              <a:noFill/>
            </a:ln>
            <a:effectLst/>
          </c:spPr>
          <c:invertIfNegative val="0"/>
          <c:dPt>
            <c:idx val="11"/>
            <c:invertIfNegative val="0"/>
            <c:bubble3D val="0"/>
            <c:extLst xmlns:c16r2="http://schemas.microsoft.com/office/drawing/2015/06/chart">
              <c:ext xmlns:c16="http://schemas.microsoft.com/office/drawing/2014/chart" uri="{C3380CC4-5D6E-409C-BE32-E72D297353CC}">
                <c16:uniqueId val="{00000000-6C2B-6C4B-A0F3-AB82EE48AE75}"/>
              </c:ext>
            </c:extLst>
          </c:dPt>
          <c:dPt>
            <c:idx val="1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7-6C2B-6C4B-A0F3-AB82EE48AE75}"/>
              </c:ext>
            </c:extLst>
          </c:dPt>
          <c:dPt>
            <c:idx val="22"/>
            <c:invertIfNegative val="0"/>
            <c:bubble3D val="0"/>
            <c:extLst xmlns:c16r2="http://schemas.microsoft.com/office/drawing/2015/06/chart">
              <c:ext xmlns:c16="http://schemas.microsoft.com/office/drawing/2014/chart" uri="{C3380CC4-5D6E-409C-BE32-E72D297353CC}">
                <c16:uniqueId val="{00000002-6C2B-6C4B-A0F3-AB82EE48AE75}"/>
              </c:ext>
            </c:extLst>
          </c:dPt>
          <c:dPt>
            <c:idx val="23"/>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4-6C2B-6C4B-A0F3-AB82EE48AE75}"/>
              </c:ext>
            </c:extLst>
          </c:dPt>
          <c:dPt>
            <c:idx val="24"/>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6-6C2B-6C4B-A0F3-AB82EE48AE75}"/>
              </c:ext>
            </c:extLst>
          </c:dPt>
          <c:cat>
            <c:strRef>
              <c:f>'Involuntary Treatment'!$H$3:$H$28</c:f>
              <c:strCache>
                <c:ptCount val="25"/>
                <c:pt idx="0">
                  <c:v>Portugal</c:v>
                </c:pt>
                <c:pt idx="1">
                  <c:v>Northern Ireland</c:v>
                </c:pt>
                <c:pt idx="2">
                  <c:v>Ireland</c:v>
                </c:pt>
                <c:pt idx="3">
                  <c:v>Wales</c:v>
                </c:pt>
                <c:pt idx="4">
                  <c:v>Denmark</c:v>
                </c:pt>
                <c:pt idx="5">
                  <c:v>Belgium</c:v>
                </c:pt>
                <c:pt idx="6">
                  <c:v>New Zealand</c:v>
                </c:pt>
                <c:pt idx="7">
                  <c:v>Greece</c:v>
                </c:pt>
                <c:pt idx="8">
                  <c:v>Scotland</c:v>
                </c:pt>
                <c:pt idx="9">
                  <c:v>Cyprus</c:v>
                </c:pt>
                <c:pt idx="10">
                  <c:v>United Kingdom</c:v>
                </c:pt>
                <c:pt idx="11">
                  <c:v>England</c:v>
                </c:pt>
                <c:pt idx="12">
                  <c:v>Sweden</c:v>
                </c:pt>
                <c:pt idx="13">
                  <c:v>Spain</c:v>
                </c:pt>
                <c:pt idx="14">
                  <c:v>Switzerland</c:v>
                </c:pt>
                <c:pt idx="15">
                  <c:v>California (5250s)</c:v>
                </c:pt>
                <c:pt idx="16">
                  <c:v>France</c:v>
                </c:pt>
                <c:pt idx="17">
                  <c:v>Norway</c:v>
                </c:pt>
                <c:pt idx="18">
                  <c:v>Finland</c:v>
                </c:pt>
                <c:pt idx="19">
                  <c:v>Netherlands</c:v>
                </c:pt>
                <c:pt idx="20">
                  <c:v>Germany</c:v>
                </c:pt>
                <c:pt idx="21">
                  <c:v>Australia</c:v>
                </c:pt>
                <c:pt idx="22">
                  <c:v>Austria</c:v>
                </c:pt>
                <c:pt idx="23">
                  <c:v>United States</c:v>
                </c:pt>
                <c:pt idx="24">
                  <c:v>California (5150s)</c:v>
                </c:pt>
              </c:strCache>
            </c:strRef>
          </c:cat>
          <c:val>
            <c:numRef>
              <c:f>'Involuntary Treatment'!$J$3:$J$28</c:f>
              <c:numCache>
                <c:formatCode>General</c:formatCode>
                <c:ptCount val="26"/>
                <c:pt idx="0">
                  <c:v>18.2</c:v>
                </c:pt>
                <c:pt idx="1">
                  <c:v>45.4</c:v>
                </c:pt>
                <c:pt idx="2">
                  <c:v>55.4</c:v>
                </c:pt>
                <c:pt idx="3">
                  <c:v>56.8</c:v>
                </c:pt>
                <c:pt idx="4">
                  <c:v>58.5</c:v>
                </c:pt>
                <c:pt idx="5">
                  <c:v>63.6</c:v>
                </c:pt>
                <c:pt idx="6">
                  <c:v>73.3</c:v>
                </c:pt>
                <c:pt idx="7">
                  <c:v>78.9</c:v>
                </c:pt>
                <c:pt idx="8">
                  <c:v>98.4</c:v>
                </c:pt>
                <c:pt idx="9">
                  <c:v>98.7</c:v>
                </c:pt>
                <c:pt idx="10">
                  <c:v>107.9</c:v>
                </c:pt>
                <c:pt idx="11">
                  <c:v>114.1</c:v>
                </c:pt>
                <c:pt idx="12">
                  <c:v>115.5</c:v>
                </c:pt>
                <c:pt idx="13">
                  <c:v>121.9</c:v>
                </c:pt>
                <c:pt idx="14">
                  <c:v>131.1</c:v>
                </c:pt>
                <c:pt idx="15">
                  <c:v>131.0</c:v>
                </c:pt>
                <c:pt idx="16">
                  <c:v>140.0</c:v>
                </c:pt>
                <c:pt idx="17">
                  <c:v>150.9</c:v>
                </c:pt>
                <c:pt idx="18">
                  <c:v>151.4</c:v>
                </c:pt>
                <c:pt idx="19">
                  <c:v>155.3</c:v>
                </c:pt>
                <c:pt idx="20">
                  <c:v>173.0</c:v>
                </c:pt>
                <c:pt idx="21">
                  <c:v>227.3</c:v>
                </c:pt>
                <c:pt idx="22">
                  <c:v>282.0</c:v>
                </c:pt>
                <c:pt idx="23">
                  <c:v>357.0</c:v>
                </c:pt>
                <c:pt idx="24">
                  <c:v>460.0</c:v>
                </c:pt>
              </c:numCache>
            </c:numRef>
          </c:val>
          <c:extLst xmlns:c16r2="http://schemas.microsoft.com/office/drawing/2015/06/chart">
            <c:ext xmlns:c16="http://schemas.microsoft.com/office/drawing/2014/chart" uri="{C3380CC4-5D6E-409C-BE32-E72D297353CC}">
              <c16:uniqueId val="{00000005-6C2B-6C4B-A0F3-AB82EE48AE75}"/>
            </c:ext>
          </c:extLst>
        </c:ser>
        <c:dLbls>
          <c:showLegendKey val="0"/>
          <c:showVal val="0"/>
          <c:showCatName val="0"/>
          <c:showSerName val="0"/>
          <c:showPercent val="0"/>
          <c:showBubbleSize val="0"/>
        </c:dLbls>
        <c:gapWidth val="52"/>
        <c:axId val="2094883912"/>
        <c:axId val="2094882440"/>
      </c:barChart>
      <c:catAx>
        <c:axId val="2094883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crossAx val="2094882440"/>
        <c:crosses val="autoZero"/>
        <c:auto val="1"/>
        <c:lblAlgn val="ctr"/>
        <c:lblOffset val="100"/>
        <c:noMultiLvlLbl val="0"/>
      </c:catAx>
      <c:valAx>
        <c:axId val="2094882440"/>
        <c:scaling>
          <c:orientation val="minMax"/>
        </c:scaling>
        <c:delete val="0"/>
        <c:axPos val="b"/>
        <c:majorGridlines>
          <c:spPr>
            <a:ln w="9525" cap="flat" cmpd="sng" algn="ctr">
              <a:solidFill>
                <a:schemeClr val="tx1">
                  <a:lumMod val="15000"/>
                  <a:lumOff val="85000"/>
                </a:schemeClr>
              </a:solidFill>
              <a:round/>
            </a:ln>
            <a:effectLst/>
          </c:spPr>
        </c:majorGridlines>
        <c:title>
          <c:tx>
            <c:rich>
              <a:bodyPr/>
              <a:lstStyle/>
              <a:p>
                <a:pPr>
                  <a:defRPr b="0">
                    <a:latin typeface="+mj-lt"/>
                  </a:defRPr>
                </a:pPr>
                <a:r>
                  <a:rPr lang="en-US" sz="1100" b="0">
                    <a:latin typeface="+mj-lt"/>
                  </a:rPr>
                  <a:t>Involuntary Hospitalizations / Holds</a:t>
                </a:r>
                <a:r>
                  <a:rPr lang="en-US" sz="1100" b="0" baseline="0">
                    <a:latin typeface="+mj-lt"/>
                  </a:rPr>
                  <a:t> per 100,000</a:t>
                </a:r>
                <a:endParaRPr lang="en-US" sz="1100" b="0">
                  <a:latin typeface="+mj-lt"/>
                </a:endParaRPr>
              </a:p>
            </c:rich>
          </c:tx>
          <c:layout/>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en-US"/>
          </a:p>
        </c:txPr>
        <c:crossAx val="2094883912"/>
        <c:crosses val="autoZero"/>
        <c:crossBetween val="between"/>
      </c:valAx>
    </c:plotArea>
    <c:plotVisOnly val="1"/>
    <c:dispBlanksAs val="gap"/>
    <c:showDLblsOverMax val="0"/>
    <c:extLst xmlns:c16r2="http://schemas.microsoft.com/office/drawing/2015/06/chart"/>
  </c:chart>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California</a:t>
            </a:r>
            <a:r>
              <a:rPr lang="en-US" baseline="0" dirty="0"/>
              <a:t> Psychiatric Beds, 1992-2017</a:t>
            </a:r>
            <a:endParaRPr lang="en-US" dirty="0"/>
          </a:p>
        </c:rich>
      </c:tx>
      <c:layout/>
      <c:overlay val="0"/>
      <c:spPr>
        <a:noFill/>
        <a:ln>
          <a:noFill/>
        </a:ln>
        <a:effectLst/>
      </c:spPr>
    </c:title>
    <c:autoTitleDeleted val="0"/>
    <c:plotArea>
      <c:layout>
        <c:manualLayout>
          <c:layoutTarget val="inner"/>
          <c:xMode val="edge"/>
          <c:yMode val="edge"/>
          <c:x val="0.121297972013974"/>
          <c:y val="0.161001757928881"/>
          <c:w val="0.642938458585641"/>
          <c:h val="0.739368488612339"/>
        </c:manualLayout>
      </c:layout>
      <c:lineChart>
        <c:grouping val="standard"/>
        <c:varyColors val="0"/>
        <c:ser>
          <c:idx val="0"/>
          <c:order val="0"/>
          <c:tx>
            <c:v>State Hospital</c:v>
          </c:tx>
          <c:spPr>
            <a:ln w="28575" cap="rnd">
              <a:solidFill>
                <a:schemeClr val="accent1"/>
              </a:solidFill>
              <a:round/>
            </a:ln>
            <a:effectLst/>
          </c:spPr>
          <c:marker>
            <c:symbol val="none"/>
          </c:marker>
          <c:cat>
            <c:numRef>
              <c:f>Hospitals!$AS$1:$BR$1</c:f>
              <c:numCache>
                <c:formatCode>General</c:formatCode>
                <c:ptCount val="26"/>
                <c:pt idx="0">
                  <c:v>1992.0</c:v>
                </c:pt>
                <c:pt idx="1">
                  <c:v>1993.0</c:v>
                </c:pt>
                <c:pt idx="2">
                  <c:v>1994.0</c:v>
                </c:pt>
                <c:pt idx="3">
                  <c:v>1995.0</c:v>
                </c:pt>
                <c:pt idx="4">
                  <c:v>1996.0</c:v>
                </c:pt>
                <c:pt idx="5">
                  <c:v>1997.0</c:v>
                </c:pt>
                <c:pt idx="6">
                  <c:v>1998.0</c:v>
                </c:pt>
                <c:pt idx="7">
                  <c:v>1999.0</c:v>
                </c:pt>
                <c:pt idx="8">
                  <c:v>2000.0</c:v>
                </c:pt>
                <c:pt idx="9">
                  <c:v>2001.0</c:v>
                </c:pt>
                <c:pt idx="10">
                  <c:v>2002.0</c:v>
                </c:pt>
                <c:pt idx="11">
                  <c:v>2003.0</c:v>
                </c:pt>
                <c:pt idx="12">
                  <c:v>2004.0</c:v>
                </c:pt>
                <c:pt idx="13">
                  <c:v>2005.0</c:v>
                </c:pt>
                <c:pt idx="14">
                  <c:v>2006.0</c:v>
                </c:pt>
                <c:pt idx="15">
                  <c:v>2007.0</c:v>
                </c:pt>
                <c:pt idx="16">
                  <c:v>2008.0</c:v>
                </c:pt>
                <c:pt idx="17">
                  <c:v>2009.0</c:v>
                </c:pt>
                <c:pt idx="18">
                  <c:v>2010.0</c:v>
                </c:pt>
                <c:pt idx="19">
                  <c:v>2011.0</c:v>
                </c:pt>
                <c:pt idx="20">
                  <c:v>2012.0</c:v>
                </c:pt>
                <c:pt idx="21">
                  <c:v>2013.0</c:v>
                </c:pt>
                <c:pt idx="22">
                  <c:v>2014.0</c:v>
                </c:pt>
                <c:pt idx="23">
                  <c:v>2015.0</c:v>
                </c:pt>
                <c:pt idx="24">
                  <c:v>2016.0</c:v>
                </c:pt>
                <c:pt idx="25">
                  <c:v>2017.0</c:v>
                </c:pt>
              </c:numCache>
            </c:numRef>
          </c:cat>
          <c:val>
            <c:numRef>
              <c:f>Hospitals!$AS$14:$BR$14</c:f>
              <c:numCache>
                <c:formatCode>General</c:formatCode>
                <c:ptCount val="26"/>
                <c:pt idx="0">
                  <c:v>14.0</c:v>
                </c:pt>
                <c:pt idx="7">
                  <c:v>12.5</c:v>
                </c:pt>
                <c:pt idx="18">
                  <c:v>14.2</c:v>
                </c:pt>
                <c:pt idx="24">
                  <c:v>15.1</c:v>
                </c:pt>
              </c:numCache>
            </c:numRef>
          </c:val>
          <c:smooth val="0"/>
          <c:extLst xmlns:c16r2="http://schemas.microsoft.com/office/drawing/2015/06/chart">
            <c:ext xmlns:c16="http://schemas.microsoft.com/office/drawing/2014/chart" uri="{C3380CC4-5D6E-409C-BE32-E72D297353CC}">
              <c16:uniqueId val="{00000000-9FE9-6745-8C2B-BB9FBE687FE3}"/>
            </c:ext>
          </c:extLst>
        </c:ser>
        <c:ser>
          <c:idx val="3"/>
          <c:order val="1"/>
          <c:tx>
            <c:v>General Acute</c:v>
          </c:tx>
          <c:spPr>
            <a:ln w="28575" cap="rnd">
              <a:solidFill>
                <a:schemeClr val="accent4"/>
              </a:solidFill>
              <a:round/>
            </a:ln>
            <a:effectLst/>
          </c:spPr>
          <c:marker>
            <c:symbol val="none"/>
          </c:marker>
          <c:cat>
            <c:numRef>
              <c:f>Hospitals!$AS$1:$BR$1</c:f>
              <c:numCache>
                <c:formatCode>General</c:formatCode>
                <c:ptCount val="26"/>
                <c:pt idx="0">
                  <c:v>1992.0</c:v>
                </c:pt>
                <c:pt idx="1">
                  <c:v>1993.0</c:v>
                </c:pt>
                <c:pt idx="2">
                  <c:v>1994.0</c:v>
                </c:pt>
                <c:pt idx="3">
                  <c:v>1995.0</c:v>
                </c:pt>
                <c:pt idx="4">
                  <c:v>1996.0</c:v>
                </c:pt>
                <c:pt idx="5">
                  <c:v>1997.0</c:v>
                </c:pt>
                <c:pt idx="6">
                  <c:v>1998.0</c:v>
                </c:pt>
                <c:pt idx="7">
                  <c:v>1999.0</c:v>
                </c:pt>
                <c:pt idx="8">
                  <c:v>2000.0</c:v>
                </c:pt>
                <c:pt idx="9">
                  <c:v>2001.0</c:v>
                </c:pt>
                <c:pt idx="10">
                  <c:v>2002.0</c:v>
                </c:pt>
                <c:pt idx="11">
                  <c:v>2003.0</c:v>
                </c:pt>
                <c:pt idx="12">
                  <c:v>2004.0</c:v>
                </c:pt>
                <c:pt idx="13">
                  <c:v>2005.0</c:v>
                </c:pt>
                <c:pt idx="14">
                  <c:v>2006.0</c:v>
                </c:pt>
                <c:pt idx="15">
                  <c:v>2007.0</c:v>
                </c:pt>
                <c:pt idx="16">
                  <c:v>2008.0</c:v>
                </c:pt>
                <c:pt idx="17">
                  <c:v>2009.0</c:v>
                </c:pt>
                <c:pt idx="18">
                  <c:v>2010.0</c:v>
                </c:pt>
                <c:pt idx="19">
                  <c:v>2011.0</c:v>
                </c:pt>
                <c:pt idx="20">
                  <c:v>2012.0</c:v>
                </c:pt>
                <c:pt idx="21">
                  <c:v>2013.0</c:v>
                </c:pt>
                <c:pt idx="22">
                  <c:v>2014.0</c:v>
                </c:pt>
                <c:pt idx="23">
                  <c:v>2015.0</c:v>
                </c:pt>
                <c:pt idx="24">
                  <c:v>2016.0</c:v>
                </c:pt>
                <c:pt idx="25">
                  <c:v>2017.0</c:v>
                </c:pt>
              </c:numCache>
            </c:numRef>
          </c:cat>
          <c:val>
            <c:numRef>
              <c:f>Hospitals!$AS$17:$BR$17</c:f>
              <c:numCache>
                <c:formatCode>General</c:formatCode>
                <c:ptCount val="26"/>
                <c:pt idx="3">
                  <c:v>29.5</c:v>
                </c:pt>
                <c:pt idx="4">
                  <c:v>26.7</c:v>
                </c:pt>
                <c:pt idx="5">
                  <c:v>25.28</c:v>
                </c:pt>
                <c:pt idx="6">
                  <c:v>24.87</c:v>
                </c:pt>
                <c:pt idx="7">
                  <c:v>23.93</c:v>
                </c:pt>
                <c:pt idx="8">
                  <c:v>22.83</c:v>
                </c:pt>
                <c:pt idx="9">
                  <c:v>22.01</c:v>
                </c:pt>
                <c:pt idx="10">
                  <c:v>21.47</c:v>
                </c:pt>
                <c:pt idx="11">
                  <c:v>20.85</c:v>
                </c:pt>
                <c:pt idx="12">
                  <c:v>20.17000000000001</c:v>
                </c:pt>
                <c:pt idx="13">
                  <c:v>19.19</c:v>
                </c:pt>
                <c:pt idx="14">
                  <c:v>18.32999999999999</c:v>
                </c:pt>
                <c:pt idx="15">
                  <c:v>17.98</c:v>
                </c:pt>
                <c:pt idx="16">
                  <c:v>17.9</c:v>
                </c:pt>
                <c:pt idx="17">
                  <c:v>17.82999999999999</c:v>
                </c:pt>
                <c:pt idx="18">
                  <c:v>17.62</c:v>
                </c:pt>
                <c:pt idx="19">
                  <c:v>16.66</c:v>
                </c:pt>
                <c:pt idx="20">
                  <c:v>17.12</c:v>
                </c:pt>
                <c:pt idx="21">
                  <c:v>17.16</c:v>
                </c:pt>
                <c:pt idx="22">
                  <c:v>16.98</c:v>
                </c:pt>
                <c:pt idx="23">
                  <c:v>16.91</c:v>
                </c:pt>
                <c:pt idx="24">
                  <c:v>17.05</c:v>
                </c:pt>
                <c:pt idx="25">
                  <c:v>17.16</c:v>
                </c:pt>
              </c:numCache>
            </c:numRef>
          </c:val>
          <c:smooth val="0"/>
          <c:extLst xmlns:c16r2="http://schemas.microsoft.com/office/drawing/2015/06/chart">
            <c:ext xmlns:c16="http://schemas.microsoft.com/office/drawing/2014/chart" uri="{C3380CC4-5D6E-409C-BE32-E72D297353CC}">
              <c16:uniqueId val="{00000001-9FE9-6745-8C2B-BB9FBE687FE3}"/>
            </c:ext>
          </c:extLst>
        </c:ser>
        <c:dLbls>
          <c:showLegendKey val="0"/>
          <c:showVal val="0"/>
          <c:showCatName val="0"/>
          <c:showSerName val="0"/>
          <c:showPercent val="0"/>
          <c:showBubbleSize val="0"/>
        </c:dLbls>
        <c:marker val="1"/>
        <c:smooth val="0"/>
        <c:axId val="2094504792"/>
        <c:axId val="2094361144"/>
      </c:lineChart>
      <c:catAx>
        <c:axId val="2094504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4361144"/>
        <c:crosses val="autoZero"/>
        <c:auto val="1"/>
        <c:lblAlgn val="ctr"/>
        <c:lblOffset val="100"/>
        <c:tickLblSkip val="5"/>
        <c:noMultiLvlLbl val="0"/>
      </c:catAx>
      <c:valAx>
        <c:axId val="2094361144"/>
        <c:scaling>
          <c:orientation val="minMax"/>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100" dirty="0"/>
                  <a:t>Beds per 100,000</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4504792"/>
        <c:crosses val="autoZero"/>
        <c:crossBetween val="between"/>
      </c:valAx>
      <c:spPr>
        <a:noFill/>
        <a:ln>
          <a:noFill/>
        </a:ln>
        <a:effectLst/>
      </c:spPr>
    </c:plotArea>
    <c:legend>
      <c:legendPos val="r"/>
      <c:layout>
        <c:manualLayout>
          <c:xMode val="edge"/>
          <c:yMode val="edge"/>
          <c:x val="0.78949893860027"/>
          <c:y val="0.339927392659958"/>
          <c:w val="0.194808655618005"/>
          <c:h val="0.342003756185796"/>
        </c:manualLayout>
      </c:layout>
      <c:overlay val="0"/>
      <c:spPr>
        <a:solidFill>
          <a:schemeClr val="accent3">
            <a:tint val="50000"/>
          </a:schemeClr>
        </a:solidFill>
        <a:ln w="10000" cap="flat" cmpd="sng" algn="ctr">
          <a:solidFill>
            <a:schemeClr val="accent3"/>
          </a:solidFill>
          <a:prstDash val="solid"/>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legend>
    <c:plotVisOnly val="1"/>
    <c:dispBlanksAs val="span"/>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bg1">
          <a:lumMod val="65000"/>
        </a:schemeClr>
      </a:solid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0" i="0" u="none" strike="noStrike" kern="1200" spc="0" baseline="0">
                <a:solidFill>
                  <a:schemeClr val="tx1">
                    <a:lumMod val="65000"/>
                    <a:lumOff val="35000"/>
                  </a:schemeClr>
                </a:solidFill>
                <a:latin typeface="+mn-lt"/>
                <a:ea typeface="+mn-ea"/>
                <a:cs typeface="+mn-cs"/>
              </a:defRPr>
            </a:pPr>
            <a:r>
              <a:rPr lang="en-US" sz="1500" dirty="0"/>
              <a:t>Ownership of California</a:t>
            </a:r>
            <a:r>
              <a:rPr lang="en-US" sz="1500" baseline="0" dirty="0"/>
              <a:t> Hospitals</a:t>
            </a:r>
            <a:endParaRPr lang="en-US" sz="1500" dirty="0"/>
          </a:p>
        </c:rich>
      </c:tx>
      <c:layout/>
      <c:overlay val="0"/>
      <c:spPr>
        <a:noFill/>
        <a:ln>
          <a:noFill/>
        </a:ln>
        <a:effectLst/>
      </c:spPr>
    </c:title>
    <c:autoTitleDeleted val="0"/>
    <c:plotArea>
      <c:layout/>
      <c:barChart>
        <c:barDir val="bar"/>
        <c:grouping val="clustered"/>
        <c:varyColors val="0"/>
        <c:ser>
          <c:idx val="0"/>
          <c:order val="0"/>
          <c:tx>
            <c:strRef>
              <c:f>'Cal Hospital Type'!$C$4</c:f>
              <c:strCache>
                <c:ptCount val="1"/>
                <c:pt idx="0">
                  <c:v>Psychiatric (LPS-Designated)</c:v>
                </c:pt>
              </c:strCache>
            </c:strRef>
          </c:tx>
          <c:spPr>
            <a:solidFill>
              <a:schemeClr val="accent1"/>
            </a:solidFill>
            <a:ln>
              <a:noFill/>
            </a:ln>
            <a:effectLst/>
          </c:spPr>
          <c:invertIfNegative val="0"/>
          <c:cat>
            <c:strRef>
              <c:f>'Cal Hospital Type'!$B$5:$B$7</c:f>
              <c:strCache>
                <c:ptCount val="3"/>
                <c:pt idx="0">
                  <c:v>Private For-Profit</c:v>
                </c:pt>
                <c:pt idx="1">
                  <c:v>Private Non-Profit</c:v>
                </c:pt>
                <c:pt idx="2">
                  <c:v>County</c:v>
                </c:pt>
              </c:strCache>
            </c:strRef>
          </c:cat>
          <c:val>
            <c:numRef>
              <c:f>'Cal Hospital Type'!$C$5:$C$7</c:f>
              <c:numCache>
                <c:formatCode>0%</c:formatCode>
                <c:ptCount val="3"/>
                <c:pt idx="0">
                  <c:v>0.5</c:v>
                </c:pt>
                <c:pt idx="1">
                  <c:v>0.3</c:v>
                </c:pt>
                <c:pt idx="2">
                  <c:v>0.2</c:v>
                </c:pt>
              </c:numCache>
            </c:numRef>
          </c:val>
          <c:extLst xmlns:c16r2="http://schemas.microsoft.com/office/drawing/2015/06/chart">
            <c:ext xmlns:c16="http://schemas.microsoft.com/office/drawing/2014/chart" uri="{C3380CC4-5D6E-409C-BE32-E72D297353CC}">
              <c16:uniqueId val="{00000000-6769-534D-A278-FB8AFEA34366}"/>
            </c:ext>
          </c:extLst>
        </c:ser>
        <c:ser>
          <c:idx val="1"/>
          <c:order val="1"/>
          <c:tx>
            <c:strRef>
              <c:f>'Cal Hospital Type'!$D$4</c:f>
              <c:strCache>
                <c:ptCount val="1"/>
                <c:pt idx="0">
                  <c:v>Non-Psychiatric</c:v>
                </c:pt>
              </c:strCache>
            </c:strRef>
          </c:tx>
          <c:spPr>
            <a:solidFill>
              <a:schemeClr val="accent2"/>
            </a:solidFill>
            <a:ln>
              <a:noFill/>
            </a:ln>
            <a:effectLst/>
          </c:spPr>
          <c:invertIfNegative val="0"/>
          <c:cat>
            <c:strRef>
              <c:f>'Cal Hospital Type'!$B$5:$B$7</c:f>
              <c:strCache>
                <c:ptCount val="3"/>
                <c:pt idx="0">
                  <c:v>Private For-Profit</c:v>
                </c:pt>
                <c:pt idx="1">
                  <c:v>Private Non-Profit</c:v>
                </c:pt>
                <c:pt idx="2">
                  <c:v>County</c:v>
                </c:pt>
              </c:strCache>
            </c:strRef>
          </c:cat>
          <c:val>
            <c:numRef>
              <c:f>'Cal Hospital Type'!$D$5:$D$7</c:f>
              <c:numCache>
                <c:formatCode>0%</c:formatCode>
                <c:ptCount val="3"/>
                <c:pt idx="0">
                  <c:v>0.16</c:v>
                </c:pt>
                <c:pt idx="1">
                  <c:v>0.66</c:v>
                </c:pt>
                <c:pt idx="2">
                  <c:v>0.16</c:v>
                </c:pt>
              </c:numCache>
            </c:numRef>
          </c:val>
          <c:extLst xmlns:c16r2="http://schemas.microsoft.com/office/drawing/2015/06/chart">
            <c:ext xmlns:c16="http://schemas.microsoft.com/office/drawing/2014/chart" uri="{C3380CC4-5D6E-409C-BE32-E72D297353CC}">
              <c16:uniqueId val="{00000001-6769-534D-A278-FB8AFEA34366}"/>
            </c:ext>
          </c:extLst>
        </c:ser>
        <c:dLbls>
          <c:showLegendKey val="0"/>
          <c:showVal val="0"/>
          <c:showCatName val="0"/>
          <c:showSerName val="0"/>
          <c:showPercent val="0"/>
          <c:showBubbleSize val="0"/>
        </c:dLbls>
        <c:gapWidth val="182"/>
        <c:axId val="2088926536"/>
        <c:axId val="2094212312"/>
      </c:barChart>
      <c:catAx>
        <c:axId val="2088926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94212312"/>
        <c:crosses val="autoZero"/>
        <c:auto val="1"/>
        <c:lblAlgn val="ctr"/>
        <c:lblOffset val="100"/>
        <c:noMultiLvlLbl val="0"/>
      </c:catAx>
      <c:valAx>
        <c:axId val="2094212312"/>
        <c:scaling>
          <c:orientation val="minMax"/>
        </c:scaling>
        <c:delete val="0"/>
        <c:axPos val="b"/>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88926536"/>
        <c:crosses val="autoZero"/>
        <c:crossBetween val="between"/>
      </c:valAx>
      <c:spPr>
        <a:noFill/>
        <a:ln>
          <a:solidFill>
            <a:schemeClr val="bg1">
              <a:lumMod val="75000"/>
            </a:schemeClr>
          </a:solidFill>
        </a:ln>
        <a:effectLst/>
      </c:spPr>
    </c:plotArea>
    <c:legend>
      <c:legendPos val="b"/>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bg1">
          <a:lumMod val="65000"/>
        </a:schemeClr>
      </a:solid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1D129B-6866-C344-BDE8-C582AC9CCEBD}" type="datetimeFigureOut">
              <a:rPr lang="en-US" smtClean="0"/>
              <a:t>3/30/21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906C0F-466B-E749-BEF2-AE18C2963417}" type="slidenum">
              <a:rPr lang="en-US" smtClean="0"/>
              <a:t>‹#›</a:t>
            </a:fld>
            <a:endParaRPr lang="en-US"/>
          </a:p>
        </p:txBody>
      </p:sp>
    </p:spTree>
    <p:extLst>
      <p:ext uri="{BB962C8B-B14F-4D97-AF65-F5344CB8AC3E}">
        <p14:creationId xmlns:p14="http://schemas.microsoft.com/office/powerpoint/2010/main" val="9456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5AC1C1-AED1-434C-BADE-4DB61F991285}" type="datetimeFigureOut">
              <a:rPr lang="en-US" smtClean="0"/>
              <a:t>3/30/21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73B7DA-2FF7-514A-A968-6D31F9A544A7}" type="slidenum">
              <a:rPr lang="en-US" smtClean="0"/>
              <a:t>‹#›</a:t>
            </a:fld>
            <a:endParaRPr lang="en-US"/>
          </a:p>
        </p:txBody>
      </p:sp>
    </p:spTree>
    <p:extLst>
      <p:ext uri="{BB962C8B-B14F-4D97-AF65-F5344CB8AC3E}">
        <p14:creationId xmlns:p14="http://schemas.microsoft.com/office/powerpoint/2010/main" val="25953877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a:buChar char="•"/>
            </a:pPr>
            <a:r>
              <a:rPr lang="en-US" b="0" baseline="0" dirty="0"/>
              <a:t>Good afternoon, thank you for the chance to be here. Special thanks to the California Elder Justice Coalition for their support for my research.</a:t>
            </a:r>
          </a:p>
          <a:p>
            <a:pPr marL="171450" indent="-171450">
              <a:buFont typeface="Arial"/>
              <a:buChar char="•"/>
            </a:pPr>
            <a:r>
              <a:rPr lang="en-US" b="0" baseline="0" dirty="0"/>
              <a:t>My name is Alex Barnard, I’m an assistant professor of sociology at New York University, and graduate of UC Berkeley. As part of that project, I’ve spent some of the last three years examining California’s conservatorship system. I’m going to argue today that the system is one of “absent authority”. Conservatorship is both a serious deprivation of civil rights and a powerful tool of transformation. But the system lacks accountability to ensure that these two are in balance.</a:t>
            </a:r>
          </a:p>
          <a:p>
            <a:pPr marL="171450" indent="-171450">
              <a:buFont typeface="Arial"/>
              <a:buChar char="•"/>
            </a:pPr>
            <a:r>
              <a:rPr lang="en-US" b="0" baseline="0" dirty="0"/>
              <a:t>Before I jump in, I want to offer two disclaimers.  First, what I’m presenting are general tendencies. One thing that’s clear from my research is that there is huge statewide variation, and I haven’t been able to speak with every stakeholder or representatives from every county. This is a preliminary report and I welcome corrections and critiques.</a:t>
            </a:r>
          </a:p>
          <a:p>
            <a:pPr marL="171450" lvl="0" indent="-171450">
              <a:buFont typeface="Arial"/>
              <a:buChar char="•"/>
            </a:pPr>
            <a:r>
              <a:rPr lang="en-US" b="0" baseline="0" dirty="0"/>
              <a:t>Second, I want to emphasize that while I’m going to be very critical of the conservatorship system, I have deep respect for the people working within it. I’m focused not on why professionals and advocates make bad decisions, but why there are often no good decisions to make.	</a:t>
            </a:r>
          </a:p>
        </p:txBody>
      </p:sp>
      <p:sp>
        <p:nvSpPr>
          <p:cNvPr id="4" name="Slide Number Placeholder 3"/>
          <p:cNvSpPr>
            <a:spLocks noGrp="1"/>
          </p:cNvSpPr>
          <p:nvPr>
            <p:ph type="sldNum" sz="quarter" idx="10"/>
          </p:nvPr>
        </p:nvSpPr>
        <p:spPr/>
        <p:txBody>
          <a:bodyPr/>
          <a:lstStyle/>
          <a:p>
            <a:fld id="{9F73B7DA-2FF7-514A-A968-6D31F9A544A7}" type="slidenum">
              <a:rPr lang="en-US" smtClean="0"/>
              <a:t>0</a:t>
            </a:fld>
            <a:endParaRPr lang="en-US"/>
          </a:p>
        </p:txBody>
      </p:sp>
    </p:spTree>
    <p:extLst>
      <p:ext uri="{BB962C8B-B14F-4D97-AF65-F5344CB8AC3E}">
        <p14:creationId xmlns:p14="http://schemas.microsoft.com/office/powerpoint/2010/main" val="1279041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So, as a bit more background – who am I. I’m someone who is interested in bureaucratic and medical decision-making and social policy.  I study mental health partly out of personal interest, and partly because if you want to understand how governments intervene in the lives of their citizens, there are few people with more different agencies intervening than people with severe mental illness.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I’m also a comparative research. I study the U.S. versus France, where a system that looked very much like our own made a different set of choices in the 1960s. While the U.S. rapidly closed its hospitals and cut hospitals off from community care, France integrated them into a single public system. It’s a system that is both more protective and more paternalistic.</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I’ve spent five years trying to understand how these policy choices translate on the ground, conducting observations in clinics, social service offices, courts, and </a:t>
            </a:r>
            <a:r>
              <a:rPr lang="en-US" b="0" baseline="0" dirty="0" err="1"/>
              <a:t>Ers</a:t>
            </a:r>
            <a:r>
              <a:rPr lang="en-US" b="0" baseline="0" dirty="0"/>
              <a:t>, and I’m writing this as a book, tentatively entitled “Mental States.”</a:t>
            </a:r>
          </a:p>
        </p:txBody>
      </p:sp>
      <p:sp>
        <p:nvSpPr>
          <p:cNvPr id="4" name="Slide Number Placeholder 3"/>
          <p:cNvSpPr>
            <a:spLocks noGrp="1"/>
          </p:cNvSpPr>
          <p:nvPr>
            <p:ph type="sldNum" sz="quarter" idx="5"/>
          </p:nvPr>
        </p:nvSpPr>
        <p:spPr/>
        <p:txBody>
          <a:bodyPr/>
          <a:lstStyle/>
          <a:p>
            <a:fld id="{9F73B7DA-2FF7-514A-A968-6D31F9A544A7}" type="slidenum">
              <a:rPr lang="en-US" smtClean="0"/>
              <a:t>9</a:t>
            </a:fld>
            <a:endParaRPr lang="en-US"/>
          </a:p>
        </p:txBody>
      </p:sp>
    </p:spTree>
    <p:extLst>
      <p:ext uri="{BB962C8B-B14F-4D97-AF65-F5344CB8AC3E}">
        <p14:creationId xmlns:p14="http://schemas.microsoft.com/office/powerpoint/2010/main" val="3876643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I’m presenting today is one piece of this project. You’ll hear me harp on this multiple times, but there is very little available data on conservatorship. We do not have comprehensive statewide data on who is on conservatorship, where they are, or how they got there. </a:t>
            </a:r>
          </a:p>
          <a:p>
            <a:pPr marL="171450" indent="-171450">
              <a:buFont typeface="Arial" panose="020B0604020202020204" pitchFamily="34" charset="0"/>
              <a:buChar char="•"/>
            </a:pPr>
            <a:r>
              <a:rPr lang="en-US" dirty="0"/>
              <a:t>My approach is more exploratory. As you can see, I’ve interviewed 136 different stakeholders across 29 counties. I contacted the Public </a:t>
            </a:r>
            <a:r>
              <a:rPr lang="en-US" dirty="0" err="1"/>
              <a:t>Guardic</a:t>
            </a:r>
            <a:r>
              <a:rPr lang="en-US" dirty="0"/>
              <a:t> and LPS Public Defender in most counties, although their rate of response was very low. I also interviewed psychiatrists, parents, advocates, judges, and outpatient clinicians. </a:t>
            </a:r>
          </a:p>
          <a:p>
            <a:pPr marL="171450" indent="-171450">
              <a:buFont typeface="Arial" panose="020B0604020202020204" pitchFamily="34" charset="0"/>
              <a:buChar char="•"/>
            </a:pPr>
            <a:r>
              <a:rPr lang="en-US" dirty="0"/>
              <a:t>I’m also using additional sources, including the published academic literature on LPS, 600 newspaper articles on LPS and conservatorship from 1967 to the present, </a:t>
            </a:r>
            <a:r>
              <a:rPr lang="en-US" dirty="0" err="1"/>
              <a:t>availabie</a:t>
            </a:r>
            <a:r>
              <a:rPr lang="en-US" dirty="0"/>
              <a:t> administrative data, observations with an FSP team that treated clients who had been or were heading towards conservatorship, and participation in working groups around conservatorship and long-term care.</a:t>
            </a:r>
          </a:p>
          <a:p>
            <a:pPr marL="171450" indent="-171450">
              <a:buFont typeface="Arial" panose="020B0604020202020204" pitchFamily="34" charset="0"/>
              <a:buChar char="•"/>
            </a:pPr>
            <a:r>
              <a:rPr lang="en-US" dirty="0"/>
              <a:t>I’ll talk briefly about the limitations of this </a:t>
            </a:r>
            <a:r>
              <a:rPr lang="en-US" dirty="0" err="1"/>
              <a:t>metho</a:t>
            </a:r>
            <a:r>
              <a:rPr lang="en-US" dirty="0"/>
              <a:t> in the conclusion.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F73B7DA-2FF7-514A-A968-6D31F9A544A7}" type="slidenum">
              <a:rPr lang="en-US" smtClean="0"/>
              <a:t>10</a:t>
            </a:fld>
            <a:endParaRPr lang="en-US"/>
          </a:p>
        </p:txBody>
      </p:sp>
    </p:spTree>
    <p:extLst>
      <p:ext uri="{BB962C8B-B14F-4D97-AF65-F5344CB8AC3E}">
        <p14:creationId xmlns:p14="http://schemas.microsoft.com/office/powerpoint/2010/main" val="2949319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First step on the continuum is usually a 72hour hold. 5 – 20% of conservatorship applications come from the CJ system, but that’s not my focus today.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Today 5150s are used by police to address complaints about disruptive street behavior. The chart on the left shows the rising number of “homeless complaints” being received by SFPD. A county mental health director explained the solution that has emerged:</a:t>
            </a:r>
            <a:r>
              <a:rPr lang="en-US" dirty="0">
                <a:solidFill>
                  <a:schemeClr val="tx1"/>
                </a:solidFill>
              </a:rPr>
              <a:t> </a:t>
            </a:r>
            <a:r>
              <a:rPr lang="en-US" dirty="0">
                <a:solidFill>
                  <a:schemeClr val="tx2">
                    <a:lumMod val="50000"/>
                  </a:schemeClr>
                </a:solidFill>
              </a:rPr>
              <a:t>“Police see people who are high, and a 5150 is an easy way to get them off the street. The ER won’t admit them, and they come back. The system is kind of functionally-</a:t>
            </a:r>
            <a:r>
              <a:rPr lang="en-US" dirty="0" err="1">
                <a:solidFill>
                  <a:schemeClr val="tx2">
                    <a:lumMod val="50000"/>
                  </a:schemeClr>
                </a:solidFill>
              </a:rPr>
              <a:t>dysfunctioning</a:t>
            </a:r>
            <a:r>
              <a:rPr lang="en-US" dirty="0">
                <a:solidFill>
                  <a:schemeClr val="tx2">
                    <a:lumMod val="50000"/>
                  </a:schemeClr>
                </a:solidFill>
              </a:rPr>
              <a:t>.” </a:t>
            </a:r>
            <a:endParaRPr lang="en-US" dirty="0"/>
          </a:p>
          <a:p>
            <a:pPr marL="628650" lvl="1" indent="-171450">
              <a:buFont typeface="Arial" panose="020B0604020202020204" pitchFamily="34" charset="0"/>
              <a:buChar char="•"/>
            </a:pPr>
            <a:r>
              <a:rPr lang="en-US" u="none" dirty="0"/>
              <a:t>The result of this ‘functioning-</a:t>
            </a:r>
            <a:r>
              <a:rPr lang="en-US" u="none" dirty="0" err="1"/>
              <a:t>dysfunctioning</a:t>
            </a:r>
            <a:r>
              <a:rPr lang="en-US" u="none" dirty="0"/>
              <a:t>’ is that some people, disproportionately racial minorities, cumulate huge numbers of holds. At one hearing in San Francisco, for example, the Department of Behavior Health reported that nine people had visited psych emergency 168 times in the last four months.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But what I discovered is that can be very difficult to get a </a:t>
            </a:r>
            <a:r>
              <a:rPr lang="en-US" i="0" dirty="0"/>
              <a:t>5150 for someone who is </a:t>
            </a:r>
            <a:r>
              <a:rPr lang="en-US" dirty="0"/>
              <a:t>invisibly deteriorating in a way that is not generating lots of complaints. One woman recounted calling the police repeatedly for her psychotic son:</a:t>
            </a:r>
            <a:r>
              <a:rPr lang="en-US" dirty="0">
                <a:solidFill>
                  <a:schemeClr val="tx1"/>
                </a:solidFill>
              </a:rPr>
              <a:t> </a:t>
            </a:r>
            <a:r>
              <a:rPr lang="en-US" dirty="0">
                <a:solidFill>
                  <a:schemeClr val="tx2">
                    <a:lumMod val="50000"/>
                  </a:schemeClr>
                </a:solidFill>
              </a:rPr>
              <a:t>“He thought I was a prison guard trying to poison him, so he stopped eating….I called the police several times. But their evaluation is just a flash. He was locking himself in the garage and he had the door chained, so you couldn’t open it. And if he wouldn’t come out and they couldn’t open the door, then they’d just say ‘he’s not right, but sorry there’s nothing we can do’</a:t>
            </a:r>
            <a:r>
              <a:rPr lang="en-US" sz="1200" i="0" kern="1200" dirty="0">
                <a:solidFill>
                  <a:schemeClr val="tx2">
                    <a:lumMod val="50000"/>
                  </a:schemeClr>
                </a:solidFill>
                <a:effectLst/>
                <a:latin typeface="+mn-lt"/>
                <a:ea typeface="+mn-ea"/>
                <a:cs typeface="+mn-cs"/>
              </a:rPr>
              <a:t> </a:t>
            </a:r>
            <a:endParaRPr lang="en-US" sz="1200" i="1" kern="1200" dirty="0">
              <a:solidFill>
                <a:schemeClr val="tx2">
                  <a:lumMod val="50000"/>
                </a:schemeClr>
              </a:solidFill>
              <a:effectLst/>
              <a:latin typeface="+mn-lt"/>
              <a:ea typeface="+mn-ea"/>
              <a:cs typeface="+mn-cs"/>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a:solidFill>
                  <a:schemeClr val="tx2">
                    <a:lumMod val="50000"/>
                  </a:schemeClr>
                </a:solidFill>
                <a:effectLst/>
                <a:latin typeface="+mn-lt"/>
                <a:ea typeface="+mn-ea"/>
                <a:cs typeface="+mn-cs"/>
              </a:rPr>
              <a:t>She then explained, “On the sixth time, </a:t>
            </a:r>
            <a:r>
              <a:rPr lang="en-US" sz="1200" i="0" kern="1200" dirty="0">
                <a:solidFill>
                  <a:schemeClr val="tx1"/>
                </a:solidFill>
                <a:effectLst/>
                <a:latin typeface="+mn-lt"/>
                <a:ea typeface="+mn-ea"/>
                <a:cs typeface="+mn-cs"/>
              </a:rPr>
              <a:t>he was lying on the couch, and I got an experienced—he was probably in his fifties—law enforcement officer who came, and I showed him a picture from [my son’s] driver’s license, and then looking at him, skin and bones, the officer said ‘I’m going to call him gravely disabled.’ But it took that much. We’re talking about 80 pounds, 100 pounds weight loss for it to be addressed.”</a:t>
            </a:r>
            <a:endParaRPr lang="en-US" i="0" dirty="0">
              <a:solidFill>
                <a:schemeClr val="tx2">
                  <a:lumMod val="50000"/>
                </a:schemeClr>
              </a:solidFil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I am illustrating here are two aspects of absent authority. First, MCT and police often are making decisions based on quick and superficial evaluations of peoples’ momentary state. Moreover, these public authorities often require repeated and persistent private initiative to intervene. Some families reported that police themselves had advised them to make their children homeless so they would be able to take them in.</a:t>
            </a:r>
          </a:p>
        </p:txBody>
      </p:sp>
      <p:sp>
        <p:nvSpPr>
          <p:cNvPr id="4" name="Slide Number Placeholder 3"/>
          <p:cNvSpPr>
            <a:spLocks noGrp="1"/>
          </p:cNvSpPr>
          <p:nvPr>
            <p:ph type="sldNum" sz="quarter" idx="5"/>
          </p:nvPr>
        </p:nvSpPr>
        <p:spPr/>
        <p:txBody>
          <a:bodyPr/>
          <a:lstStyle/>
          <a:p>
            <a:fld id="{9F73B7DA-2FF7-514A-A968-6D31F9A544A7}" type="slidenum">
              <a:rPr lang="en-US" smtClean="0"/>
              <a:t>11</a:t>
            </a:fld>
            <a:endParaRPr lang="en-US"/>
          </a:p>
        </p:txBody>
      </p:sp>
    </p:spTree>
    <p:extLst>
      <p:ext uri="{BB962C8B-B14F-4D97-AF65-F5344CB8AC3E}">
        <p14:creationId xmlns:p14="http://schemas.microsoft.com/office/powerpoint/2010/main" val="985452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The simplest reason that police and mobile teams are reluctant to place people on holds and transport them to hospital Emergency Departments is that they know ERs are one of the strictest filters in the process. For example, only 9% of all people who visit San Francisco General’s Psychiatric Emergency Services are ultimately admitted; the figure for John George in Alameda County is 12%.</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simple explanation for this is that there are fewer and fewer places for ERs to admit people to. California has lost 40% of its inpatient capacity since 1995, and some hospitals no longer take LPS patients. While the number of state hospital beds has increases slightly, 90% of them are reserved for forensic cases.</a:t>
            </a:r>
          </a:p>
          <a:p>
            <a:pPr marL="171450" indent="-171450">
              <a:buFont typeface="Arial" panose="020B0604020202020204" pitchFamily="34" charset="0"/>
              <a:buChar char="•"/>
            </a:pPr>
            <a:r>
              <a:rPr lang="en-US" dirty="0"/>
              <a:t>But ER decision-making also de-favors potential conservatees. First, with the limited personnel and resources of overcrowded emergency departments, attention and concern goes towards people who are dangerous and disruptive over those who are debilitated and deteriorating. One FSP psychiatrist reported on her strategy for hospitalizing patients from the community: </a:t>
            </a:r>
            <a:r>
              <a:rPr lang="en-US" dirty="0">
                <a:solidFill>
                  <a:schemeClr val="tx2">
                    <a:lumMod val="50000"/>
                  </a:schemeClr>
                </a:solidFill>
              </a:rPr>
              <a:t>“If I’m filling out a 5150, I have to check a box, and I’ll almost always do danger to self or danger to others. Those are more likely to get them in than [GD]. [GD], they [ER doctors] are not impressed by that” </a:t>
            </a:r>
          </a:p>
          <a:p>
            <a:pPr marL="171450" indent="-171450">
              <a:buFont typeface="Arial" panose="020B0604020202020204" pitchFamily="34" charset="0"/>
              <a:buChar char="•"/>
            </a:pPr>
            <a:r>
              <a:rPr lang="en-US" dirty="0"/>
              <a:t>Second, ER clinicians are skeptical of people they perceive as “addicts,” those who are “frequent flyers” who are using the ER for a place to sleep and get a meal, or people suffering from “</a:t>
            </a:r>
            <a:r>
              <a:rPr lang="en-US" dirty="0" err="1"/>
              <a:t>incarceritis</a:t>
            </a:r>
            <a:r>
              <a:rPr lang="en-US" dirty="0"/>
              <a:t>” – a sudden onset condition where someone under arrest declares they need to go to a hospital. Someone placed in these groups may be released even if they </a:t>
            </a:r>
            <a:r>
              <a:rPr lang="en-US" i="1" dirty="0"/>
              <a:t>also </a:t>
            </a:r>
            <a:r>
              <a:rPr lang="en-US" i="0" dirty="0"/>
              <a:t>have a serious mental illness.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dirty="0"/>
              <a:t>Finally, the clinicians I spoke to felt a sense of futility about potential conservatees because . One ER Intern explained:</a:t>
            </a:r>
            <a:endParaRPr lang="en-US" sz="120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Sometimes I’m like, ‘Look, we can admit them, but nothing is going to come of this,’ admit them for five days under some bullshit excuse and at the end of the day what’s going to happen? This patient doesn’t want our help. You and I both know this person has no capacity. This person needs to be conserved, but it doesn’t work that way; it takes them months to get conserved. We look at each other and say, ‘We don’t have another bed. They’re going to get discharged one way or another.’ After I’ve fought for these patients, I am beaten to the ground emotionally and mentally…To me a trauma case [for example, someone with a gunshot wound] is so easy, quick, know all the steps, works like a well-oiled machine. These cases are where my time, effort, and energy go (Interview, 4/6/18).</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a:solidFill>
                  <a:schemeClr val="tx1"/>
                </a:solidFill>
                <a:effectLst/>
                <a:latin typeface="+mn-lt"/>
                <a:ea typeface="+mn-ea"/>
                <a:cs typeface="+mn-cs"/>
              </a:rPr>
              <a:t>As I am emphasizing today, the sense that there’s no one further down the continuum to help someone means that people upstream may just give up.</a:t>
            </a:r>
          </a:p>
        </p:txBody>
      </p:sp>
      <p:sp>
        <p:nvSpPr>
          <p:cNvPr id="4" name="Slide Number Placeholder 3"/>
          <p:cNvSpPr>
            <a:spLocks noGrp="1"/>
          </p:cNvSpPr>
          <p:nvPr>
            <p:ph type="sldNum" sz="quarter" idx="5"/>
          </p:nvPr>
        </p:nvSpPr>
        <p:spPr/>
        <p:txBody>
          <a:bodyPr/>
          <a:lstStyle/>
          <a:p>
            <a:fld id="{9F73B7DA-2FF7-514A-A968-6D31F9A544A7}" type="slidenum">
              <a:rPr lang="en-US" smtClean="0"/>
              <a:t>12</a:t>
            </a:fld>
            <a:endParaRPr lang="en-US"/>
          </a:p>
        </p:txBody>
      </p:sp>
    </p:spTree>
    <p:extLst>
      <p:ext uri="{BB962C8B-B14F-4D97-AF65-F5344CB8AC3E}">
        <p14:creationId xmlns:p14="http://schemas.microsoft.com/office/powerpoint/2010/main" val="1818799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my research, the number one blocking point in the conservatorship continuum is getting an acute inpatient hospital to apply and hold a person while a conservatorship is putting into place. </a:t>
            </a:r>
          </a:p>
          <a:p>
            <a:pPr marL="171450" indent="-171450">
              <a:buFont typeface="Arial" panose="020B0604020202020204" pitchFamily="34" charset="0"/>
              <a:buChar char="•"/>
            </a:pPr>
            <a:r>
              <a:rPr lang="en-US" dirty="0"/>
              <a:t>Inpatient clinicians face enormous pressures to discharge. Interviewees described insurance companies that call after 24 hours of someone not being acutely suicidal demanding release or hospital management throwing pizza parties for those discharging patients fastest. </a:t>
            </a:r>
            <a:r>
              <a:rPr lang="en-US" sz="1200" kern="1200" dirty="0">
                <a:solidFill>
                  <a:schemeClr val="tx1"/>
                </a:solidFill>
                <a:effectLst/>
                <a:latin typeface="+mn-lt"/>
                <a:ea typeface="+mn-ea"/>
                <a:cs typeface="+mn-cs"/>
              </a:rPr>
              <a:t>The result has been a collapsing length of stay: in 1990, people stayed an average of 25 days in acute care hospitals. In 2010, the median stay in community hospitals was six-and-a-half days</a:t>
            </a:r>
            <a:r>
              <a:rPr lang="en-US" dirty="0">
                <a:effectLst/>
              </a:rPr>
              <a:t> </a:t>
            </a:r>
          </a:p>
          <a:p>
            <a:pPr marL="171450" lvl="0" indent="-171450">
              <a:buFont typeface="Arial" panose="020B0604020202020204" pitchFamily="34" charset="0"/>
              <a:buChar char="•"/>
            </a:pPr>
            <a:r>
              <a:rPr lang="en-US" dirty="0"/>
              <a:t>One more speculative finding from my research is that financial pressures have a particularly strong impact on California’s conservatorship continuum because of the ownership structure of California’s psychiatric hospitals. As you can see from the chart, our mental health system is heavily reliant on for-profit hospitals – nearly 50% of beds, versus one-sixth for regular hospitals. </a:t>
            </a:r>
          </a:p>
          <a:p>
            <a:pPr marL="171450" lvl="0" indent="-171450">
              <a:buFont typeface="Arial" panose="020B0604020202020204" pitchFamily="34" charset="0"/>
              <a:buChar char="•"/>
            </a:pPr>
            <a:r>
              <a:rPr lang="en-US" u="none" dirty="0">
                <a:effectLst/>
              </a:rPr>
              <a:t>The core of the problem is that once someone is stabilized and just waiting for a conservatorship application to go through or to find a placement, </a:t>
            </a:r>
            <a:r>
              <a:rPr lang="en-US" u="none" dirty="0" err="1">
                <a:effectLst/>
              </a:rPr>
              <a:t>MediCal</a:t>
            </a:r>
            <a:r>
              <a:rPr lang="en-US" u="none" dirty="0">
                <a:effectLst/>
              </a:rPr>
              <a:t> might pay the hospital only an “administrative” rate, which at 600 a day is only half of their “acute care” rate. </a:t>
            </a:r>
            <a:endParaRPr lang="en-US" dirty="0"/>
          </a:p>
          <a:p>
            <a:pPr marL="171450" lvl="0" indent="-171450">
              <a:buFont typeface="Arial" panose="020B0604020202020204" pitchFamily="34" charset="0"/>
              <a:buChar char="•"/>
            </a:pPr>
            <a:r>
              <a:rPr lang="en-US" dirty="0"/>
              <a:t>The medical director of one for-profit hospital explained “</a:t>
            </a:r>
            <a:r>
              <a:rPr lang="en-US" sz="1200" kern="1200" dirty="0">
                <a:solidFill>
                  <a:schemeClr val="tx1"/>
                </a:solidFill>
                <a:effectLst/>
                <a:latin typeface="+mn-lt"/>
                <a:ea typeface="+mn-ea"/>
                <a:cs typeface="+mn-cs"/>
              </a:rPr>
              <a:t>Sometimes, </a:t>
            </a:r>
            <a:r>
              <a:rPr lang="en-US" sz="1200" kern="1200" dirty="0" err="1">
                <a:solidFill>
                  <a:schemeClr val="tx1"/>
                </a:solidFill>
                <a:effectLst/>
                <a:latin typeface="+mn-lt"/>
                <a:ea typeface="+mn-ea"/>
                <a:cs typeface="+mn-cs"/>
              </a:rPr>
              <a:t>MediCal</a:t>
            </a:r>
            <a:r>
              <a:rPr lang="en-US" sz="1200" kern="1200" dirty="0">
                <a:solidFill>
                  <a:schemeClr val="tx1"/>
                </a:solidFill>
                <a:effectLst/>
                <a:latin typeface="+mn-lt"/>
                <a:ea typeface="+mn-ea"/>
                <a:cs typeface="+mn-cs"/>
              </a:rPr>
              <a:t> can refuse to keep you in the hospital based on acuity, even if the legal criteria are met. In this kind of a situation, you have a doctor, a judge, and maybe the person in the community who hospitalized the person who are all in agreement, but insurance isn’t. When someone is no longer a danger to self or others, but just gravely disabled, we are no longer paid at the acute-care rate. When they’re is just waiting for a bed somewhere else, it’s the administrative rate. In that case, we might have to discharge them” (Interview, 4/4/18).</a:t>
            </a:r>
          </a:p>
          <a:p>
            <a:pPr marL="171450" lvl="0" indent="-171450">
              <a:buFont typeface="Arial" panose="020B0604020202020204" pitchFamily="34" charset="0"/>
              <a:buChar char="•"/>
            </a:pPr>
            <a:r>
              <a:rPr lang="en-US" dirty="0"/>
              <a:t>Unsurprisingly, then, interviewees confirmed that a much smaller number of public hospitals account for most applications. Most of these applications came as part of a </a:t>
            </a:r>
            <a:r>
              <a:rPr lang="en-US" sz="1200" kern="1200" dirty="0">
                <a:solidFill>
                  <a:schemeClr val="tx1"/>
                </a:solidFill>
                <a:effectLst/>
                <a:latin typeface="+mn-lt"/>
                <a:ea typeface="+mn-ea"/>
                <a:cs typeface="+mn-cs"/>
              </a:rPr>
              <a:t>“fail first and </a:t>
            </a:r>
            <a:r>
              <a:rPr lang="en-US" sz="1200" kern="1200" dirty="0" err="1">
                <a:solidFill>
                  <a:schemeClr val="tx1"/>
                </a:solidFill>
                <a:effectLst/>
                <a:latin typeface="+mn-lt"/>
                <a:ea typeface="+mn-ea"/>
                <a:cs typeface="+mn-cs"/>
              </a:rPr>
              <a:t>repeadtly</a:t>
            </a:r>
            <a:r>
              <a:rPr lang="en-US" sz="1200" kern="1200" dirty="0">
                <a:solidFill>
                  <a:schemeClr val="tx1"/>
                </a:solidFill>
                <a:effectLst/>
                <a:latin typeface="+mn-lt"/>
                <a:ea typeface="+mn-ea"/>
                <a:cs typeface="+mn-cs"/>
              </a:rPr>
              <a:t>” system. One inpatient psychiatrist explained: </a:t>
            </a:r>
            <a:r>
              <a:rPr lang="en-US" sz="1200" i="1" kern="1200" dirty="0">
                <a:solidFill>
                  <a:schemeClr val="tx1"/>
                </a:solidFill>
                <a:effectLst/>
                <a:latin typeface="+mn-lt"/>
                <a:ea typeface="+mn-ea"/>
                <a:cs typeface="+mn-cs"/>
              </a:rPr>
              <a:t>It [conservatorship] is for people who have failed at all lower levels of care. They’ve been working with an outpatient team, we’ve tried an Acute Diversion Unit, residential placement, tried to live independently, and repeatedly come to the emergency room, and they just have trouble with medication compliance and they wind up in different cycles of care and don’t seem to maintain outside of a structured environment (Interview, 3/12/19).</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Even for people with repeated failures, though, resource constraints can be determinative. </a:t>
            </a:r>
            <a:r>
              <a:rPr lang="en-US" dirty="0">
                <a:solidFill>
                  <a:schemeClr val="tx2">
                    <a:lumMod val="50000"/>
                  </a:schemeClr>
                </a:solidFill>
              </a:rPr>
              <a:t>One psychiatrist explained “The bed availability does affect who ends up getting the care they need… You’re not going to send the person to the street if they’re completely psychotic, covered in their own feces, but if it’s a wobbler, you ask, ‘am I going to apply for conservatorship here? Wow, there’s absolutely no beds, it’s going to be a six-month waitlist…’ It will make me think twice” </a:t>
            </a:r>
            <a:endParaRPr lang="en-US" dirty="0"/>
          </a:p>
          <a:p>
            <a:endParaRPr lang="en-US" dirty="0"/>
          </a:p>
        </p:txBody>
      </p:sp>
      <p:sp>
        <p:nvSpPr>
          <p:cNvPr id="4" name="Slide Number Placeholder 3"/>
          <p:cNvSpPr>
            <a:spLocks noGrp="1"/>
          </p:cNvSpPr>
          <p:nvPr>
            <p:ph type="sldNum" sz="quarter" idx="5"/>
          </p:nvPr>
        </p:nvSpPr>
        <p:spPr/>
        <p:txBody>
          <a:bodyPr/>
          <a:lstStyle/>
          <a:p>
            <a:fld id="{9F73B7DA-2FF7-514A-A968-6D31F9A544A7}" type="slidenum">
              <a:rPr lang="en-US" smtClean="0"/>
              <a:t>13</a:t>
            </a:fld>
            <a:endParaRPr lang="en-US"/>
          </a:p>
        </p:txBody>
      </p:sp>
    </p:spTree>
    <p:extLst>
      <p:ext uri="{BB962C8B-B14F-4D97-AF65-F5344CB8AC3E}">
        <p14:creationId xmlns:p14="http://schemas.microsoft.com/office/powerpoint/2010/main" val="958495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Public Guardians’ offices work with irregular funding, often report feeling marginalized within departments of human services or health, and have an unclear set of responsibilities for conservatees.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Of all the people I interviewed in the continuum, Public Guardians were often the most wary of using conservatorship. As one told me, </a:t>
            </a:r>
            <a:r>
              <a:rPr lang="en-US" sz="1200" kern="1200" dirty="0">
                <a:solidFill>
                  <a:schemeClr val="tx1"/>
                </a:solidFill>
                <a:effectLst/>
                <a:latin typeface="+mn-lt"/>
                <a:ea typeface="+mn-ea"/>
                <a:cs typeface="+mn-cs"/>
              </a:rPr>
              <a:t>“Taking away someone’s right to self-determination if a big step, it’s the last thing you want to do as a conservator.” This has made some of them resistant to increasing pressures from county boards of supervisors, family members, or the general public to conserve more people</a:t>
            </a:r>
            <a:r>
              <a:rPr lang="en-US" dirty="0">
                <a:effectLst/>
              </a:rPr>
              <a:t> </a:t>
            </a:r>
            <a:endParaRPr 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Public Guardians reported they excluded some people if their problems were identified as primarily related to drug use or dementia. But frequently, evaluations centered on determining whether someone was ‘successfully’ or ‘unsuccessfully’ homeless: </a:t>
            </a:r>
            <a:r>
              <a:rPr lang="en-US" dirty="0">
                <a:solidFill>
                  <a:schemeClr val="tx2">
                    <a:lumMod val="50000"/>
                  </a:schemeClr>
                </a:solidFill>
              </a:rPr>
              <a:t>“We’ve had clients who are homeless by choice…You or I may not feel that’s good for them, medical health wise or mental health wise, but it’s their choice, and if they can articulate that, ‘I go to the soup kitchen, I go to Goodwill, I have Social Security, and I use that income to buy those clothes, and I have a sleeping bag, that’s what I want,’ well, the doctor may not feel that’s appropriate, but if they’re able to articulate that…we may reject that referral”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9F73B7DA-2FF7-514A-A968-6D31F9A544A7}" type="slidenum">
              <a:rPr lang="en-US" smtClean="0"/>
              <a:t>14</a:t>
            </a:fld>
            <a:endParaRPr lang="en-US"/>
          </a:p>
        </p:txBody>
      </p:sp>
    </p:spTree>
    <p:extLst>
      <p:ext uri="{BB962C8B-B14F-4D97-AF65-F5344CB8AC3E}">
        <p14:creationId xmlns:p14="http://schemas.microsoft.com/office/powerpoint/2010/main" val="1282395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next step is passage through the legal system. Most potential conservatees are represented by Public Defenders. In generally, people praised the dedication of public defenders to a sometimes difficult-to-serve clientele. But with high caseloads and clients spread across facilities,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Courts are also interested in identifying people who can survive on their own. One </a:t>
            </a:r>
            <a:r>
              <a:rPr lang="en-US" sz="1200" kern="1200" dirty="0">
                <a:solidFill>
                  <a:schemeClr val="tx1"/>
                </a:solidFill>
                <a:effectLst/>
                <a:latin typeface="+mn-lt"/>
                <a:ea typeface="+mn-ea"/>
                <a:cs typeface="+mn-cs"/>
              </a:rPr>
              <a:t>Public defender described a case, “He was a heavy guy [the </a:t>
            </a:r>
            <a:r>
              <a:rPr lang="en-US" sz="1200" kern="1200" dirty="0" err="1">
                <a:solidFill>
                  <a:schemeClr val="tx1"/>
                </a:solidFill>
                <a:effectLst/>
                <a:latin typeface="+mn-lt"/>
                <a:ea typeface="+mn-ea"/>
                <a:cs typeface="+mn-cs"/>
              </a:rPr>
              <a:t>conservatee</a:t>
            </a:r>
            <a:r>
              <a:rPr lang="en-US" sz="1200" kern="1200" dirty="0">
                <a:solidFill>
                  <a:schemeClr val="tx1"/>
                </a:solidFill>
                <a:effectLst/>
                <a:latin typeface="+mn-lt"/>
                <a:ea typeface="+mn-ea"/>
                <a:cs typeface="+mn-cs"/>
              </a:rPr>
              <a:t>], he wasn’t starving, and so we could say ‘he’s feeding himself, he may be eating out of the garbage, but we know he’s eating.’ I got that guy off.” Like </a:t>
            </a:r>
            <a:r>
              <a:rPr lang="en-US" sz="1200" b="0" kern="1200" dirty="0">
                <a:solidFill>
                  <a:schemeClr val="tx1"/>
                </a:solidFill>
                <a:effectLst/>
                <a:latin typeface="+mn-lt"/>
                <a:ea typeface="+mn-ea"/>
                <a:cs typeface="+mn-cs"/>
              </a:rPr>
              <a:t>5150 evaluations, courts are supposed to process people rapidly, which makes many decisions based on only superficial statements that may go against what is known about what happened the last time the person was released.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most effective strategy, though, is a </a:t>
            </a:r>
            <a:r>
              <a:rPr lang="en-US" dirty="0"/>
              <a:t>‘third party assist.’ – finding another party to take care of someone. Finding a less restrictive option is a good goal. But assuming that the public system should step only when there is absolutely no other option may not be what is in the person’s best interest, and may create pressure on families to take someone back even when they are asking for conservatorship precisely because they can no longer meet that person’s needs.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2">
                    <a:lumMod val="50000"/>
                  </a:schemeClr>
                </a:solidFill>
              </a:rPr>
              <a:t>Still, I found that because screening at previous steps in the continuum was so strict, judges and Public Guardians actually had relatively limited decision-making discretion. </a:t>
            </a:r>
            <a:r>
              <a:rPr lang="en-US" dirty="0"/>
              <a:t>Guardians file on 70-95% of petitions, somewhere between half and three-quarters of conservatees did not have a contested hearing, and the courts ruled to establish a conservatorship in between 70 and 95% of cases.</a:t>
            </a:r>
          </a:p>
        </p:txBody>
      </p:sp>
      <p:sp>
        <p:nvSpPr>
          <p:cNvPr id="4" name="Slide Number Placeholder 3"/>
          <p:cNvSpPr>
            <a:spLocks noGrp="1"/>
          </p:cNvSpPr>
          <p:nvPr>
            <p:ph type="sldNum" sz="quarter" idx="5"/>
          </p:nvPr>
        </p:nvSpPr>
        <p:spPr/>
        <p:txBody>
          <a:bodyPr/>
          <a:lstStyle/>
          <a:p>
            <a:fld id="{9F73B7DA-2FF7-514A-A968-6D31F9A544A7}" type="slidenum">
              <a:rPr lang="en-US" smtClean="0"/>
              <a:t>15</a:t>
            </a:fld>
            <a:endParaRPr lang="en-US"/>
          </a:p>
        </p:txBody>
      </p:sp>
    </p:spTree>
    <p:extLst>
      <p:ext uri="{BB962C8B-B14F-4D97-AF65-F5344CB8AC3E}">
        <p14:creationId xmlns:p14="http://schemas.microsoft.com/office/powerpoint/2010/main" val="3592687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last step of the conservatorship continuum is getting a placement, but it is also the one that drives decision-making all through it.</a:t>
            </a:r>
          </a:p>
          <a:p>
            <a:pPr marL="171450" indent="-171450">
              <a:buFont typeface="Arial" panose="020B0604020202020204" pitchFamily="34" charset="0"/>
              <a:buChar char="•"/>
            </a:pPr>
            <a:r>
              <a:rPr lang="en-US" dirty="0"/>
              <a:t>For most conservatees, there first step after a conservatorship being put in place is in a locked sub-acute facility, or IMD. Many interviewees accuse locked IMDs of ‘cherry-picking’ conservatees with no violence history or criminal justice history. </a:t>
            </a:r>
          </a:p>
          <a:p>
            <a:pPr marL="628650" lvl="1" indent="-171450">
              <a:buFont typeface="Arial" panose="020B0604020202020204" pitchFamily="34" charset="0"/>
              <a:buChar char="•"/>
            </a:pPr>
            <a:r>
              <a:rPr lang="en-US" dirty="0"/>
              <a:t>Disconnect with criteria used earlier in the continuum. </a:t>
            </a:r>
          </a:p>
          <a:p>
            <a:pPr marL="628650" lvl="1" indent="-171450">
              <a:buFont typeface="Arial" panose="020B0604020202020204" pitchFamily="34" charset="0"/>
              <a:buChar char="•"/>
            </a:pPr>
            <a:r>
              <a:rPr lang="en-US" dirty="0"/>
              <a:t>Want to emphasize – this is driven by fiscal reality, not preferences.</a:t>
            </a:r>
          </a:p>
          <a:p>
            <a:pPr marL="171450" indent="-171450">
              <a:buFont typeface="Arial" panose="020B0604020202020204" pitchFamily="34" charset="0"/>
              <a:buChar char="•"/>
            </a:pPr>
            <a:r>
              <a:rPr lang="en-US" dirty="0"/>
              <a:t>2/3rds of California IMD beds are controlled by two companies, so a person with a bad reputation with each could have a very difficult time finding a place. This is exacerbated by a system of competitive county contracting.</a:t>
            </a:r>
            <a:endParaRPr lang="en-US" sz="120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i="0" kern="1200" dirty="0">
                <a:solidFill>
                  <a:schemeClr val="tx1"/>
                </a:solidFill>
                <a:effectLst/>
                <a:latin typeface="+mn-lt"/>
                <a:ea typeface="+mn-ea"/>
                <a:cs typeface="+mn-cs"/>
              </a:rPr>
              <a:t>As one guardian told me: </a:t>
            </a:r>
            <a:r>
              <a:rPr lang="en-US" sz="1200" i="1" kern="1200" dirty="0">
                <a:solidFill>
                  <a:schemeClr val="tx1"/>
                </a:solidFill>
                <a:effectLst/>
                <a:latin typeface="+mn-lt"/>
                <a:ea typeface="+mn-ea"/>
                <a:cs typeface="+mn-cs"/>
              </a:rPr>
              <a:t>We tried to get a contract with [IMD]—it has a real recovery model, they care about their clients. We got my boss [head of the county Department of Health and Human Services] to take a tour. But we didn’t get it, because we don’t pay as much as other counties. We lost six beds in the last year, and it was very clear that it was because [large county] paid more…We are completely at the mercy of the operators (Interview, 4/24/19).</a:t>
            </a:r>
          </a:p>
          <a:p>
            <a:pPr marL="171450" indent="-171450">
              <a:buFont typeface="Arial" panose="020B0604020202020204" pitchFamily="34" charset="0"/>
              <a:buChar char="•"/>
            </a:pPr>
            <a:r>
              <a:rPr lang="en-US" dirty="0"/>
              <a:t>Counties vary in whether they will place people in Board and Cares. Interviewees both derided Board and Care conditions and lamented that they were disappearing. When I spoke to operators of large facilities, they described receiving dozens of requests a day from hospitals for maybe one or two open spots per month </a:t>
            </a:r>
          </a:p>
          <a:p>
            <a:pPr marL="171450" indent="-171450">
              <a:buFont typeface="Arial" panose="020B0604020202020204" pitchFamily="34" charset="0"/>
              <a:buChar char="•"/>
            </a:pPr>
            <a:r>
              <a:rPr lang="en-US" dirty="0"/>
              <a:t>For financial and regulatory reasons, it makes sense for them to choose people with no complex medical needs, drug use. One person in a county placement department told me: “</a:t>
            </a:r>
            <a:r>
              <a:rPr lang="en-US" dirty="0">
                <a:solidFill>
                  <a:schemeClr val="tx2">
                    <a:lumMod val="50000"/>
                  </a:schemeClr>
                </a:solidFill>
              </a:rPr>
              <a:t>We have one Board and Care that takes people near us. I know the guy who runs it very well…he gets to be so picky and so specific because he’s the only one. He can practically choose based on the color of someone’s hair. And he can certainly say, ‘No one with a walker because I just put in new floors’</a:t>
            </a:r>
          </a:p>
          <a:p>
            <a:pPr marL="171450" indent="-171450">
              <a:buFont typeface="Arial" panose="020B0604020202020204" pitchFamily="34" charset="0"/>
              <a:buChar char="•"/>
            </a:pPr>
            <a:r>
              <a:rPr lang="en-US" dirty="0">
                <a:solidFill>
                  <a:schemeClr val="tx2">
                    <a:lumMod val="50000"/>
                  </a:schemeClr>
                </a:solidFill>
              </a:rPr>
              <a:t>The a</a:t>
            </a:r>
            <a:r>
              <a:rPr lang="en-US" dirty="0"/>
              <a:t>wareness of lack of placements drives decision-making throughout continuum.</a:t>
            </a: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One inpatient psychiatrist told me: “We always weigh the realistic limitations of the system. Where is the patient going to go once we put him on conservatorship, are there any places for him to go? A lot of times there aren’t. It’s almost not worth putting him on conservatorship, even if they need it…I wish it could be idealistic like that, ‘we can put everybody who meets this criterion on it [conservatorship] and there’d be a place for them.’ But there simply isn’t. You think down the line, ‘is there a long-term stabilization, sub-acute hospital that the [county] contracts with, maybe out of county? Would they take this patient?’ You think, ‘that waitlist can be three to six months, this patient is going to be in the hospital waiting.” </a:t>
            </a:r>
            <a:endParaRPr lang="en-US" sz="1200" i="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i="0" kern="1200" dirty="0">
                <a:solidFill>
                  <a:schemeClr val="tx1"/>
                </a:solidFill>
                <a:effectLst/>
                <a:latin typeface="+mn-lt"/>
                <a:ea typeface="+mn-ea"/>
                <a:cs typeface="+mn-cs"/>
              </a:rPr>
              <a:t>After evaluating in this way, many conclude that applying simply isn’t worth it.</a:t>
            </a:r>
            <a:endParaRPr lang="en-US" sz="1200" i="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F73B7DA-2FF7-514A-A968-6D31F9A544A7}" type="slidenum">
              <a:rPr lang="en-US" smtClean="0"/>
              <a:t>16</a:t>
            </a:fld>
            <a:endParaRPr lang="en-US"/>
          </a:p>
        </p:txBody>
      </p:sp>
    </p:spTree>
    <p:extLst>
      <p:ext uri="{BB962C8B-B14F-4D97-AF65-F5344CB8AC3E}">
        <p14:creationId xmlns:p14="http://schemas.microsoft.com/office/powerpoint/2010/main" val="243162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Some counties Public Guardians are ‘helicopter parents’: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2">
                    <a:lumMod val="50000"/>
                  </a:schemeClr>
                </a:solidFill>
              </a:rPr>
              <a:t>We’re very involved in the lives of our clients. We’re going above and beyond to make sure their needs are met. We got one client into college and off of conservatorship, and she still calls her conservator asking for advice” – Public Guardian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were generally smaller or better-resourced counties. Many larger ones, conservatees are a bit more like latch-key kids – conservators might be checking in only quarterly. In places where there is 80-100 conservatees per Public Guardian, there is no other option.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terms of the objectives of conservatorship, there is enormous county variation. Public Guardians varied from saying their goal was to keep their clients alive, to get them off conservatorship, or to accompany them towards recovery and autonomy. Some large counties discharge people as soon as they leave a locked facilities, and in some small counties, conservators stay in contact as someone transitions to supported housing and voluntary outpatient care.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9F73B7DA-2FF7-514A-A968-6D31F9A544A7}" type="slidenum">
              <a:rPr lang="en-US" smtClean="0"/>
              <a:t>17</a:t>
            </a:fld>
            <a:endParaRPr lang="en-US"/>
          </a:p>
        </p:txBody>
      </p:sp>
    </p:spTree>
    <p:extLst>
      <p:ext uri="{BB962C8B-B14F-4D97-AF65-F5344CB8AC3E}">
        <p14:creationId xmlns:p14="http://schemas.microsoft.com/office/powerpoint/2010/main" val="2993361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a quick overview of what I’ve said. </a:t>
            </a:r>
          </a:p>
          <a:p>
            <a:pPr marL="171450" indent="-171450">
              <a:buFont typeface="Arial" panose="020B0604020202020204" pitchFamily="34" charset="0"/>
              <a:buChar char="•"/>
            </a:pPr>
            <a:r>
              <a:rPr lang="en-US" dirty="0"/>
              <a:t>At the first step, we see that police are unlikely to 5150 someone from grave disability, and often require repeated initiative from private actors – like outpatient clinicians or family members – to take action.</a:t>
            </a:r>
          </a:p>
          <a:p>
            <a:pPr marL="171450" indent="-171450">
              <a:buFont typeface="Arial" panose="020B0604020202020204" pitchFamily="34" charset="0"/>
              <a:buChar char="•"/>
            </a:pPr>
            <a:r>
              <a:rPr lang="en-US" dirty="0"/>
              <a:t>ERs apply LPS criteria strictly and use grave disability less than danger. They also frequently discharge people whose problems are seen as primarily coming from drug use, poverty, or criminal justice contact.</a:t>
            </a:r>
          </a:p>
          <a:p>
            <a:pPr marL="171450" indent="-171450">
              <a:buFont typeface="Arial" panose="020B0604020202020204" pitchFamily="34" charset="0"/>
              <a:buChar char="•"/>
            </a:pPr>
            <a:r>
              <a:rPr lang="en-US" dirty="0"/>
              <a:t>Hospitals face intense financial disincentives against applying for conservatorship. My interviewees suggested that county hospitals were more likely to apply in spite of the financial implications than for-profit ones, some </a:t>
            </a:r>
            <a:r>
              <a:rPr lang="en-US" sz="1050" dirty="0"/>
              <a:t>of which refuse to take LPS conservatees.</a:t>
            </a:r>
          </a:p>
          <a:p>
            <a:pPr marL="171450" indent="-171450">
              <a:buFont typeface="Arial" panose="020B0604020202020204" pitchFamily="34" charset="0"/>
              <a:buChar char="•"/>
            </a:pPr>
            <a:r>
              <a:rPr lang="en-US" sz="1050" dirty="0"/>
              <a:t>Public Guardians’ investigations often focus on whether someone is ‘successfully homeless’, or able to meet their needs in some very basic way.</a:t>
            </a:r>
          </a:p>
          <a:p>
            <a:pPr marL="171450" indent="-171450">
              <a:buFont typeface="Arial" panose="020B0604020202020204" pitchFamily="34" charset="0"/>
              <a:buChar char="•"/>
            </a:pPr>
            <a:r>
              <a:rPr lang="en-US" sz="1050" dirty="0"/>
              <a:t>Courts rule based on whether the person, at a given moment in time, can articulate a plausible self-care plan or find a willing third party.</a:t>
            </a:r>
          </a:p>
          <a:p>
            <a:pPr marL="171450" indent="-171450">
              <a:buFont typeface="Arial" panose="020B0604020202020204" pitchFamily="34" charset="0"/>
              <a:buChar char="•"/>
            </a:pPr>
            <a:r>
              <a:rPr lang="en-US" sz="1050" dirty="0"/>
              <a:t>California’s system of mostly private placements is able to impose on counties a preference for people without drug use, violence history, or complex medical needs.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t>What we see across these steps is absent authority:  </a:t>
            </a:r>
            <a:r>
              <a:rPr lang="en-US" sz="1050" b="1" dirty="0">
                <a:solidFill>
                  <a:schemeClr val="tx2">
                    <a:lumMod val="50000"/>
                  </a:schemeClr>
                </a:solidFill>
              </a:rPr>
              <a:t>Absent Authority: </a:t>
            </a:r>
            <a:r>
              <a:rPr lang="en-US" sz="1050" dirty="0">
                <a:solidFill>
                  <a:schemeClr val="tx2">
                    <a:lumMod val="50000"/>
                  </a:schemeClr>
                </a:solidFill>
              </a:rPr>
              <a:t>No actor has information, resources, or coordinating capacity to mobilize everyone in the continuum.</a:t>
            </a:r>
            <a:endParaRPr lang="en-US" sz="1050" b="1" dirty="0">
              <a:solidFill>
                <a:schemeClr val="tx2">
                  <a:lumMod val="50000"/>
                </a:schemeClr>
              </a:solidFill>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I’m now going to briefly talk about recommendations. Two caveats: first is that this is not my </a:t>
            </a:r>
            <a:r>
              <a:rPr lang="en-US" dirty="0" err="1"/>
              <a:t>expertis,e</a:t>
            </a:r>
            <a:r>
              <a:rPr lang="en-US" dirty="0"/>
              <a:t> second is that I’m not going to focus on what everyone agrees with.</a:t>
            </a:r>
          </a:p>
        </p:txBody>
      </p:sp>
      <p:sp>
        <p:nvSpPr>
          <p:cNvPr id="4" name="Slide Number Placeholder 3"/>
          <p:cNvSpPr>
            <a:spLocks noGrp="1"/>
          </p:cNvSpPr>
          <p:nvPr>
            <p:ph type="sldNum" sz="quarter" idx="5"/>
          </p:nvPr>
        </p:nvSpPr>
        <p:spPr/>
        <p:txBody>
          <a:bodyPr/>
          <a:lstStyle/>
          <a:p>
            <a:fld id="{9F73B7DA-2FF7-514A-A968-6D31F9A544A7}" type="slidenum">
              <a:rPr lang="en-US" smtClean="0"/>
              <a:t>18</a:t>
            </a:fld>
            <a:endParaRPr lang="en-US"/>
          </a:p>
        </p:txBody>
      </p:sp>
    </p:spTree>
    <p:extLst>
      <p:ext uri="{BB962C8B-B14F-4D97-AF65-F5344CB8AC3E}">
        <p14:creationId xmlns:p14="http://schemas.microsoft.com/office/powerpoint/2010/main" val="1846831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I want to start with something of a paradox. Although we lack good reliable data, it appears that California is putting more and more 72-hour involuntary psychiatric ‘holds’ on its citizens and, in general, there’s been a long-term trends towards more 14-day 5250s as well. </a:t>
            </a:r>
          </a:p>
          <a:p>
            <a:pPr marL="171450" indent="-171450">
              <a:buFont typeface="Arial" panose="020B0604020202020204" pitchFamily="34" charset="0"/>
              <a:buChar char="•"/>
            </a:pPr>
            <a:r>
              <a:rPr lang="en-US" b="0" dirty="0"/>
              <a:t>But in spite of this, the number of people going onto 30-day temporary conservatorship and one-year permanent conservatorships is going down. Note that there’s a different in scale on the two graphs. What this tells you is essentially that less than 1% of people in such serious condition that they are deemed a danger to themselves, others, or gravely disabled and forcibly brought to a psychiatrist hospital are still there 17 days later. </a:t>
            </a:r>
          </a:p>
          <a:p>
            <a:pPr marL="171450" indent="-171450">
              <a:buFont typeface="Arial" panose="020B0604020202020204" pitchFamily="34" charset="0"/>
              <a:buChar char="•"/>
            </a:pPr>
            <a:r>
              <a:rPr lang="en-US" b="0" dirty="0"/>
              <a:t>Ideally, this decline in conservatorships would be because people are quickly stabilizing and returning to voluntary, community-based services. But as unfortunately many of you know, what is happening instead is that California is subjecting people to many, many short-term and often traumatic interventions, without putting them onto any long term trajectory towards stability or transformation.</a:t>
            </a:r>
          </a:p>
        </p:txBody>
      </p:sp>
      <p:sp>
        <p:nvSpPr>
          <p:cNvPr id="4" name="Slide Number Placeholder 3"/>
          <p:cNvSpPr>
            <a:spLocks noGrp="1"/>
          </p:cNvSpPr>
          <p:nvPr>
            <p:ph type="sldNum" sz="quarter" idx="5"/>
          </p:nvPr>
        </p:nvSpPr>
        <p:spPr/>
        <p:txBody>
          <a:bodyPr/>
          <a:lstStyle/>
          <a:p>
            <a:fld id="{9F73B7DA-2FF7-514A-A968-6D31F9A544A7}" type="slidenum">
              <a:rPr lang="en-US" smtClean="0"/>
              <a:t>1</a:t>
            </a:fld>
            <a:endParaRPr lang="en-US"/>
          </a:p>
        </p:txBody>
      </p:sp>
    </p:spTree>
    <p:extLst>
      <p:ext uri="{BB962C8B-B14F-4D97-AF65-F5344CB8AC3E}">
        <p14:creationId xmlns:p14="http://schemas.microsoft.com/office/powerpoint/2010/main" val="1111339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a:t>
            </a:r>
            <a:r>
              <a:rPr lang="en-US" i="1" dirty="0"/>
              <a:t>want </a:t>
            </a:r>
            <a:r>
              <a:rPr lang="en-US" dirty="0"/>
              <a:t>the vast majority of people to exit the continuum. </a:t>
            </a:r>
          </a:p>
          <a:p>
            <a:pPr marL="628650" lvl="1" indent="-171450">
              <a:buFont typeface="Arial" panose="020B0604020202020204" pitchFamily="34" charset="0"/>
              <a:buChar char="•"/>
            </a:pPr>
            <a:r>
              <a:rPr lang="en-US" dirty="0"/>
              <a:t>But for the right reasons: accept treatment, less restrictive option…</a:t>
            </a:r>
          </a:p>
          <a:p>
            <a:pPr marL="537210" lvl="1"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dirty="0"/>
              <a:t>Many people are exiting for reasons unrelated to statutory criteria or best interests:</a:t>
            </a:r>
          </a:p>
          <a:p>
            <a:pPr marL="628650" lvl="1" indent="-171450">
              <a:buFont typeface="Arial" panose="020B0604020202020204" pitchFamily="34" charset="0"/>
              <a:buChar char="•"/>
            </a:pPr>
            <a:r>
              <a:rPr lang="en-US" dirty="0"/>
              <a:t>No placements, no financial incentive to treat, lack of information sharing among providers, inconsistent application of criteria…</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dirty="0"/>
              <a:t>The result is not really protection of peoples’ civil rights, but potentially repeated and ineffective rights deprivations.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an outcome no one in the continuum wants!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But this should also frame debates – the </a:t>
            </a:r>
            <a:r>
              <a:rPr lang="en-US" i="1" dirty="0"/>
              <a:t>current </a:t>
            </a:r>
            <a:r>
              <a:rPr lang="en-US" i="0" dirty="0"/>
              <a:t>system is subjecting a lot of people to involuntary interventions, so defending it does not necessarily guarantee civil rights.</a:t>
            </a:r>
            <a:endParaRPr lang="en-US" dirty="0"/>
          </a:p>
          <a:p>
            <a:endParaRPr lang="en-US" dirty="0"/>
          </a:p>
        </p:txBody>
      </p:sp>
      <p:sp>
        <p:nvSpPr>
          <p:cNvPr id="4" name="Slide Number Placeholder 3"/>
          <p:cNvSpPr>
            <a:spLocks noGrp="1"/>
          </p:cNvSpPr>
          <p:nvPr>
            <p:ph type="sldNum" sz="quarter" idx="5"/>
          </p:nvPr>
        </p:nvSpPr>
        <p:spPr/>
        <p:txBody>
          <a:bodyPr/>
          <a:lstStyle/>
          <a:p>
            <a:fld id="{9F73B7DA-2FF7-514A-A968-6D31F9A544A7}" type="slidenum">
              <a:rPr lang="en-US" smtClean="0"/>
              <a:t>19</a:t>
            </a:fld>
            <a:endParaRPr lang="en-US"/>
          </a:p>
        </p:txBody>
      </p:sp>
    </p:spTree>
    <p:extLst>
      <p:ext uri="{BB962C8B-B14F-4D97-AF65-F5344CB8AC3E}">
        <p14:creationId xmlns:p14="http://schemas.microsoft.com/office/powerpoint/2010/main" val="2076678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Recommendation #1: Expand Research into Conservatorship – I realize this is boring coming from an academic, but there is a real dearth of information. The last published studies are based on data from the 1980s.</a:t>
            </a:r>
          </a:p>
          <a:p>
            <a:pPr marL="171450" indent="-171450">
              <a:buFont typeface="Arial" panose="020B0604020202020204" pitchFamily="34" charset="0"/>
              <a:buChar char="•"/>
            </a:pPr>
            <a:r>
              <a:rPr lang="en-US" dirty="0"/>
              <a:t>Some of you may have heard of an audit that was conducted and released in 2020. Many people I spoke to were disappointed because it left many questions unanswered. </a:t>
            </a:r>
          </a:p>
          <a:p>
            <a:pPr marL="171450" indent="-171450">
              <a:buFont typeface="Arial" panose="020B0604020202020204" pitchFamily="34" charset="0"/>
              <a:buChar char="•"/>
            </a:pPr>
            <a:r>
              <a:rPr lang="en-US" dirty="0"/>
              <a:t>My research methodology allows me to do is to better identify what we don’t know.</a:t>
            </a:r>
          </a:p>
          <a:p>
            <a:pPr marL="628650" lvl="1" indent="-171450">
              <a:buFont typeface="Arial" panose="020B0604020202020204" pitchFamily="34" charset="0"/>
              <a:buChar char="•"/>
            </a:pPr>
            <a:r>
              <a:rPr lang="en-US" sz="1800" dirty="0"/>
              <a:t>Who is on conservatorship and where did the system break down such that conservatorship became necessary? What are conservatees’ objections?</a:t>
            </a:r>
          </a:p>
          <a:p>
            <a:pPr marL="628650" lvl="1" indent="-171450">
              <a:buFont typeface="Arial" panose="020B0604020202020204" pitchFamily="34" charset="0"/>
              <a:buChar char="•"/>
            </a:pPr>
            <a:r>
              <a:rPr lang="en-US" sz="1800" dirty="0"/>
              <a:t>Second, What is driving shifts in conservatorship rates and variation between counties? What placements are missing?</a:t>
            </a:r>
          </a:p>
          <a:p>
            <a:pPr marL="628650" lvl="1" indent="-171450">
              <a:buFont typeface="Arial" panose="020B0604020202020204" pitchFamily="34" charset="0"/>
              <a:buChar char="•"/>
            </a:pPr>
            <a:r>
              <a:rPr lang="en-US" sz="1800" dirty="0"/>
              <a:t>Third, what are their outcomes of conservatorship? For whom does it seem most effective: Do ‘Housing’ and ‘Community’ Conservatorships work?</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Policy debates have often evoked research onto other programs, like </a:t>
            </a:r>
            <a:r>
              <a:rPr lang="en-US" sz="1800" dirty="0" err="1"/>
              <a:t>AoT</a:t>
            </a:r>
            <a:r>
              <a:rPr lang="en-US" sz="1800" dirty="0"/>
              <a:t>, but they serve different populations. We cannot extrapolate from </a:t>
            </a:r>
            <a:r>
              <a:rPr lang="en-US" sz="1800" dirty="0" err="1"/>
              <a:t>AoT</a:t>
            </a:r>
            <a:r>
              <a:rPr lang="en-US" sz="1800" dirty="0"/>
              <a:t> say whether conservatorship ‘works’ for people with drug use or criminal justice contact, for which many guardians are convinced it doesn’t. </a:t>
            </a:r>
            <a:endParaRPr lang="en-US" dirty="0"/>
          </a:p>
        </p:txBody>
      </p:sp>
      <p:sp>
        <p:nvSpPr>
          <p:cNvPr id="4" name="Slide Number Placeholder 3"/>
          <p:cNvSpPr>
            <a:spLocks noGrp="1"/>
          </p:cNvSpPr>
          <p:nvPr>
            <p:ph type="sldNum" sz="quarter" idx="5"/>
          </p:nvPr>
        </p:nvSpPr>
        <p:spPr/>
        <p:txBody>
          <a:bodyPr/>
          <a:lstStyle/>
          <a:p>
            <a:fld id="{9F73B7DA-2FF7-514A-A968-6D31F9A544A7}" type="slidenum">
              <a:rPr lang="en-US" smtClean="0"/>
              <a:t>20</a:t>
            </a:fld>
            <a:endParaRPr lang="en-US"/>
          </a:p>
        </p:txBody>
      </p:sp>
    </p:spTree>
    <p:extLst>
      <p:ext uri="{BB962C8B-B14F-4D97-AF65-F5344CB8AC3E}">
        <p14:creationId xmlns:p14="http://schemas.microsoft.com/office/powerpoint/2010/main" val="1369175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Recommendation #2: Key state agencies – health care services, justice, courts - should convene key stakeholders – like the professional associations for Guardians, Behavioral Health Directors, and Public Defenders to create a new regulatory structure for conservatorship.</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is currently enormous variation by county.  While we might think it’s good to let counties make decisions based on local needs, many facilities work with multiple counties and these inconsistencies create enormous problems. One state hospital doctor said that some counties do not allow involuntary medication of conservatees, while others do.</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state should reopen its LPS office, which apparently closed in 2012, to set guidelines around services, placement types, the powers of conservatorships, and applying grave disability. This office could also work to make sure that the kind of people who are on conservatorship are incorporated into policy discussions around the public mental health system.</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F73B7DA-2FF7-514A-A968-6D31F9A544A7}" type="slidenum">
              <a:rPr lang="en-US" smtClean="0"/>
              <a:t>21</a:t>
            </a:fld>
            <a:endParaRPr lang="en-US"/>
          </a:p>
        </p:txBody>
      </p:sp>
    </p:spTree>
    <p:extLst>
      <p:ext uri="{BB962C8B-B14F-4D97-AF65-F5344CB8AC3E}">
        <p14:creationId xmlns:p14="http://schemas.microsoft.com/office/powerpoint/2010/main" val="3296213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Recommendation #3: Fully Fund and Reimagine Public Guardians and Public Defenders Many Public Guardians felt that the public had an image of them similar to this article from the LA Times in 1973, which describes them as having “Total Power.” Probably the recent case of Britney Spears has buttressed this image. In their eyes, though, reformers largely overstated what they can actually do. </a:t>
            </a:r>
            <a:r>
              <a:rPr lang="en-US" sz="1200" kern="1200" dirty="0">
                <a:solidFill>
                  <a:schemeClr val="tx1"/>
                </a:solidFill>
                <a:effectLst/>
                <a:latin typeface="+mn-lt"/>
                <a:ea typeface="+mn-ea"/>
                <a:cs typeface="+mn-cs"/>
              </a:rPr>
              <a:t>One told me, “They think it’s a magic wand, ‘oh let’s get them conserved and then everything will be solved.’” “We only have two powers: placement and medication, and we have no placement budget”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We should not confuse guardians' powers over conservatees with their control over the conservatorship process.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audit did not address reforming public guardians’ offices, but I think we need to reimagine their role. One possibility is to move them towards a more proactive stance of identifying people in the county system who would benefit from conservatorship and coordinating their admission and application. This of course requires that they be much better resourced and given a clear and independent place in county government.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Finally, I believe that public defenders also need to be incorporated more into reform discussions. What became clear in my interviews with them is that peoples’ objections to conservatorship are on a continuum. Having someone on their team to advocate for them could help identify ways to make conservatorship less objectionable – I’ve heard about people who just wanted </a:t>
            </a:r>
            <a:r>
              <a:rPr lang="en-US" sz="1200" kern="1200" dirty="0" err="1">
                <a:solidFill>
                  <a:schemeClr val="tx1"/>
                </a:solidFill>
                <a:effectLst/>
                <a:latin typeface="+mn-lt"/>
                <a:ea typeface="+mn-ea"/>
                <a:cs typeface="+mn-cs"/>
              </a:rPr>
              <a:t>Doritors</a:t>
            </a:r>
            <a:r>
              <a:rPr lang="en-US" sz="1200" kern="1200" dirty="0">
                <a:solidFill>
                  <a:schemeClr val="tx1"/>
                </a:solidFill>
                <a:effectLst/>
                <a:latin typeface="+mn-lt"/>
                <a:ea typeface="+mn-ea"/>
                <a:cs typeface="+mn-cs"/>
              </a:rPr>
              <a:t>, to wear a green dress or, of course, to smoke.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New York’s Mental Hygiene Legal Services, a dedicated public agency, is one possible model. Any expansion of conservatorship needs to be combined with a revamped system for guarding conservatees’ rights. This could also include resources to support </a:t>
            </a:r>
            <a:endParaRPr lang="en-US" dirty="0"/>
          </a:p>
        </p:txBody>
      </p:sp>
      <p:sp>
        <p:nvSpPr>
          <p:cNvPr id="4" name="Slide Number Placeholder 3"/>
          <p:cNvSpPr>
            <a:spLocks noGrp="1"/>
          </p:cNvSpPr>
          <p:nvPr>
            <p:ph type="sldNum" sz="quarter" idx="5"/>
          </p:nvPr>
        </p:nvSpPr>
        <p:spPr/>
        <p:txBody>
          <a:bodyPr/>
          <a:lstStyle/>
          <a:p>
            <a:fld id="{9F73B7DA-2FF7-514A-A968-6D31F9A544A7}" type="slidenum">
              <a:rPr lang="en-US" smtClean="0"/>
              <a:t>22</a:t>
            </a:fld>
            <a:endParaRPr lang="en-US"/>
          </a:p>
        </p:txBody>
      </p:sp>
    </p:spTree>
    <p:extLst>
      <p:ext uri="{BB962C8B-B14F-4D97-AF65-F5344CB8AC3E}">
        <p14:creationId xmlns:p14="http://schemas.microsoft.com/office/powerpoint/2010/main" val="3094165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Recommendation #4: The Legislature and DHCS Should Focus on Improving LPS Evaluations Rather Than Changing Criteria. I recognize that this is one of the most live and acrimonious debates in California right now. I should say that I think grave disability is being defined too strictly in the sense that some people who need high intensity services are not getting it, and that the criteria are used to justify that.</a:t>
            </a:r>
          </a:p>
          <a:p>
            <a:pPr marL="171450" indent="-171450">
              <a:buFont typeface="Arial" panose="020B0604020202020204" pitchFamily="34" charset="0"/>
              <a:buChar char="•"/>
            </a:pPr>
            <a:r>
              <a:rPr lang="en-US" dirty="0"/>
              <a:t>But I also think the definition of grave disability is being set by available resources. Put another way, “Grave Disability” is, in practice, whatever fills available beds.</a:t>
            </a:r>
          </a:p>
          <a:p>
            <a:pPr marL="628650" lvl="1" indent="-171450">
              <a:buFont typeface="Arial" panose="020B0604020202020204" pitchFamily="34" charset="0"/>
              <a:buChar char="•"/>
            </a:pPr>
            <a:r>
              <a:rPr lang="en-US" dirty="0"/>
              <a:t>Public Defender: </a:t>
            </a:r>
            <a:r>
              <a:rPr lang="en-US" dirty="0">
                <a:solidFill>
                  <a:schemeClr val="tx2">
                    <a:lumMod val="50000"/>
                  </a:schemeClr>
                </a:solidFill>
              </a:rPr>
              <a:t>“In our county, we have 76 acute psychiatric beds. If all 76 are filled up, then grave disability means one thing. If they’ve got some beds or they can put some people in a sub-acute to free up some beds, then grave disability means something else. If we built a second acute hospital tomorrow, we doubled our capacity for involuntary acute care, we would find that there’s actually now 152 people who meet the criteria for grave disability, and if we shrunk it down to 30, we’d find that a lot of people, it turns out, are not gravely disabled” </a:t>
            </a:r>
          </a:p>
          <a:p>
            <a:pPr marL="171450" lvl="0" indent="-171450">
              <a:buFont typeface="Arial" panose="020B0604020202020204" pitchFamily="34" charset="0"/>
              <a:buChar char="•"/>
            </a:pPr>
            <a:r>
              <a:rPr lang="en-US" dirty="0">
                <a:solidFill>
                  <a:schemeClr val="tx2">
                    <a:lumMod val="50000"/>
                  </a:schemeClr>
                </a:solidFill>
              </a:rPr>
              <a:t>One reason why I am convinced of this point is that “grave disability” used to be seen as the category that was so vague as to allow a workaround of strict laws. In one study from the 1980s, a lawyer told a sociologist, “When we’re arguing grave disability, anyone goes”. </a:t>
            </a:r>
          </a:p>
          <a:p>
            <a:pPr marL="171450" lvl="0" indent="-171450">
              <a:buFont typeface="Arial" panose="020B0604020202020204" pitchFamily="34" charset="0"/>
              <a:buChar char="•"/>
            </a:pPr>
            <a:r>
              <a:rPr lang="en-US" dirty="0">
                <a:solidFill>
                  <a:schemeClr val="tx2">
                    <a:lumMod val="50000"/>
                  </a:schemeClr>
                </a:solidFill>
              </a:rPr>
              <a:t>On the other hand, without changing capacity, reforms to criteria are not likely to be </a:t>
            </a:r>
            <a:r>
              <a:rPr lang="en-US" dirty="0" err="1">
                <a:solidFill>
                  <a:schemeClr val="tx2">
                    <a:lumMod val="50000"/>
                  </a:schemeClr>
                </a:solidFill>
              </a:rPr>
              <a:t>iimpactful</a:t>
            </a:r>
            <a:r>
              <a:rPr lang="en-US" dirty="0">
                <a:solidFill>
                  <a:schemeClr val="tx2">
                    <a:lumMod val="50000"/>
                  </a:schemeClr>
                </a:solidFill>
              </a:rPr>
              <a:t>. SB 1045 / 40 in SF, which has to date conserved one person despite an enormous mobilization of human effort and </a:t>
            </a:r>
            <a:r>
              <a:rPr lang="en-US" dirty="0" err="1">
                <a:solidFill>
                  <a:schemeClr val="tx2">
                    <a:lumMod val="50000"/>
                  </a:schemeClr>
                </a:solidFill>
              </a:rPr>
              <a:t>resoures</a:t>
            </a:r>
            <a:r>
              <a:rPr lang="en-US" dirty="0">
                <a:solidFill>
                  <a:schemeClr val="tx2">
                    <a:lumMod val="50000"/>
                  </a:schemeClr>
                </a:solidFill>
              </a:rPr>
              <a:t>, is a cautionary tale.</a:t>
            </a:r>
          </a:p>
          <a:p>
            <a:pPr marL="171450" lvl="0" indent="-171450">
              <a:buFont typeface="Arial" panose="020B0604020202020204" pitchFamily="34" charset="0"/>
              <a:buChar char="•"/>
            </a:pPr>
            <a:r>
              <a:rPr lang="en-US" dirty="0">
                <a:solidFill>
                  <a:schemeClr val="tx2">
                    <a:lumMod val="50000"/>
                  </a:schemeClr>
                </a:solidFill>
              </a:rPr>
              <a:t>What I do think we should be focusing on, however, is improving LPS evaluations. Currently, both regulations around privacy and clinicians limited resources and time mean that evaluations are typically done b</a:t>
            </a:r>
            <a:r>
              <a:rPr lang="en-US" dirty="0"/>
              <a:t>ased on someone’s superficial immediate presentation.</a:t>
            </a:r>
          </a:p>
          <a:p>
            <a:pPr marL="171450" lvl="0" indent="-171450">
              <a:buFont typeface="Arial" panose="020B0604020202020204" pitchFamily="34" charset="0"/>
              <a:buChar char="•"/>
            </a:pPr>
            <a:r>
              <a:rPr lang="en-US" dirty="0"/>
              <a:t>This creates what sociologist Josh </a:t>
            </a:r>
            <a:r>
              <a:rPr lang="en-US" dirty="0" err="1"/>
              <a:t>Seim</a:t>
            </a:r>
            <a:r>
              <a:rPr lang="en-US" dirty="0"/>
              <a:t> calls ‘ambulance welfare’ – interventions that are as superficial as wrapping a wound in gauze. It also leads to clinicians trying the same thing over and over again and not take advantage of past experience around what does and does not work for someone.</a:t>
            </a:r>
          </a:p>
          <a:p>
            <a:pPr marL="171450" lvl="0" indent="-171450">
              <a:buFont typeface="Arial" panose="020B0604020202020204" pitchFamily="34" charset="0"/>
              <a:buChar char="•"/>
            </a:pPr>
            <a:r>
              <a:rPr lang="en-US" dirty="0"/>
              <a:t>What we need is mechanisms for those holds to turn into something more than another hold. Reforms and regulations should change to obligate and enforce the consideration of someone’s history, background, and collateral information in decision-making in order to avoid cyclical ‘people processing’. Interviewees also identified inconsistent interpretations of HIPAA and new evidentiary rules under the 2016 Sanchez decision as other key barriers. We might want longer hospitalizations but fewer of them.</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F73B7DA-2FF7-514A-A968-6D31F9A544A7}" type="slidenum">
              <a:rPr lang="en-US" smtClean="0"/>
              <a:t>23</a:t>
            </a:fld>
            <a:endParaRPr lang="en-US"/>
          </a:p>
        </p:txBody>
      </p:sp>
    </p:spTree>
    <p:extLst>
      <p:ext uri="{BB962C8B-B14F-4D97-AF65-F5344CB8AC3E}">
        <p14:creationId xmlns:p14="http://schemas.microsoft.com/office/powerpoint/2010/main" val="3519910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Finally, the need for higher level placements was a widespread view, although you should take this chart with a grain of salt because my interviewees are not a representative sample.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Many interviewees, actually thought there should be </a:t>
            </a:r>
            <a:r>
              <a:rPr lang="en-US" sz="1200" kern="1200" dirty="0">
                <a:solidFill>
                  <a:schemeClr val="tx1"/>
                </a:solidFill>
                <a:effectLst/>
                <a:latin typeface="+mn-lt"/>
                <a:ea typeface="+mn-ea"/>
                <a:cs typeface="+mn-cs"/>
              </a:rPr>
              <a:t>more beds somewhere other than where they worked, because they had so many inappropriate patients.</a:t>
            </a:r>
            <a:r>
              <a:rPr lang="en-US" dirty="0"/>
              <a:t> </a:t>
            </a:r>
            <a:r>
              <a:rPr lang="en-US" sz="1200" kern="1200" dirty="0">
                <a:solidFill>
                  <a:schemeClr val="tx1"/>
                </a:solidFill>
                <a:effectLst/>
                <a:latin typeface="+mn-lt"/>
                <a:ea typeface="+mn-ea"/>
                <a:cs typeface="+mn-cs"/>
              </a:rPr>
              <a:t>One nurse who worked on a team specialized in caring for homeless people with mental illness confided, “Every person we treat needs a higher level of care” (Interview, 5/1/19).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general, interviewees identified b</a:t>
            </a:r>
            <a:r>
              <a:rPr lang="en-US" dirty="0"/>
              <a:t>eds at the IMD level as the most desperately needed. My understanding is that the state is currently considering applying for a waiver of the IMD exclusion, which would free up </a:t>
            </a:r>
            <a:r>
              <a:rPr lang="en-US" dirty="0" err="1"/>
              <a:t>MediCaid</a:t>
            </a:r>
            <a:r>
              <a:rPr lang="en-US" dirty="0"/>
              <a:t> funds to finance inpatient care.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should couple this with a new vision of how to use those beds. High intensity doesn’t have to mean involuntary. More people would be willing to stay if facilities were resourced to provide better care and they could stay long enough for hospitalization to actually solve some of their problems.</a:t>
            </a:r>
          </a:p>
          <a:p>
            <a:pPr marL="171450" lvl="0" indent="-171450">
              <a:buFont typeface="Arial" panose="020B0604020202020204" pitchFamily="34" charset="0"/>
              <a:buChar char="•"/>
            </a:pPr>
            <a:r>
              <a:rPr lang="en-US" dirty="0"/>
              <a:t>As many Public Guardians and the audit reported, conservatees have been under-considered in funding streams like the MHSA. These funds should be freed up to finance models intended to bridge people between conservatorship and purely voluntary outpatient services and supported housing, such as residential treatment or community conservatorship.</a:t>
            </a:r>
          </a:p>
          <a:p>
            <a:pPr marL="171450" lvl="0" indent="-171450">
              <a:buFont typeface="Arial" panose="020B0604020202020204" pitchFamily="34" charset="0"/>
              <a:buChar char="•"/>
            </a:pPr>
            <a:r>
              <a:rPr lang="en-US" dirty="0"/>
              <a:t>Finally, </a:t>
            </a:r>
            <a:r>
              <a:rPr lang="en-US" sz="1200" kern="1200" dirty="0">
                <a:solidFill>
                  <a:schemeClr val="tx1"/>
                </a:solidFill>
                <a:effectLst/>
                <a:latin typeface="+mn-lt"/>
                <a:ea typeface="+mn-ea"/>
                <a:cs typeface="+mn-cs"/>
              </a:rPr>
              <a:t>This research points to serious problems created by “cherry-picking” among clients by private long-term care providers (whether IMDs or Board and Cares). They often financially have no other choice, but this leads to people being inappropriately placed in truly “public” institutions (like state hospitals or jails).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At the same time, many of the most exciting models discussed were places like </a:t>
            </a:r>
            <a:r>
              <a:rPr lang="en-US" sz="1200" kern="1200" dirty="0" err="1">
                <a:solidFill>
                  <a:schemeClr val="tx1"/>
                </a:solidFill>
                <a:effectLst/>
                <a:latin typeface="+mn-lt"/>
                <a:ea typeface="+mn-ea"/>
                <a:cs typeface="+mn-cs"/>
              </a:rPr>
              <a:t>Psynergy</a:t>
            </a:r>
            <a:r>
              <a:rPr lang="en-US" sz="1200" kern="1200" dirty="0">
                <a:solidFill>
                  <a:schemeClr val="tx1"/>
                </a:solidFill>
                <a:effectLst/>
                <a:latin typeface="+mn-lt"/>
                <a:ea typeface="+mn-ea"/>
                <a:cs typeface="+mn-cs"/>
              </a:rPr>
              <a:t> or </a:t>
            </a:r>
            <a:r>
              <a:rPr lang="en-US" sz="1200" kern="1200" dirty="0" err="1">
                <a:solidFill>
                  <a:schemeClr val="tx1"/>
                </a:solidFill>
                <a:effectLst/>
                <a:latin typeface="+mn-lt"/>
                <a:ea typeface="+mn-ea"/>
                <a:cs typeface="+mn-cs"/>
              </a:rPr>
              <a:t>Everwell</a:t>
            </a:r>
            <a:r>
              <a:rPr lang="en-US" sz="1200" kern="1200" dirty="0">
                <a:solidFill>
                  <a:schemeClr val="tx1"/>
                </a:solidFill>
                <a:effectLst/>
                <a:latin typeface="+mn-lt"/>
                <a:ea typeface="+mn-ea"/>
                <a:cs typeface="+mn-cs"/>
              </a:rPr>
              <a:t> Health. The state needs to harness the innovative power of the private sector but recognize that emergency safety net services cannot just be left up to market forces or private initiative.</a:t>
            </a:r>
          </a:p>
        </p:txBody>
      </p:sp>
      <p:sp>
        <p:nvSpPr>
          <p:cNvPr id="4" name="Slide Number Placeholder 3"/>
          <p:cNvSpPr>
            <a:spLocks noGrp="1"/>
          </p:cNvSpPr>
          <p:nvPr>
            <p:ph type="sldNum" sz="quarter" idx="5"/>
          </p:nvPr>
        </p:nvSpPr>
        <p:spPr/>
        <p:txBody>
          <a:bodyPr/>
          <a:lstStyle/>
          <a:p>
            <a:fld id="{9F73B7DA-2FF7-514A-A968-6D31F9A544A7}" type="slidenum">
              <a:rPr lang="en-US" smtClean="0"/>
              <a:t>24</a:t>
            </a:fld>
            <a:endParaRPr lang="en-US"/>
          </a:p>
        </p:txBody>
      </p:sp>
    </p:spTree>
    <p:extLst>
      <p:ext uri="{BB962C8B-B14F-4D97-AF65-F5344CB8AC3E}">
        <p14:creationId xmlns:p14="http://schemas.microsoft.com/office/powerpoint/2010/main" val="2924921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Methodological limitations</a:t>
            </a:r>
          </a:p>
          <a:p>
            <a:pPr marL="628650" lvl="1" indent="-171450">
              <a:buFont typeface="Arial" panose="020B0604020202020204" pitchFamily="34" charset="0"/>
              <a:buChar char="•"/>
            </a:pPr>
            <a:r>
              <a:rPr lang="en-US" dirty="0"/>
              <a:t>Currently underrepresented groups: law enforcement, county BH departments, </a:t>
            </a:r>
            <a:r>
              <a:rPr lang="en-US" b="1" dirty="0"/>
              <a:t>conservatees</a:t>
            </a:r>
          </a:p>
          <a:p>
            <a:pPr marL="628650" lvl="1" indent="-171450">
              <a:buFont typeface="Arial" panose="020B0604020202020204" pitchFamily="34" charset="0"/>
              <a:buChar char="•"/>
            </a:pPr>
            <a:r>
              <a:rPr lang="en-US" dirty="0"/>
              <a:t>Potential biases introduced by </a:t>
            </a:r>
            <a:r>
              <a:rPr lang="en-US" b="1" dirty="0"/>
              <a:t>low response rates </a:t>
            </a:r>
            <a:r>
              <a:rPr lang="en-US" dirty="0"/>
              <a:t>and skew towards larger counties.</a:t>
            </a:r>
          </a:p>
          <a:p>
            <a:pPr marL="628650" lvl="1" indent="-171450">
              <a:buFont typeface="Arial" panose="020B0604020202020204" pitchFamily="34" charset="0"/>
              <a:buChar char="•"/>
            </a:pPr>
            <a:r>
              <a:rPr lang="en-US" dirty="0"/>
              <a:t>Reliance on </a:t>
            </a:r>
            <a:r>
              <a:rPr lang="en-US" b="1" dirty="0"/>
              <a:t>self-reports </a:t>
            </a:r>
            <a:r>
              <a:rPr lang="en-US" dirty="0"/>
              <a:t>(although remarkable consistency across interviewees). Families blame hospital psychiatrists for not applying; psychiatrists agree they rarely apply. Conservators say that courts grant most </a:t>
            </a:r>
            <a:r>
              <a:rPr lang="en-US" dirty="0" err="1"/>
              <a:t>petititons</a:t>
            </a:r>
            <a:r>
              <a:rPr lang="en-US" dirty="0"/>
              <a:t>, PDs agree they usually use.</a:t>
            </a:r>
            <a:endParaRPr lang="en-US" b="1" dirty="0"/>
          </a:p>
          <a:p>
            <a:endParaRPr lang="en-US" dirty="0"/>
          </a:p>
        </p:txBody>
      </p:sp>
      <p:sp>
        <p:nvSpPr>
          <p:cNvPr id="4" name="Slide Number Placeholder 3"/>
          <p:cNvSpPr>
            <a:spLocks noGrp="1"/>
          </p:cNvSpPr>
          <p:nvPr>
            <p:ph type="sldNum" sz="quarter" idx="5"/>
          </p:nvPr>
        </p:nvSpPr>
        <p:spPr/>
        <p:txBody>
          <a:bodyPr/>
          <a:lstStyle/>
          <a:p>
            <a:fld id="{9F73B7DA-2FF7-514A-A968-6D31F9A544A7}" type="slidenum">
              <a:rPr lang="en-US" smtClean="0"/>
              <a:t>25</a:t>
            </a:fld>
            <a:endParaRPr lang="en-US"/>
          </a:p>
        </p:txBody>
      </p:sp>
    </p:spTree>
    <p:extLst>
      <p:ext uri="{BB962C8B-B14F-4D97-AF65-F5344CB8AC3E}">
        <p14:creationId xmlns:p14="http://schemas.microsoft.com/office/powerpoint/2010/main" val="139575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And on that note, I’ll </a:t>
            </a:r>
            <a:r>
              <a:rPr lang="en-US" baseline="0" dirty="0"/>
              <a:t>express my gratitude and ask if there are any questions or comments.</a:t>
            </a:r>
          </a:p>
        </p:txBody>
      </p:sp>
      <p:sp>
        <p:nvSpPr>
          <p:cNvPr id="4" name="Slide Number Placeholder 3"/>
          <p:cNvSpPr>
            <a:spLocks noGrp="1"/>
          </p:cNvSpPr>
          <p:nvPr>
            <p:ph type="sldNum" sz="quarter" idx="10"/>
          </p:nvPr>
        </p:nvSpPr>
        <p:spPr/>
        <p:txBody>
          <a:bodyPr/>
          <a:lstStyle/>
          <a:p>
            <a:fld id="{9F73B7DA-2FF7-514A-A968-6D31F9A544A7}" type="slidenum">
              <a:rPr lang="en-US" smtClean="0"/>
              <a:t>26</a:t>
            </a:fld>
            <a:endParaRPr lang="en-US"/>
          </a:p>
        </p:txBody>
      </p:sp>
    </p:spTree>
    <p:extLst>
      <p:ext uri="{BB962C8B-B14F-4D97-AF65-F5344CB8AC3E}">
        <p14:creationId xmlns:p14="http://schemas.microsoft.com/office/powerpoint/2010/main" val="4011094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u="none" dirty="0"/>
              <a:t>So </a:t>
            </a:r>
            <a:r>
              <a:rPr lang="en-US" sz="1200" u="none" dirty="0">
                <a:solidFill>
                  <a:schemeClr val="bg1"/>
                </a:solidFill>
              </a:rPr>
              <a:t>why isn’t California’s mental health system working for some of the people dealing with the most severe conditions? </a:t>
            </a:r>
          </a:p>
          <a:p>
            <a:pPr marL="171450" indent="-171450">
              <a:buFont typeface="Arial" panose="020B0604020202020204" pitchFamily="34" charset="0"/>
              <a:buChar char="•"/>
            </a:pPr>
            <a:r>
              <a:rPr lang="en-US" sz="1600" u="none" dirty="0">
                <a:solidFill>
                  <a:schemeClr val="bg1"/>
                </a:solidFill>
              </a:rPr>
              <a:t>One argument is that the main barrier to getting people needed services are the criteria and procedural protections given by the 1967 landmark </a:t>
            </a:r>
            <a:r>
              <a:rPr lang="en-US" sz="1600" u="none" dirty="0" err="1">
                <a:solidFill>
                  <a:schemeClr val="bg1"/>
                </a:solidFill>
              </a:rPr>
              <a:t>Lanterman</a:t>
            </a:r>
            <a:r>
              <a:rPr lang="en-US" sz="1600" u="none" dirty="0">
                <a:solidFill>
                  <a:schemeClr val="bg1"/>
                </a:solidFill>
              </a:rPr>
              <a:t>-</a:t>
            </a:r>
            <a:r>
              <a:rPr lang="en-US" sz="1600" u="none" dirty="0" err="1">
                <a:solidFill>
                  <a:schemeClr val="bg1"/>
                </a:solidFill>
              </a:rPr>
              <a:t>Petris</a:t>
            </a:r>
            <a:r>
              <a:rPr lang="en-US" sz="1600" u="none" dirty="0">
                <a:solidFill>
                  <a:schemeClr val="bg1"/>
                </a:solidFill>
              </a:rPr>
              <a:t>-Short Act. LPS was once hailed as a “bill of rights” or “magna carta” for the mentally ill. But, as 2012 report on reforming LPS claimed, it is really only a “bill of rights” “for </a:t>
            </a:r>
            <a:r>
              <a:rPr lang="en-US" sz="1200" kern="1200" dirty="0">
                <a:solidFill>
                  <a:schemeClr val="tx1"/>
                </a:solidFill>
                <a:effectLst/>
                <a:latin typeface="+mn-lt"/>
                <a:ea typeface="+mn-ea"/>
                <a:cs typeface="+mn-cs"/>
              </a:rPr>
              <a:t>those individuals who are well enough to respond to treatment in a voluntary mental health treatment system.” </a:t>
            </a:r>
            <a:endParaRPr lang="en-US" u="none" dirty="0"/>
          </a:p>
          <a:p>
            <a:pPr marL="171450" indent="-171450">
              <a:buFont typeface="Arial" panose="020B0604020202020204" pitchFamily="34" charset="0"/>
              <a:buChar char="•"/>
            </a:pPr>
            <a:r>
              <a:rPr lang="en-US" u="none" dirty="0"/>
              <a:t>The opposing argument is that the people currently refusing services would accept them if they were more abundant and higher quality. This perspective often implies that just about every problem in the system would be solved by increasing funding.</a:t>
            </a:r>
          </a:p>
          <a:p>
            <a:pPr marL="171450" indent="-171450">
              <a:buFont typeface="Arial" panose="020B0604020202020204" pitchFamily="34" charset="0"/>
              <a:buChar char="•"/>
            </a:pPr>
            <a:r>
              <a:rPr lang="en-US" u="none" dirty="0"/>
              <a:t>I’ve been looking at media on the LPS Act reaching back to 1967, and as you can see from these headlines, the debate has been the same for decades. On one hand, we blame the ACLU and civil libertarians, and the other, Ronald Reagan and the stingy legislature.</a:t>
            </a:r>
          </a:p>
        </p:txBody>
      </p:sp>
      <p:sp>
        <p:nvSpPr>
          <p:cNvPr id="4" name="Slide Number Placeholder 3"/>
          <p:cNvSpPr>
            <a:spLocks noGrp="1"/>
          </p:cNvSpPr>
          <p:nvPr>
            <p:ph type="sldNum" sz="quarter" idx="5"/>
          </p:nvPr>
        </p:nvSpPr>
        <p:spPr/>
        <p:txBody>
          <a:bodyPr/>
          <a:lstStyle/>
          <a:p>
            <a:fld id="{9F73B7DA-2FF7-514A-A968-6D31F9A544A7}" type="slidenum">
              <a:rPr lang="en-US" smtClean="0"/>
              <a:t>2</a:t>
            </a:fld>
            <a:endParaRPr lang="en-US"/>
          </a:p>
        </p:txBody>
      </p:sp>
    </p:spTree>
    <p:extLst>
      <p:ext uri="{BB962C8B-B14F-4D97-AF65-F5344CB8AC3E}">
        <p14:creationId xmlns:p14="http://schemas.microsoft.com/office/powerpoint/2010/main" val="2792861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My talk is going to analyze what I am calling the “conservatorship continuum” – the series of medical, bureaucratic, and legal steps that leads someone from the community onto a conservatorship and into a usually locked placement.</a:t>
            </a:r>
          </a:p>
          <a:p>
            <a:pPr marL="171450" lvl="0" indent="-171450">
              <a:buFont typeface="Arial" panose="020B0604020202020204" pitchFamily="34" charset="0"/>
              <a:buChar char="•"/>
            </a:pPr>
            <a:r>
              <a:rPr lang="en-US" dirty="0"/>
              <a:t>The evidence I’m going to show confirms that both of the positions I just outlined are partly true: LPS criteria are being applied strictly in a way that keeps some people from getting help and the system is desperately </a:t>
            </a:r>
            <a:r>
              <a:rPr lang="en-US" dirty="0" err="1"/>
              <a:t>underresourced</a:t>
            </a:r>
            <a:r>
              <a:rPr lang="en-US" dirty="0"/>
              <a:t>. However, what I want to show today is that neither new criteria nor new beds is sufficient to address the issue of </a:t>
            </a:r>
            <a:r>
              <a:rPr lang="en-US" i="1" dirty="0"/>
              <a:t>”</a:t>
            </a:r>
            <a:r>
              <a:rPr lang="en-US" b="1" i="1" dirty="0"/>
              <a:t>absent authority.</a:t>
            </a:r>
            <a:r>
              <a:rPr lang="en-US" b="1" i="0" dirty="0"/>
              <a:t>”</a:t>
            </a:r>
            <a:r>
              <a:rPr lang="en-US" b="0" i="0" dirty="0"/>
              <a:t> </a:t>
            </a:r>
          </a:p>
          <a:p>
            <a:pPr marL="171450" lvl="0" indent="-171450">
              <a:buFont typeface="Arial" panose="020B0604020202020204" pitchFamily="34" charset="0"/>
              <a:buChar char="•"/>
            </a:pPr>
            <a:r>
              <a:rPr lang="en-US" sz="1400" b="0" i="0" dirty="0"/>
              <a:t>By </a:t>
            </a:r>
            <a:r>
              <a:rPr lang="en-US" sz="1400" dirty="0"/>
              <a:t>“</a:t>
            </a:r>
            <a:r>
              <a:rPr lang="en-US" sz="1400" b="1" dirty="0"/>
              <a:t>Absent Authority”, </a:t>
            </a:r>
            <a:r>
              <a:rPr lang="en-US" sz="1400" b="0" dirty="0"/>
              <a:t>I mean that c</a:t>
            </a:r>
            <a:r>
              <a:rPr lang="en-US" sz="1400" dirty="0"/>
              <a:t>onservatorship is a powerful tool, but </a:t>
            </a:r>
            <a:r>
              <a:rPr lang="en-US" sz="1200" dirty="0"/>
              <a:t>one actually has clear </a:t>
            </a:r>
            <a:r>
              <a:rPr lang="en-US" sz="1200" b="1" dirty="0"/>
              <a:t>responsibility</a:t>
            </a:r>
            <a:r>
              <a:rPr lang="en-US" sz="1200" dirty="0"/>
              <a:t> for using it or </a:t>
            </a:r>
            <a:r>
              <a:rPr lang="en-US" sz="1200" b="1" dirty="0"/>
              <a:t>accountability </a:t>
            </a:r>
            <a:r>
              <a:rPr lang="en-US" sz="1200" dirty="0"/>
              <a:t>for insuring that conservatorship achieves positive outcomes, despite the dedication and commitment of many of the people working in the continuum.</a:t>
            </a:r>
          </a:p>
          <a:p>
            <a:pPr marL="171450" indent="-171450">
              <a:buFont typeface="Arial" panose="020B0604020202020204" pitchFamily="34" charset="0"/>
              <a:buChar char="•"/>
            </a:pPr>
            <a:r>
              <a:rPr lang="en-US" dirty="0"/>
              <a:t>I’m going to emphasize three things that are ‘absent’. </a:t>
            </a:r>
          </a:p>
          <a:p>
            <a:pPr marL="628650" lvl="1" indent="-171450">
              <a:buFont typeface="Arial" panose="020B0604020202020204" pitchFamily="34" charset="0"/>
              <a:buChar char="•"/>
            </a:pPr>
            <a:r>
              <a:rPr lang="en-US" dirty="0"/>
              <a:t>First, information. Both regulations and resource constraints force many professionals to conduct superficial evaluations and to use key criteria like ‘grave disability’ in inconsistent ways.</a:t>
            </a:r>
          </a:p>
          <a:p>
            <a:pPr marL="628650" lvl="1" indent="-171450">
              <a:buFont typeface="Arial" panose="020B0604020202020204" pitchFamily="34" charset="0"/>
              <a:buChar char="•"/>
            </a:pPr>
            <a:r>
              <a:rPr lang="en-US" dirty="0"/>
              <a:t>Second, c</a:t>
            </a:r>
            <a:r>
              <a:rPr lang="en-US" sz="1200" b="0" dirty="0"/>
              <a:t>oordination</a:t>
            </a:r>
            <a:r>
              <a:rPr lang="en-US" sz="1200" b="1" dirty="0"/>
              <a:t>: </a:t>
            </a:r>
            <a:r>
              <a:rPr lang="en-US" sz="1200" dirty="0"/>
              <a:t>Decision-making in the continuum is delegated to a range of public and private actors with different interests and incentives. There is no ensure that interventions are aligned.</a:t>
            </a:r>
          </a:p>
          <a:p>
            <a:pPr marL="628650" lvl="1" indent="-171450">
              <a:buFont typeface="Arial" panose="020B0604020202020204" pitchFamily="34" charset="0"/>
              <a:buChar char="•"/>
            </a:pPr>
            <a:r>
              <a:rPr lang="en-US" sz="1200" dirty="0"/>
              <a:t>Finally, resources. </a:t>
            </a:r>
            <a:r>
              <a:rPr lang="en-US" dirty="0"/>
              <a:t>Decision-makers along the continuum adapt to past failures to get people onto conservatorship – mostly due to resource constraints – by removing future potential conservatees from the continuum, even when they themselves think someone merits it.</a:t>
            </a:r>
          </a:p>
        </p:txBody>
      </p:sp>
      <p:sp>
        <p:nvSpPr>
          <p:cNvPr id="4" name="Slide Number Placeholder 3"/>
          <p:cNvSpPr>
            <a:spLocks noGrp="1"/>
          </p:cNvSpPr>
          <p:nvPr>
            <p:ph type="sldNum" sz="quarter" idx="5"/>
          </p:nvPr>
        </p:nvSpPr>
        <p:spPr/>
        <p:txBody>
          <a:bodyPr/>
          <a:lstStyle/>
          <a:p>
            <a:fld id="{9F73B7DA-2FF7-514A-A968-6D31F9A544A7}" type="slidenum">
              <a:rPr lang="en-US" smtClean="0"/>
              <a:t>3</a:t>
            </a:fld>
            <a:endParaRPr lang="en-US"/>
          </a:p>
        </p:txBody>
      </p:sp>
    </p:spTree>
    <p:extLst>
      <p:ext uri="{BB962C8B-B14F-4D97-AF65-F5344CB8AC3E}">
        <p14:creationId xmlns:p14="http://schemas.microsoft.com/office/powerpoint/2010/main" val="1785594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am a comparative sociologist, and I think that as unique as the United States and the Independent Republic of California might seem, we can learn a lot from putting our system into perspective. I’m going to start with five slides on the financing, scope, infrastructure, and use of involuntary treatment.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First point is that mental health accounts for a small and declining share of health spending. Now less than 6%. Substance abuse services add another one to two percent. Despite the opioid epidemic, overall funding for substance use has gone down.</a:t>
            </a:r>
          </a:p>
        </p:txBody>
      </p:sp>
      <p:sp>
        <p:nvSpPr>
          <p:cNvPr id="4" name="Slide Number Placeholder 3"/>
          <p:cNvSpPr>
            <a:spLocks noGrp="1"/>
          </p:cNvSpPr>
          <p:nvPr>
            <p:ph type="sldNum" sz="quarter" idx="5"/>
          </p:nvPr>
        </p:nvSpPr>
        <p:spPr/>
        <p:txBody>
          <a:bodyPr/>
          <a:lstStyle/>
          <a:p>
            <a:fld id="{9F73B7DA-2FF7-514A-A968-6D31F9A544A7}" type="slidenum">
              <a:rPr lang="en-US" smtClean="0"/>
              <a:t>4</a:t>
            </a:fld>
            <a:endParaRPr lang="en-US"/>
          </a:p>
        </p:txBody>
      </p:sp>
    </p:spTree>
    <p:extLst>
      <p:ext uri="{BB962C8B-B14F-4D97-AF65-F5344CB8AC3E}">
        <p14:creationId xmlns:p14="http://schemas.microsoft.com/office/powerpoint/2010/main" val="2338203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This puts as at the very low end of developed countries. In fact, places like France or the Netherlands spend virtually twice as much of their health budget on mental health and substance use services. Although the U.S. spends more in general, this is not enough to make up the gap.</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It’s harder to get precise numbers for California, but they’re likely quite similar.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F73B7DA-2FF7-514A-A968-6D31F9A544A7}" type="slidenum">
              <a:rPr lang="en-US" smtClean="0"/>
              <a:t>5</a:t>
            </a:fld>
            <a:endParaRPr lang="en-US"/>
          </a:p>
        </p:txBody>
      </p:sp>
    </p:spTree>
    <p:extLst>
      <p:ext uri="{BB962C8B-B14F-4D97-AF65-F5344CB8AC3E}">
        <p14:creationId xmlns:p14="http://schemas.microsoft.com/office/powerpoint/2010/main" val="4271328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Within the U.S., specialty mental health services in CA reach a comparatively small part of the population, a little less than 2%, versus a national average of 2.5%.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There are a lot of grains of salts to put into this because states count differently. I’ve cut out five outlier states on each side. But, for example, if you want to compare us to other large states, California serves a little bit more of its population than Texas and only half as much as New York.</a:t>
            </a:r>
            <a:endParaRPr lang="en-US" sz="1200" i="1"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F73B7DA-2FF7-514A-A968-6D31F9A544A7}" type="slidenum">
              <a:rPr lang="en-US" smtClean="0"/>
              <a:t>6</a:t>
            </a:fld>
            <a:endParaRPr lang="en-US"/>
          </a:p>
        </p:txBody>
      </p:sp>
    </p:spTree>
    <p:extLst>
      <p:ext uri="{BB962C8B-B14F-4D97-AF65-F5344CB8AC3E}">
        <p14:creationId xmlns:p14="http://schemas.microsoft.com/office/powerpoint/2010/main" val="593662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200" dirty="0"/>
              <a:t>Compared to other developed countries, California has fewer psychiatric beds per capita – about .3 per 1000</a:t>
            </a:r>
          </a:p>
          <a:p>
            <a:pPr marL="342900" indent="-342900">
              <a:buFont typeface="Arial" panose="020B0604020202020204" pitchFamily="34" charset="0"/>
              <a:buChar char="•"/>
            </a:pPr>
            <a:r>
              <a:rPr lang="en-US" sz="2000" dirty="0"/>
              <a:t>This is more dramatic if we take out forensic beds, which are about a quarter of the California total.</a:t>
            </a:r>
          </a:p>
          <a:p>
            <a:pPr marL="342900" indent="-342900">
              <a:buFont typeface="Arial" panose="020B0604020202020204" pitchFamily="34" charset="0"/>
              <a:buChar char="•"/>
            </a:pPr>
            <a:r>
              <a:rPr lang="en-US" sz="2000" dirty="0"/>
              <a:t>Important to note that there are countries with robust mental health systems that do not have a ton more beds – and some like Italy that have very, very few.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F73B7DA-2FF7-514A-A968-6D31F9A544A7}" type="slidenum">
              <a:rPr lang="en-US" smtClean="0"/>
              <a:t>7</a:t>
            </a:fld>
            <a:endParaRPr lang="en-US"/>
          </a:p>
        </p:txBody>
      </p:sp>
    </p:spTree>
    <p:extLst>
      <p:ext uri="{BB962C8B-B14F-4D97-AF65-F5344CB8AC3E}">
        <p14:creationId xmlns:p14="http://schemas.microsoft.com/office/powerpoint/2010/main" val="3247494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Given this, I am really surprised to show you the attached graph, which looks at the rate of involuntary holds and hospitalizations in different countries. As you can see, California has a </a:t>
            </a:r>
            <a:r>
              <a:rPr lang="en-US" i="1" dirty="0"/>
              <a:t>very </a:t>
            </a:r>
            <a:r>
              <a:rPr lang="en-US" i="0" dirty="0"/>
              <a:t>high number of 5150s, (although some states, like Florida) have even higher. These data are likely an undercount. Even for longer-term 5250s, which last for fourteen days and are the step before a temporary conservatorship, California is still up there.</a:t>
            </a:r>
          </a:p>
          <a:p>
            <a:pPr marL="171450" indent="-171450">
              <a:buFont typeface="Arial" panose="020B0604020202020204" pitchFamily="34" charset="0"/>
              <a:buChar char="•"/>
            </a:pPr>
            <a:r>
              <a:rPr lang="en-US" i="0" dirty="0"/>
              <a:t>How can we reconcile this with what I just showed you? Well, people are using those beds for a very short period of time. And a large proportion of care is being given on an involuntary basis, because people can only get into a hospital when they are in acute and often extreme crisis.</a:t>
            </a:r>
          </a:p>
          <a:p>
            <a:pPr marL="171450" indent="-171450">
              <a:buFont typeface="Arial" panose="020B0604020202020204" pitchFamily="34" charset="0"/>
              <a:buChar char="•"/>
            </a:pPr>
            <a:r>
              <a:rPr lang="en-US" i="0" dirty="0"/>
              <a:t>So to summarize: the U.S. doesn’t spend a lot on health care, California has comparatively fewer beds and a low penetration rate for public </a:t>
            </a:r>
            <a:r>
              <a:rPr lang="en-US" i="0" dirty="0" err="1"/>
              <a:t>speciality</a:t>
            </a:r>
            <a:r>
              <a:rPr lang="en-US" i="0" dirty="0"/>
              <a:t> mental health services, and nonetheless winds up with high levels of involuntary care. </a:t>
            </a:r>
          </a:p>
        </p:txBody>
      </p:sp>
      <p:sp>
        <p:nvSpPr>
          <p:cNvPr id="4" name="Slide Number Placeholder 3"/>
          <p:cNvSpPr>
            <a:spLocks noGrp="1"/>
          </p:cNvSpPr>
          <p:nvPr>
            <p:ph type="sldNum" sz="quarter" idx="5"/>
          </p:nvPr>
        </p:nvSpPr>
        <p:spPr/>
        <p:txBody>
          <a:bodyPr/>
          <a:lstStyle/>
          <a:p>
            <a:fld id="{9F73B7DA-2FF7-514A-A968-6D31F9A544A7}" type="slidenum">
              <a:rPr lang="en-US" smtClean="0"/>
              <a:t>8</a:t>
            </a:fld>
            <a:endParaRPr lang="en-US"/>
          </a:p>
        </p:txBody>
      </p:sp>
    </p:spTree>
    <p:extLst>
      <p:ext uri="{BB962C8B-B14F-4D97-AF65-F5344CB8AC3E}">
        <p14:creationId xmlns:p14="http://schemas.microsoft.com/office/powerpoint/2010/main" val="2839130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CF4890AD-2DA7-8E4F-97E1-E4141C3F80EB}" type="datetime1">
              <a:rPr lang="en-US" smtClean="0"/>
              <a:t>3/30/21</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D57B0AA-AC8E-4463-ADAC-E87D09B82E4F}"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0211B5-46F0-5246-959D-6354A050C739}" type="datetime1">
              <a:rPr lang="en-US" smtClean="0"/>
              <a:t>3/30/21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A7543-9AAE-4E9F-B28C-4FCCFD07D4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883631-F659-6C43-A1EA-45120ED1A459}" type="datetime1">
              <a:rPr lang="en-US" smtClean="0"/>
              <a:t>3/30/21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7886C9C-DC18-4195-8FD5-A50AA931D41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4BE8E29-51BF-9340-A982-225C2B22FA78}" type="datetime1">
              <a:rPr lang="en-US" smtClean="0"/>
              <a:t>3/30/21</a:t>
            </a:fld>
            <a:endParaRPr lang="en-US"/>
          </a:p>
        </p:txBody>
      </p:sp>
      <p:sp>
        <p:nvSpPr>
          <p:cNvPr id="5" name="Footer Placeholder 4"/>
          <p:cNvSpPr>
            <a:spLocks noGrp="1"/>
          </p:cNvSpPr>
          <p:nvPr>
            <p:ph type="ftr" sz="quarter" idx="11"/>
          </p:nvPr>
        </p:nvSpPr>
        <p:spPr/>
        <p:txBody>
          <a:bodyPr/>
          <a:lstStyle/>
          <a:p>
            <a:endParaRPr lang="en-US"/>
          </a:p>
        </p:txBody>
      </p:sp>
      <p:sp>
        <p:nvSpPr>
          <p:cNvPr id="7" name="Title 6"/>
          <p:cNvSpPr>
            <a:spLocks noGrp="1"/>
          </p:cNvSpPr>
          <p:nvPr>
            <p:ph type="title" hasCustomPrompt="1"/>
          </p:nvPr>
        </p:nvSpPr>
        <p:spPr>
          <a:xfrm>
            <a:off x="381000" y="355847"/>
            <a:ext cx="8381260" cy="287620"/>
          </a:xfrm>
        </p:spPr>
        <p:txBody>
          <a:bodyPr/>
          <a:lstStyle>
            <a:lvl1pPr>
              <a:defRPr b="0">
                <a:solidFill>
                  <a:schemeClr val="bg1">
                    <a:lumMod val="75000"/>
                  </a:schemeClr>
                </a:solidFill>
              </a:defRPr>
            </a:lvl1pPr>
          </a:lstStyle>
          <a:p>
            <a:r>
              <a:rPr lang="en-US" dirty="0"/>
              <a:t>Introduction</a:t>
            </a:r>
            <a:r>
              <a:rPr lang="en-US" dirty="0">
                <a:solidFill>
                  <a:schemeClr val="accent6">
                    <a:lumMod val="60000"/>
                    <a:lumOff val="40000"/>
                  </a:schemeClr>
                </a:solidFill>
              </a:rPr>
              <a:t> / cases and context / Methodology / results / conclusion</a:t>
            </a:r>
            <a:r>
              <a:rPr lang="en-US" dirty="0">
                <a:solidFill>
                  <a:schemeClr val="accent6">
                    <a:lumMod val="75000"/>
                  </a:schemeClr>
                </a:solidFill>
              </a:rPr>
              <a:t/>
            </a:r>
            <a:br>
              <a:rPr lang="en-US" dirty="0">
                <a:solidFill>
                  <a:schemeClr val="accent6">
                    <a:lumMod val="75000"/>
                  </a:schemeClr>
                </a:solidFill>
              </a:rPr>
            </a:br>
            <a:r>
              <a:rPr lang="en-US" dirty="0"/>
              <a:t/>
            </a:r>
            <a:br>
              <a:rPr lang="en-US" dirty="0"/>
            </a:br>
            <a:r>
              <a:rPr lang="en-US" sz="2400" dirty="0">
                <a:solidFill>
                  <a:schemeClr val="bg1"/>
                </a:solidFill>
              </a:rPr>
              <a:t>Slide title</a:t>
            </a:r>
            <a:endParaRPr lang="en-US" dirty="0"/>
          </a:p>
        </p:txBody>
      </p:sp>
      <p:sp>
        <p:nvSpPr>
          <p:cNvPr id="8" name="Slide Number Placeholder 10">
            <a:extLst>
              <a:ext uri="{FF2B5EF4-FFF2-40B4-BE49-F238E27FC236}">
                <a16:creationId xmlns:a16="http://schemas.microsoft.com/office/drawing/2014/main" xmlns="" id="{6CD2260A-47E5-E041-AEEB-7D5B15229AF3}"/>
              </a:ext>
            </a:extLst>
          </p:cNvPr>
          <p:cNvSpPr>
            <a:spLocks noGrp="1"/>
          </p:cNvSpPr>
          <p:nvPr>
            <p:ph type="sldNum" sz="quarter" idx="12"/>
          </p:nvPr>
        </p:nvSpPr>
        <p:spPr>
          <a:xfrm>
            <a:off x="8261179" y="6355080"/>
            <a:ext cx="529969" cy="274320"/>
          </a:xfrm>
        </p:spPr>
        <p:txBody>
          <a:bodyPr/>
          <a:lstStyle>
            <a:lvl1pPr>
              <a:defRPr>
                <a:solidFill>
                  <a:schemeClr val="tx2"/>
                </a:solidFill>
              </a:defRPr>
            </a:lvl1pPr>
          </a:lstStyle>
          <a:p>
            <a:fld id="{2D57B0AA-AC8E-4463-ADAC-E87D09B82E4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D4505E56-FD21-DC4A-AC70-7914622314FA}" type="datetime1">
              <a:rPr lang="en-US" smtClean="0"/>
              <a:t>3/30/21</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lgn="r"/>
            <a:fld id="{F7886C9C-DC18-4195-8FD5-A50AA931D419}" type="slidenum">
              <a:rPr lang="en-US" smtClean="0"/>
              <a:pPr algn="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4F73DF-33FE-0144-BC7A-D94E30F82B46}" type="datetime1">
              <a:rPr lang="en-US" smtClean="0"/>
              <a:t>3/30/21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9E64EC-38DF-5F4B-9737-F9E9122CA66B}" type="datetime1">
              <a:rPr lang="en-US" smtClean="0"/>
              <a:t>3/30/21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5A6B475-ADDE-544F-880A-91D70331C774}" type="datetime1">
              <a:rPr lang="en-US" smtClean="0"/>
              <a:t>3/30/21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a:t>
            </a:fld>
            <a:endParaRPr lang="en-US"/>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4A505AF-6928-FD46-A2B4-B6000E8D4B5A}" type="datetime1">
              <a:rPr lang="en-US" smtClean="0"/>
              <a:t>3/30/21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886C9C-DC18-4195-8FD5-A50AA931D4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9B45F6-A094-4D4B-93DF-653BDEB78482}" type="datetime1">
              <a:rPr lang="en-US" smtClean="0"/>
              <a:t>3/30/21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7886C9C-DC18-4195-8FD5-A50AA931D419}"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AE7721-ABD4-0145-8B22-96F57CDDBB4B}" type="datetime1">
              <a:rPr lang="en-US" smtClean="0"/>
              <a:t>3/30/21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1613688"/>
            <a:ext cx="9144000" cy="52443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 y="0"/>
            <a:ext cx="9144000" cy="14988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44903" y="104305"/>
            <a:ext cx="8841442" cy="1279512"/>
          </a:xfrm>
          <a:prstGeom prst="rect">
            <a:avLst/>
          </a:prstGeom>
        </p:spPr>
        <p:txBody>
          <a:bodyPr vert="horz" lIns="91440" tIns="45720" rIns="91440" bIns="45720" rtlCol="0" anchor="t" anchorCtr="0">
            <a:noAutofit/>
          </a:bodyPr>
          <a:lstStyle/>
          <a:p>
            <a:r>
              <a:rPr lang="en-US" dirty="0"/>
              <a:t>Introduction / Methods / Context / Results / Conclusions</a:t>
            </a:r>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77D4668E-E354-B045-9DE6-FC19FF99C132}" type="datetime1">
              <a:rPr lang="en-US" smtClean="0"/>
              <a:t>3/30/21</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lgn="r"/>
            <a:fld id="{F7886C9C-DC18-4195-8FD5-A50AA931D419}"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hdr="0" ftr="0" dt="0"/>
  <p:txStyles>
    <p:titleStyle>
      <a:lvl1pPr algn="l" defTabSz="914400" rtl="0" eaLnBrk="1" latinLnBrk="0" hangingPunct="1">
        <a:spcBef>
          <a:spcPct val="0"/>
        </a:spcBef>
        <a:spcAft>
          <a:spcPts val="600"/>
        </a:spcAft>
        <a:buNone/>
        <a:defRPr sz="1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png"/><Relationship Id="rId7"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microsoft.com/office/2007/relationships/hdphoto" Target="../media/hdphoto2.wdp"/><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hart" Target="../charts/char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hart" Target="../charts/char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chart" Target="../charts/chart11.xml"/><Relationship Id="rId1" Type="http://schemas.openxmlformats.org/officeDocument/2006/relationships/themeOverride" Target="../theme/themeOverride1.x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mailto:avbarnard@berkeley.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tiff"/><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979945" y="3429733"/>
            <a:ext cx="2067296" cy="1828800"/>
          </a:xfrm>
        </p:spPr>
        <p:txBody>
          <a:bodyPr>
            <a:normAutofit/>
          </a:bodyPr>
          <a:lstStyle/>
          <a:p>
            <a:r>
              <a:rPr lang="en-US" sz="1800" b="1" dirty="0"/>
              <a:t>Evaluating California’s Conservatorship Continuum</a:t>
            </a:r>
          </a:p>
        </p:txBody>
      </p:sp>
      <p:sp>
        <p:nvSpPr>
          <p:cNvPr id="3" name="Title 2"/>
          <p:cNvSpPr>
            <a:spLocks noGrp="1"/>
          </p:cNvSpPr>
          <p:nvPr>
            <p:ph type="title"/>
          </p:nvPr>
        </p:nvSpPr>
        <p:spPr>
          <a:xfrm>
            <a:off x="3594046" y="3109577"/>
            <a:ext cx="3203967" cy="2759559"/>
          </a:xfrm>
        </p:spPr>
        <p:txBody>
          <a:bodyPr/>
          <a:lstStyle/>
          <a:p>
            <a:r>
              <a:rPr lang="en-US" sz="4000" dirty="0"/>
              <a:t/>
            </a:r>
            <a:br>
              <a:rPr lang="en-US" sz="4000" dirty="0"/>
            </a:br>
            <a:r>
              <a:rPr lang="en-US" sz="4000" dirty="0"/>
              <a:t>Absent Authority</a:t>
            </a:r>
          </a:p>
        </p:txBody>
      </p:sp>
      <p:sp>
        <p:nvSpPr>
          <p:cNvPr id="4" name="Subtitle 1"/>
          <p:cNvSpPr txBox="1">
            <a:spLocks/>
          </p:cNvSpPr>
          <p:nvPr/>
        </p:nvSpPr>
        <p:spPr>
          <a:xfrm>
            <a:off x="1377473" y="5149488"/>
            <a:ext cx="5420540" cy="18288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r"/>
            <a:r>
              <a:rPr lang="en-US" sz="1800" dirty="0"/>
              <a:t>Alex V. Barnard </a:t>
            </a:r>
          </a:p>
          <a:p>
            <a:pPr algn="r"/>
            <a:r>
              <a:rPr lang="en-US" sz="1800" dirty="0"/>
              <a:t>Department of Sociology</a:t>
            </a:r>
          </a:p>
        </p:txBody>
      </p:sp>
      <p:pic>
        <p:nvPicPr>
          <p:cNvPr id="8" name="Picture 7">
            <a:extLst>
              <a:ext uri="{FF2B5EF4-FFF2-40B4-BE49-F238E27FC236}">
                <a16:creationId xmlns:a16="http://schemas.microsoft.com/office/drawing/2014/main" xmlns="" id="{A8AE8922-1959-1440-9DC5-0F729158C25E}"/>
              </a:ext>
            </a:extLst>
          </p:cNvPr>
          <p:cNvPicPr>
            <a:picLocks noChangeAspect="1"/>
          </p:cNvPicPr>
          <p:nvPr/>
        </p:nvPicPr>
        <p:blipFill rotWithShape="1">
          <a:blip r:embed="rId3">
            <a:grayscl/>
          </a:blip>
          <a:srcRect l="13873"/>
          <a:stretch/>
        </p:blipFill>
        <p:spPr>
          <a:xfrm>
            <a:off x="675778" y="3120316"/>
            <a:ext cx="2918266" cy="2189471"/>
          </a:xfrm>
          <a:prstGeom prst="rect">
            <a:avLst/>
          </a:prstGeom>
        </p:spPr>
      </p:pic>
      <p:pic>
        <p:nvPicPr>
          <p:cNvPr id="1026" name="Picture 2">
            <a:extLst>
              <a:ext uri="{FF2B5EF4-FFF2-40B4-BE49-F238E27FC236}">
                <a16:creationId xmlns:a16="http://schemas.microsoft.com/office/drawing/2014/main" xmlns="" id="{A2BFD428-DF7D-714D-8B34-C96B280E1979}"/>
              </a:ext>
            </a:extLst>
          </p:cNvPr>
          <p:cNvPicPr>
            <a:picLocks noChangeAspect="1" noChangeArrowheads="1"/>
          </p:cNvPicPr>
          <p:nvPr/>
        </p:nvPicPr>
        <p:blipFill rotWithShape="1">
          <a:blip r:embed="rId4" cstate="email">
            <a:grayscl/>
            <a:extLst>
              <a:ext uri="{28A0092B-C50C-407E-A947-70E740481C1C}">
                <a14:useLocalDpi xmlns:a14="http://schemas.microsoft.com/office/drawing/2010/main" val="0"/>
              </a:ext>
            </a:extLst>
          </a:blip>
          <a:srcRect l="12992"/>
          <a:stretch/>
        </p:blipFill>
        <p:spPr bwMode="auto">
          <a:xfrm>
            <a:off x="675778" y="725354"/>
            <a:ext cx="2918266" cy="22354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yu logo">
            <a:extLst>
              <a:ext uri="{FF2B5EF4-FFF2-40B4-BE49-F238E27FC236}">
                <a16:creationId xmlns:a16="http://schemas.microsoft.com/office/drawing/2014/main" xmlns="" id="{5C552F8F-A87F-2642-8D74-E27917A6EC88}"/>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30847" t="31918" r="27219" b="43447"/>
          <a:stretch/>
        </p:blipFill>
        <p:spPr bwMode="auto">
          <a:xfrm>
            <a:off x="675778" y="5956202"/>
            <a:ext cx="1344901" cy="4444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covery Mental Health - Brown Spotting Before Period | Mental Health Tips">
            <a:extLst>
              <a:ext uri="{FF2B5EF4-FFF2-40B4-BE49-F238E27FC236}">
                <a16:creationId xmlns:a16="http://schemas.microsoft.com/office/drawing/2014/main" xmlns="" id="{004BC162-A2CF-B84E-8574-77943AC9C523}"/>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21168" y="677510"/>
            <a:ext cx="2749721" cy="2357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09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C13241D-6F8F-1947-82E0-6D456706BBFC}"/>
              </a:ext>
            </a:extLst>
          </p:cNvPr>
          <p:cNvSpPr>
            <a:spLocks noGrp="1"/>
          </p:cNvSpPr>
          <p:nvPr>
            <p:ph idx="1"/>
          </p:nvPr>
        </p:nvSpPr>
        <p:spPr/>
        <p:txBody>
          <a:bodyPr/>
          <a:lstStyle/>
          <a:p>
            <a:r>
              <a:rPr lang="en-US" dirty="0"/>
              <a:t>An ethnographer interested in medical and bureaucratic decision-making.</a:t>
            </a:r>
          </a:p>
          <a:p>
            <a:pPr lvl="1"/>
            <a:r>
              <a:rPr lang="en-US" dirty="0"/>
              <a:t>Comparative research on the ‘alternative path’ taken by France</a:t>
            </a:r>
          </a:p>
        </p:txBody>
      </p:sp>
      <p:sp>
        <p:nvSpPr>
          <p:cNvPr id="4" name="Slide Number Placeholder 3">
            <a:extLst>
              <a:ext uri="{FF2B5EF4-FFF2-40B4-BE49-F238E27FC236}">
                <a16:creationId xmlns:a16="http://schemas.microsoft.com/office/drawing/2014/main" xmlns="" id="{764FF5D1-8BE2-E34F-9BB0-3F20F0C33E2F}"/>
              </a:ext>
            </a:extLst>
          </p:cNvPr>
          <p:cNvSpPr>
            <a:spLocks noGrp="1"/>
          </p:cNvSpPr>
          <p:nvPr>
            <p:ph type="sldNum" sz="quarter" idx="12"/>
          </p:nvPr>
        </p:nvSpPr>
        <p:spPr/>
        <p:txBody>
          <a:bodyPr/>
          <a:lstStyle/>
          <a:p>
            <a:fld id="{2D57B0AA-AC8E-4463-ADAC-E87D09B82E4F}" type="slidenum">
              <a:rPr lang="en-US" smtClean="0"/>
              <a:pPr/>
              <a:t>9</a:t>
            </a:fld>
            <a:endParaRPr lang="en-US" dirty="0"/>
          </a:p>
        </p:txBody>
      </p:sp>
      <p:sp>
        <p:nvSpPr>
          <p:cNvPr id="5" name="Title 2">
            <a:extLst>
              <a:ext uri="{FF2B5EF4-FFF2-40B4-BE49-F238E27FC236}">
                <a16:creationId xmlns:a16="http://schemas.microsoft.com/office/drawing/2014/main" xmlns="" id="{3B2CD8DF-B219-4140-9A0D-4EFF65CF6612}"/>
              </a:ext>
            </a:extLst>
          </p:cNvPr>
          <p:cNvSpPr txBox="1">
            <a:spLocks/>
          </p:cNvSpPr>
          <p:nvPr/>
        </p:nvSpPr>
        <p:spPr>
          <a:xfrm>
            <a:off x="380998" y="499904"/>
            <a:ext cx="8763001" cy="1066553"/>
          </a:xfrm>
          <a:prstGeom prst="rect">
            <a:avLst/>
          </a:prstGeom>
          <a:ln>
            <a:noFill/>
          </a:ln>
        </p:spPr>
        <p:txBody>
          <a:bodyPr vert="horz" lIns="91440" tIns="45720" rIns="91440" bIns="45720" rtlCol="0" anchor="t" anchorCtr="0">
            <a:noAutofit/>
          </a:bodyPr>
          <a:lstStyle>
            <a:lvl1pPr algn="l" defTabSz="914400" rtl="0" eaLnBrk="1" latinLnBrk="0" hangingPunct="1">
              <a:spcBef>
                <a:spcPct val="0"/>
              </a:spcBef>
              <a:spcAft>
                <a:spcPts val="600"/>
              </a:spcAft>
              <a:buNone/>
              <a:defRPr sz="1200" b="0" kern="1200" cap="all" spc="200" baseline="0">
                <a:ln>
                  <a:noFill/>
                </a:ln>
                <a:solidFill>
                  <a:schemeClr val="bg1">
                    <a:lumMod val="75000"/>
                  </a:schemeClr>
                </a:solidFill>
                <a:effectLst/>
                <a:latin typeface="+mj-lt"/>
                <a:ea typeface="+mj-ea"/>
                <a:cs typeface="+mj-cs"/>
              </a:defRPr>
            </a:lvl1pPr>
          </a:lstStyle>
          <a:p>
            <a:r>
              <a:rPr lang="en-US" dirty="0"/>
              <a:t>Introduction / background / </a:t>
            </a:r>
            <a:r>
              <a:rPr lang="en-US" dirty="0">
                <a:solidFill>
                  <a:schemeClr val="bg1"/>
                </a:solidFill>
              </a:rPr>
              <a:t>methodology</a:t>
            </a:r>
            <a:r>
              <a:rPr lang="en-US" dirty="0"/>
              <a:t> / findings / recommendations </a:t>
            </a:r>
          </a:p>
          <a:p>
            <a:r>
              <a:rPr lang="en-US" sz="2400" dirty="0">
                <a:solidFill>
                  <a:schemeClr val="bg1"/>
                </a:solidFill>
              </a:rPr>
              <a:t>Qualitative study of conservatorships</a:t>
            </a:r>
          </a:p>
        </p:txBody>
      </p:sp>
      <p:pic>
        <p:nvPicPr>
          <p:cNvPr id="1026" name="Picture 2" descr="May be an image of 1 person">
            <a:extLst>
              <a:ext uri="{FF2B5EF4-FFF2-40B4-BE49-F238E27FC236}">
                <a16:creationId xmlns:a16="http://schemas.microsoft.com/office/drawing/2014/main" xmlns="" id="{9F12A205-1A8E-EA4A-945C-A44780CF067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57991" y="2941828"/>
            <a:ext cx="1994367" cy="35455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inte-Anne Hospital Center - Wikipedia">
            <a:extLst>
              <a:ext uri="{FF2B5EF4-FFF2-40B4-BE49-F238E27FC236}">
                <a16:creationId xmlns:a16="http://schemas.microsoft.com/office/drawing/2014/main" xmlns="" id="{C1F00770-45D2-F448-A67C-72BC447AEB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9350" y="2941828"/>
            <a:ext cx="5433651" cy="33686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6C651F83-404D-764F-9964-E3A35F9EDC80}"/>
              </a:ext>
            </a:extLst>
          </p:cNvPr>
          <p:cNvSpPr txBox="1"/>
          <p:nvPr/>
        </p:nvSpPr>
        <p:spPr>
          <a:xfrm>
            <a:off x="4291757" y="6079038"/>
            <a:ext cx="3508836"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dirty="0"/>
              <a:t>Sainte Anne’s Hospital, Paris</a:t>
            </a:r>
          </a:p>
        </p:txBody>
      </p:sp>
    </p:spTree>
    <p:extLst>
      <p:ext uri="{BB962C8B-B14F-4D97-AF65-F5344CB8AC3E}">
        <p14:creationId xmlns:p14="http://schemas.microsoft.com/office/powerpoint/2010/main" val="9641615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CC5C2459-46CA-9540-B25C-F3D63A8C2719}"/>
              </a:ext>
            </a:extLst>
          </p:cNvPr>
          <p:cNvGraphicFramePr>
            <a:graphicFrameLocks noGrp="1"/>
          </p:cNvGraphicFramePr>
          <p:nvPr>
            <p:ph idx="1"/>
            <p:extLst>
              <p:ext uri="{D42A27DB-BD31-4B8C-83A1-F6EECF244321}">
                <p14:modId xmlns:p14="http://schemas.microsoft.com/office/powerpoint/2010/main" val="488448903"/>
              </p:ext>
            </p:extLst>
          </p:nvPr>
        </p:nvGraphicFramePr>
        <p:xfrm>
          <a:off x="352852" y="1719071"/>
          <a:ext cx="5937250" cy="4900807"/>
        </p:xfrm>
        <a:graphic>
          <a:graphicData uri="http://schemas.openxmlformats.org/drawingml/2006/table">
            <a:tbl>
              <a:tblPr firstCol="1" bandRow="1">
                <a:tableStyleId>{93296810-A885-4BE3-A3E7-6D5BEEA58F35}</a:tableStyleId>
              </a:tblPr>
              <a:tblGrid>
                <a:gridCol w="1377646">
                  <a:extLst>
                    <a:ext uri="{9D8B030D-6E8A-4147-A177-3AD203B41FA5}">
                      <a16:colId xmlns:a16="http://schemas.microsoft.com/office/drawing/2014/main" xmlns="" val="866600076"/>
                    </a:ext>
                  </a:extLst>
                </a:gridCol>
                <a:gridCol w="1440493">
                  <a:extLst>
                    <a:ext uri="{9D8B030D-6E8A-4147-A177-3AD203B41FA5}">
                      <a16:colId xmlns:a16="http://schemas.microsoft.com/office/drawing/2014/main" xmlns="" val="403044445"/>
                    </a:ext>
                  </a:extLst>
                </a:gridCol>
                <a:gridCol w="350729">
                  <a:extLst>
                    <a:ext uri="{9D8B030D-6E8A-4147-A177-3AD203B41FA5}">
                      <a16:colId xmlns:a16="http://schemas.microsoft.com/office/drawing/2014/main" xmlns="" val="3635721334"/>
                    </a:ext>
                  </a:extLst>
                </a:gridCol>
                <a:gridCol w="1580932">
                  <a:extLst>
                    <a:ext uri="{9D8B030D-6E8A-4147-A177-3AD203B41FA5}">
                      <a16:colId xmlns:a16="http://schemas.microsoft.com/office/drawing/2014/main" xmlns="" val="1284098992"/>
                    </a:ext>
                  </a:extLst>
                </a:gridCol>
                <a:gridCol w="1187450">
                  <a:extLst>
                    <a:ext uri="{9D8B030D-6E8A-4147-A177-3AD203B41FA5}">
                      <a16:colId xmlns:a16="http://schemas.microsoft.com/office/drawing/2014/main" xmlns="" val="2884843615"/>
                    </a:ext>
                  </a:extLst>
                </a:gridCol>
              </a:tblGrid>
              <a:tr h="273367">
                <a:tc gridSpan="5">
                  <a:txBody>
                    <a:bodyPr/>
                    <a:lstStyle/>
                    <a:p>
                      <a:pPr marL="0" marR="0">
                        <a:spcBef>
                          <a:spcPts val="0"/>
                        </a:spcBef>
                        <a:spcAft>
                          <a:spcPts val="0"/>
                        </a:spcAft>
                      </a:pPr>
                      <a:r>
                        <a:rPr lang="en-US" sz="1500" dirty="0">
                          <a:solidFill>
                            <a:schemeClr val="bg1"/>
                          </a:solidFill>
                          <a:effectLst/>
                        </a:rPr>
                        <a:t>Interviewees</a:t>
                      </a:r>
                      <a:endParaRPr lang="en-US"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989699112"/>
                  </a:ext>
                </a:extLst>
              </a:tr>
              <a:tr h="249597">
                <a:tc gridSpan="2">
                  <a:txBody>
                    <a:bodyPr/>
                    <a:lstStyle/>
                    <a:p>
                      <a:pPr marL="0" marR="0" algn="ctr">
                        <a:spcBef>
                          <a:spcPts val="0"/>
                        </a:spcBef>
                        <a:spcAft>
                          <a:spcPts val="0"/>
                        </a:spcAft>
                      </a:pPr>
                      <a:r>
                        <a:rPr lang="en-US" sz="1500" b="0" dirty="0">
                          <a:effectLst/>
                        </a:rPr>
                        <a:t>Field</a:t>
                      </a:r>
                      <a:endParaRPr lang="en-US" sz="15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rowSpan="10">
                  <a:txBody>
                    <a:bodyPr/>
                    <a:lstStyle/>
                    <a:p>
                      <a:pPr marL="0" marR="0" algn="ctr">
                        <a:spcBef>
                          <a:spcPts val="0"/>
                        </a:spcBef>
                        <a:spcAft>
                          <a:spcPts val="0"/>
                        </a:spcAft>
                      </a:pPr>
                      <a:r>
                        <a:rPr lang="en-US" sz="1500" b="0" dirty="0">
                          <a:effectLst/>
                          <a:latin typeface="+mj-lt"/>
                        </a:rPr>
                        <a:t> </a:t>
                      </a:r>
                    </a:p>
                    <a:p>
                      <a:pPr marL="0" marR="0" algn="ctr">
                        <a:spcBef>
                          <a:spcPts val="0"/>
                        </a:spcBef>
                        <a:spcAft>
                          <a:spcPts val="0"/>
                        </a:spcAft>
                      </a:pPr>
                      <a:r>
                        <a:rPr lang="en-US" sz="1500" b="0" dirty="0">
                          <a:effectLst/>
                          <a:latin typeface="+mj-lt"/>
                        </a:rPr>
                        <a:t> </a:t>
                      </a:r>
                    </a:p>
                    <a:p>
                      <a:pPr marL="0" marR="0" algn="ctr">
                        <a:spcBef>
                          <a:spcPts val="0"/>
                        </a:spcBef>
                        <a:spcAft>
                          <a:spcPts val="0"/>
                        </a:spcAft>
                      </a:pPr>
                      <a:r>
                        <a:rPr lang="en-US" sz="1500" b="0" dirty="0">
                          <a:effectLst/>
                          <a:latin typeface="+mj-lt"/>
                        </a:rPr>
                        <a:t> </a:t>
                      </a:r>
                    </a:p>
                    <a:p>
                      <a:pPr marL="0" marR="0" algn="ctr">
                        <a:spcBef>
                          <a:spcPts val="0"/>
                        </a:spcBef>
                        <a:spcAft>
                          <a:spcPts val="0"/>
                        </a:spcAft>
                      </a:pPr>
                      <a:r>
                        <a:rPr lang="en-US" sz="1500" b="0" dirty="0">
                          <a:effectLst/>
                          <a:latin typeface="+mj-lt"/>
                        </a:rPr>
                        <a:t> </a:t>
                      </a:r>
                    </a:p>
                    <a:p>
                      <a:pPr marL="0" marR="0" algn="ctr">
                        <a:spcBef>
                          <a:spcPts val="0"/>
                        </a:spcBef>
                        <a:spcAft>
                          <a:spcPts val="0"/>
                        </a:spcAft>
                      </a:pPr>
                      <a:r>
                        <a:rPr lang="en-US" sz="1500" b="0" dirty="0">
                          <a:effectLst/>
                          <a:latin typeface="+mj-lt"/>
                        </a:rPr>
                        <a:t> </a:t>
                      </a:r>
                      <a:endParaRPr lang="en-US" sz="1500" b="0" dirty="0">
                        <a:effectLst/>
                        <a:latin typeface="+mj-lt"/>
                        <a:cs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US" sz="1500" b="0" dirty="0">
                          <a:solidFill>
                            <a:schemeClr val="bg1"/>
                          </a:solidFill>
                          <a:effectLst/>
                        </a:rPr>
                        <a:t>Profession</a:t>
                      </a:r>
                      <a:endParaRPr lang="en-US" sz="15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solidFill>
                  </a:tcPr>
                </a:tc>
                <a:tc hMerge="1">
                  <a:txBody>
                    <a:bodyPr/>
                    <a:lstStyle/>
                    <a:p>
                      <a:endParaRPr lang="en-US"/>
                    </a:p>
                  </a:txBody>
                  <a:tcPr/>
                </a:tc>
                <a:extLst>
                  <a:ext uri="{0D108BD9-81ED-4DB2-BD59-A6C34878D82A}">
                    <a16:rowId xmlns:a16="http://schemas.microsoft.com/office/drawing/2014/main" xmlns="" val="3236721173"/>
                  </a:ext>
                </a:extLst>
              </a:tr>
              <a:tr h="486427">
                <a:tc>
                  <a:txBody>
                    <a:bodyPr/>
                    <a:lstStyle/>
                    <a:p>
                      <a:pPr marL="0" marR="0" algn="ctr">
                        <a:spcBef>
                          <a:spcPts val="0"/>
                        </a:spcBef>
                        <a:spcAft>
                          <a:spcPts val="0"/>
                        </a:spcAft>
                      </a:pPr>
                      <a:r>
                        <a:rPr lang="en-US" sz="1500" b="0" cap="none" spc="0">
                          <a:ln>
                            <a:noFill/>
                          </a:ln>
                          <a:solidFill>
                            <a:schemeClr val="tx1"/>
                          </a:solidFill>
                          <a:effectLst/>
                          <a:latin typeface="+mj-lt"/>
                        </a:rPr>
                        <a:t>Advocacy</a:t>
                      </a:r>
                      <a:endParaRPr lang="en-US" sz="1500" b="0">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r>
                        <a:rPr lang="en-US" sz="1500" b="0" dirty="0">
                          <a:effectLst/>
                          <a:latin typeface="+mj-lt"/>
                        </a:rPr>
                        <a:t>11</a:t>
                      </a:r>
                      <a:endParaRPr lang="en-US" b="0" dirty="0">
                        <a:latin typeface="+mj-lt"/>
                      </a:endParaRPr>
                    </a:p>
                  </a:txBody>
                  <a:tcPr marL="68580" marR="68580" marT="0" marB="0" anchor="ctr"/>
                </a:tc>
                <a:tc vMerge="1">
                  <a:txBody>
                    <a:bodyPr/>
                    <a:lstStyle/>
                    <a:p>
                      <a:endParaRPr lang="en-US"/>
                    </a:p>
                  </a:txBody>
                  <a:tcPr/>
                </a:tc>
                <a:tc>
                  <a:txBody>
                    <a:bodyPr/>
                    <a:lstStyle/>
                    <a:p>
                      <a:pPr marL="0" marR="0" algn="ctr">
                        <a:spcBef>
                          <a:spcPts val="0"/>
                        </a:spcBef>
                        <a:spcAft>
                          <a:spcPts val="0"/>
                        </a:spcAft>
                      </a:pPr>
                      <a:r>
                        <a:rPr lang="en-US" sz="1500" b="0" cap="none" spc="0" dirty="0">
                          <a:ln>
                            <a:noFill/>
                          </a:ln>
                          <a:solidFill>
                            <a:schemeClr val="tx1"/>
                          </a:solidFill>
                          <a:effectLst/>
                          <a:latin typeface="+mj-lt"/>
                        </a:rPr>
                        <a:t>Psychiatrist</a:t>
                      </a:r>
                      <a:endParaRPr lang="en-US" sz="1500" b="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r>
                        <a:rPr lang="en-US" sz="1500" b="0" dirty="0">
                          <a:effectLst/>
                          <a:latin typeface="+mj-lt"/>
                        </a:rPr>
                        <a:t>20</a:t>
                      </a:r>
                      <a:endParaRPr lang="en-US" b="0" dirty="0">
                        <a:latin typeface="+mj-lt"/>
                      </a:endParaRPr>
                    </a:p>
                  </a:txBody>
                  <a:tcPr marL="68580" marR="68580" marT="0" marB="0" anchor="ctr"/>
                </a:tc>
                <a:extLst>
                  <a:ext uri="{0D108BD9-81ED-4DB2-BD59-A6C34878D82A}">
                    <a16:rowId xmlns:a16="http://schemas.microsoft.com/office/drawing/2014/main" xmlns="" val="3239289975"/>
                  </a:ext>
                </a:extLst>
              </a:tr>
              <a:tr h="486427">
                <a:tc>
                  <a:txBody>
                    <a:bodyPr/>
                    <a:lstStyle/>
                    <a:p>
                      <a:pPr marL="0" marR="0" algn="ctr">
                        <a:spcBef>
                          <a:spcPts val="0"/>
                        </a:spcBef>
                        <a:spcAft>
                          <a:spcPts val="0"/>
                        </a:spcAft>
                      </a:pPr>
                      <a:r>
                        <a:rPr lang="en-US" sz="1500" b="0" cap="none" spc="0" dirty="0">
                          <a:ln>
                            <a:noFill/>
                          </a:ln>
                          <a:solidFill>
                            <a:schemeClr val="tx1"/>
                          </a:solidFill>
                          <a:effectLst/>
                          <a:latin typeface="+mj-lt"/>
                        </a:rPr>
                        <a:t>Hospital</a:t>
                      </a:r>
                      <a:endParaRPr lang="en-US" sz="1500" b="0" cap="none" spc="0" dirty="0">
                        <a:ln>
                          <a:noFill/>
                        </a:ln>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ctr">
                        <a:spcBef>
                          <a:spcPts val="0"/>
                        </a:spcBef>
                        <a:spcAft>
                          <a:spcPts val="0"/>
                        </a:spcAft>
                      </a:pPr>
                      <a:r>
                        <a:rPr lang="en-US" sz="1500" b="0">
                          <a:effectLst/>
                          <a:latin typeface="+mj-lt"/>
                        </a:rPr>
                        <a:t>23</a:t>
                      </a:r>
                      <a:endParaRPr lang="en-US" sz="1500" b="0">
                        <a:effectLst/>
                        <a:latin typeface="+mj-lt"/>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spcBef>
                          <a:spcPts val="0"/>
                        </a:spcBef>
                        <a:spcAft>
                          <a:spcPts val="0"/>
                        </a:spcAft>
                      </a:pPr>
                      <a:r>
                        <a:rPr lang="en-US" sz="1500" b="0" cap="none" spc="0" dirty="0">
                          <a:ln>
                            <a:noFill/>
                          </a:ln>
                          <a:solidFill>
                            <a:schemeClr val="tx1"/>
                          </a:solidFill>
                          <a:effectLst/>
                          <a:latin typeface="+mj-lt"/>
                        </a:rPr>
                        <a:t>Lawyer</a:t>
                      </a:r>
                      <a:endParaRPr lang="en-US" sz="1500" b="0" cap="none" spc="0" dirty="0">
                        <a:ln>
                          <a:noFill/>
                        </a:ln>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ctr">
                        <a:spcBef>
                          <a:spcPts val="0"/>
                        </a:spcBef>
                        <a:spcAft>
                          <a:spcPts val="0"/>
                        </a:spcAft>
                      </a:pPr>
                      <a:r>
                        <a:rPr lang="en-US" sz="1500" b="0" dirty="0">
                          <a:effectLst/>
                          <a:latin typeface="+mj-lt"/>
                        </a:rPr>
                        <a:t>23</a:t>
                      </a:r>
                      <a:endParaRPr lang="en-US" sz="1500" b="0" dirty="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921444740"/>
                  </a:ext>
                </a:extLst>
              </a:tr>
              <a:tr h="486427">
                <a:tc>
                  <a:txBody>
                    <a:bodyPr/>
                    <a:lstStyle/>
                    <a:p>
                      <a:pPr marL="0" marR="0" algn="ctr">
                        <a:spcBef>
                          <a:spcPts val="0"/>
                        </a:spcBef>
                        <a:spcAft>
                          <a:spcPts val="0"/>
                        </a:spcAft>
                      </a:pPr>
                      <a:r>
                        <a:rPr lang="en-US" sz="1500" b="0" cap="none" spc="0">
                          <a:ln>
                            <a:noFill/>
                          </a:ln>
                          <a:solidFill>
                            <a:schemeClr val="tx1"/>
                          </a:solidFill>
                          <a:effectLst/>
                          <a:latin typeface="+mj-lt"/>
                        </a:rPr>
                        <a:t>Outpatient</a:t>
                      </a:r>
                      <a:endParaRPr lang="en-US" sz="1500" b="0" cap="none" spc="0">
                        <a:ln>
                          <a:noFill/>
                        </a:ln>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ctr">
                        <a:spcBef>
                          <a:spcPts val="0"/>
                        </a:spcBef>
                        <a:spcAft>
                          <a:spcPts val="0"/>
                        </a:spcAft>
                      </a:pPr>
                      <a:r>
                        <a:rPr lang="en-US" sz="1500" b="0" dirty="0">
                          <a:effectLst/>
                          <a:latin typeface="+mj-lt"/>
                          <a:ea typeface="Times New Roman" panose="02020603050405020304" pitchFamily="18" charset="0"/>
                          <a:cs typeface="Times New Roman" panose="02020603050405020304" pitchFamily="18" charset="0"/>
                        </a:rPr>
                        <a:t>22</a:t>
                      </a:r>
                    </a:p>
                  </a:txBody>
                  <a:tcPr marL="68580" marR="68580" marT="0" marB="0" anchor="ctr"/>
                </a:tc>
                <a:tc vMerge="1">
                  <a:txBody>
                    <a:bodyPr/>
                    <a:lstStyle/>
                    <a:p>
                      <a:endParaRPr lang="en-US"/>
                    </a:p>
                  </a:txBody>
                  <a:tcPr/>
                </a:tc>
                <a:tc>
                  <a:txBody>
                    <a:bodyPr/>
                    <a:lstStyle/>
                    <a:p>
                      <a:pPr marL="0" marR="0" algn="ctr">
                        <a:spcBef>
                          <a:spcPts val="0"/>
                        </a:spcBef>
                        <a:spcAft>
                          <a:spcPts val="0"/>
                        </a:spcAft>
                      </a:pPr>
                      <a:r>
                        <a:rPr lang="en-US" sz="1500" b="0" cap="none" spc="0">
                          <a:ln>
                            <a:noFill/>
                          </a:ln>
                          <a:solidFill>
                            <a:schemeClr val="tx1"/>
                          </a:solidFill>
                          <a:effectLst/>
                          <a:latin typeface="+mj-lt"/>
                        </a:rPr>
                        <a:t>Social Worker</a:t>
                      </a:r>
                      <a:endParaRPr lang="en-US" sz="1500" b="0" cap="none" spc="0">
                        <a:ln>
                          <a:noFill/>
                        </a:ln>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ctr">
                        <a:spcBef>
                          <a:spcPts val="0"/>
                        </a:spcBef>
                        <a:spcAft>
                          <a:spcPts val="0"/>
                        </a:spcAft>
                      </a:pPr>
                      <a:r>
                        <a:rPr lang="en-US" sz="1500" b="0" dirty="0">
                          <a:effectLst/>
                          <a:latin typeface="+mj-lt"/>
                        </a:rPr>
                        <a:t>28</a:t>
                      </a:r>
                      <a:endParaRPr lang="en-US" sz="1500" b="0" dirty="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130011549"/>
                  </a:ext>
                </a:extLst>
              </a:tr>
              <a:tr h="486427">
                <a:tc>
                  <a:txBody>
                    <a:bodyPr/>
                    <a:lstStyle/>
                    <a:p>
                      <a:pPr marL="0" marR="0" algn="ctr">
                        <a:spcBef>
                          <a:spcPts val="0"/>
                        </a:spcBef>
                        <a:spcAft>
                          <a:spcPts val="0"/>
                        </a:spcAft>
                      </a:pPr>
                      <a:r>
                        <a:rPr lang="en-US" sz="1500" b="0" cap="none" spc="0" dirty="0">
                          <a:ln>
                            <a:noFill/>
                          </a:ln>
                          <a:solidFill>
                            <a:schemeClr val="tx1"/>
                          </a:solidFill>
                          <a:effectLst/>
                          <a:latin typeface="+mj-lt"/>
                        </a:rPr>
                        <a:t>Housing</a:t>
                      </a:r>
                      <a:endParaRPr lang="en-US" sz="1500" b="0" cap="none" spc="0" dirty="0">
                        <a:ln>
                          <a:noFill/>
                        </a:ln>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ctr">
                        <a:spcBef>
                          <a:spcPts val="0"/>
                        </a:spcBef>
                        <a:spcAft>
                          <a:spcPts val="0"/>
                        </a:spcAft>
                      </a:pPr>
                      <a:r>
                        <a:rPr lang="en-US" sz="1500" b="0">
                          <a:effectLst/>
                          <a:latin typeface="+mj-lt"/>
                        </a:rPr>
                        <a:t>10</a:t>
                      </a:r>
                      <a:endParaRPr lang="en-US" sz="1500" b="0">
                        <a:effectLst/>
                        <a:latin typeface="+mj-lt"/>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spcBef>
                          <a:spcPts val="0"/>
                        </a:spcBef>
                        <a:spcAft>
                          <a:spcPts val="0"/>
                        </a:spcAft>
                      </a:pPr>
                      <a:r>
                        <a:rPr lang="en-US" sz="1500" b="0" cap="none" spc="0">
                          <a:ln>
                            <a:noFill/>
                          </a:ln>
                          <a:solidFill>
                            <a:schemeClr val="tx1"/>
                          </a:solidFill>
                          <a:effectLst/>
                          <a:latin typeface="+mj-lt"/>
                        </a:rPr>
                        <a:t>Psychologist</a:t>
                      </a:r>
                      <a:endParaRPr lang="en-US" sz="1500" b="0" cap="none" spc="0">
                        <a:ln>
                          <a:noFill/>
                        </a:ln>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ctr">
                        <a:spcBef>
                          <a:spcPts val="0"/>
                        </a:spcBef>
                        <a:spcAft>
                          <a:spcPts val="0"/>
                        </a:spcAft>
                      </a:pPr>
                      <a:r>
                        <a:rPr lang="en-US" sz="1500" b="0" dirty="0">
                          <a:effectLst/>
                          <a:latin typeface="+mj-lt"/>
                        </a:rPr>
                        <a:t>12</a:t>
                      </a:r>
                      <a:endParaRPr lang="en-US" sz="1500" b="0" dirty="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794868594"/>
                  </a:ext>
                </a:extLst>
              </a:tr>
              <a:tr h="486427">
                <a:tc>
                  <a:txBody>
                    <a:bodyPr/>
                    <a:lstStyle/>
                    <a:p>
                      <a:pPr marL="0" marR="0" algn="ctr">
                        <a:spcBef>
                          <a:spcPts val="0"/>
                        </a:spcBef>
                        <a:spcAft>
                          <a:spcPts val="0"/>
                        </a:spcAft>
                      </a:pPr>
                      <a:r>
                        <a:rPr lang="en-US" sz="1500" b="0" cap="none" spc="0">
                          <a:ln>
                            <a:noFill/>
                          </a:ln>
                          <a:solidFill>
                            <a:schemeClr val="tx1"/>
                          </a:solidFill>
                          <a:effectLst/>
                          <a:latin typeface="+mj-lt"/>
                        </a:rPr>
                        <a:t>Public Guardian</a:t>
                      </a:r>
                      <a:endParaRPr lang="en-US" sz="1500" b="0" cap="none" spc="0">
                        <a:ln>
                          <a:noFill/>
                        </a:ln>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ctr">
                        <a:spcBef>
                          <a:spcPts val="0"/>
                        </a:spcBef>
                        <a:spcAft>
                          <a:spcPts val="0"/>
                        </a:spcAft>
                      </a:pPr>
                      <a:r>
                        <a:rPr lang="en-US" sz="1500" b="0">
                          <a:effectLst/>
                          <a:latin typeface="+mj-lt"/>
                        </a:rPr>
                        <a:t>20</a:t>
                      </a:r>
                      <a:endParaRPr lang="en-US" sz="1500" b="0">
                        <a:effectLst/>
                        <a:latin typeface="+mj-lt"/>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n-US"/>
                    </a:p>
                  </a:txBody>
                  <a:tcPr/>
                </a:tc>
                <a:tc>
                  <a:txBody>
                    <a:bodyPr/>
                    <a:lstStyle/>
                    <a:p>
                      <a:pPr marL="0" marR="0" algn="ctr">
                        <a:spcBef>
                          <a:spcPts val="0"/>
                        </a:spcBef>
                        <a:spcAft>
                          <a:spcPts val="0"/>
                        </a:spcAft>
                      </a:pPr>
                      <a:r>
                        <a:rPr lang="en-US" sz="1500" b="0" cap="none" spc="0">
                          <a:ln>
                            <a:noFill/>
                          </a:ln>
                          <a:solidFill>
                            <a:schemeClr val="tx1"/>
                          </a:solidFill>
                          <a:effectLst/>
                          <a:latin typeface="+mj-lt"/>
                        </a:rPr>
                        <a:t>Nurse</a:t>
                      </a:r>
                      <a:endParaRPr lang="en-US" sz="1500" b="0" cap="none" spc="0">
                        <a:ln>
                          <a:noFill/>
                        </a:ln>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ctr">
                        <a:spcBef>
                          <a:spcPts val="0"/>
                        </a:spcBef>
                        <a:spcAft>
                          <a:spcPts val="0"/>
                        </a:spcAft>
                      </a:pPr>
                      <a:r>
                        <a:rPr lang="en-US" sz="1500" b="0" dirty="0">
                          <a:effectLst/>
                          <a:latin typeface="+mj-lt"/>
                        </a:rPr>
                        <a:t>6</a:t>
                      </a:r>
                      <a:endParaRPr lang="en-US" sz="1500" b="0" dirty="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46316142"/>
                  </a:ext>
                </a:extLst>
              </a:tr>
              <a:tr h="486427">
                <a:tc>
                  <a:txBody>
                    <a:bodyPr/>
                    <a:lstStyle/>
                    <a:p>
                      <a:pPr marL="0" marR="0" algn="ctr">
                        <a:spcBef>
                          <a:spcPts val="0"/>
                        </a:spcBef>
                        <a:spcAft>
                          <a:spcPts val="0"/>
                        </a:spcAft>
                      </a:pPr>
                      <a:r>
                        <a:rPr lang="en-US" sz="1500" b="0" cap="none" spc="0" dirty="0">
                          <a:ln>
                            <a:noFill/>
                          </a:ln>
                          <a:solidFill>
                            <a:schemeClr val="tx1"/>
                          </a:solidFill>
                          <a:effectLst/>
                          <a:latin typeface="+mj-lt"/>
                        </a:rPr>
                        <a:t>Courts</a:t>
                      </a:r>
                      <a:endParaRPr lang="en-US" sz="1500" b="0" cap="none" spc="0" dirty="0">
                        <a:ln>
                          <a:noFill/>
                        </a:ln>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ctr">
                        <a:spcBef>
                          <a:spcPts val="0"/>
                        </a:spcBef>
                        <a:spcAft>
                          <a:spcPts val="0"/>
                        </a:spcAft>
                      </a:pPr>
                      <a:r>
                        <a:rPr lang="en-US" sz="1500" b="0">
                          <a:effectLst/>
                          <a:latin typeface="+mj-lt"/>
                        </a:rPr>
                        <a:t>21</a:t>
                      </a:r>
                      <a:endParaRPr lang="en-US" sz="1500" b="0">
                        <a:effectLst/>
                        <a:latin typeface="+mj-lt"/>
                        <a:ea typeface="Times New Roman" panose="02020603050405020304" pitchFamily="18" charset="0"/>
                        <a:cs typeface="Times New Roman" panose="02020603050405020304" pitchFamily="18" charset="0"/>
                      </a:endParaRPr>
                    </a:p>
                  </a:txBody>
                  <a:tcPr marL="68580" marR="68580" marT="0" marB="0" anchor="ctr"/>
                </a:tc>
                <a:tc vMerge="1">
                  <a:txBody>
                    <a:bodyPr/>
                    <a:lstStyle/>
                    <a:p>
                      <a:pPr marL="0" marR="0" algn="ctr">
                        <a:spcBef>
                          <a:spcPts val="0"/>
                        </a:spcBef>
                        <a:spcAft>
                          <a:spcPts val="0"/>
                        </a:spcAft>
                      </a:pPr>
                      <a:r>
                        <a:rPr lang="en-US" sz="115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0" cap="none" spc="0" dirty="0">
                          <a:ln>
                            <a:noFill/>
                          </a:ln>
                          <a:solidFill>
                            <a:schemeClr val="tx1"/>
                          </a:solidFill>
                          <a:effectLst/>
                          <a:latin typeface="+mj-lt"/>
                        </a:rPr>
                        <a:t>Other M.D.</a:t>
                      </a:r>
                      <a:endParaRPr lang="en-US" sz="1500" b="0" cap="none" spc="0" dirty="0">
                        <a:ln>
                          <a:noFill/>
                        </a:ln>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ctr">
                        <a:spcBef>
                          <a:spcPts val="0"/>
                        </a:spcBef>
                        <a:spcAft>
                          <a:spcPts val="0"/>
                        </a:spcAft>
                      </a:pPr>
                      <a:r>
                        <a:rPr lang="en-US" sz="1500" b="0" dirty="0">
                          <a:effectLst/>
                          <a:latin typeface="+mj-lt"/>
                          <a:ea typeface="Times New Roman" panose="02020603050405020304" pitchFamily="18" charset="0"/>
                          <a:cs typeface="Times New Roman" panose="02020603050405020304" pitchFamily="18" charset="0"/>
                        </a:rPr>
                        <a:t>5</a:t>
                      </a:r>
                    </a:p>
                  </a:txBody>
                  <a:tcPr marL="68580" marR="68580" marT="0" marB="0" anchor="ctr"/>
                </a:tc>
                <a:extLst>
                  <a:ext uri="{0D108BD9-81ED-4DB2-BD59-A6C34878D82A}">
                    <a16:rowId xmlns:a16="http://schemas.microsoft.com/office/drawing/2014/main" xmlns="" val="308014808"/>
                  </a:ext>
                </a:extLst>
              </a:tr>
              <a:tr h="486427">
                <a:tc>
                  <a:txBody>
                    <a:bodyPr/>
                    <a:lstStyle/>
                    <a:p>
                      <a:pPr marL="0" marR="0" algn="ctr">
                        <a:spcBef>
                          <a:spcPts val="0"/>
                        </a:spcBef>
                        <a:spcAft>
                          <a:spcPts val="0"/>
                        </a:spcAft>
                      </a:pPr>
                      <a:r>
                        <a:rPr lang="en-US" sz="1500" b="0" cap="none" spc="0" dirty="0">
                          <a:ln>
                            <a:noFill/>
                          </a:ln>
                          <a:solidFill>
                            <a:schemeClr val="tx1"/>
                          </a:solidFill>
                          <a:effectLst/>
                          <a:latin typeface="+mj-lt"/>
                        </a:rPr>
                        <a:t>Professional Org.</a:t>
                      </a:r>
                      <a:endParaRPr lang="en-US" sz="1500" b="0" cap="none" spc="0" dirty="0">
                        <a:ln>
                          <a:noFill/>
                        </a:ln>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ctr">
                        <a:spcBef>
                          <a:spcPts val="0"/>
                        </a:spcBef>
                        <a:spcAft>
                          <a:spcPts val="0"/>
                        </a:spcAft>
                      </a:pPr>
                      <a:r>
                        <a:rPr lang="en-US" sz="1500" b="0" dirty="0">
                          <a:effectLst/>
                          <a:latin typeface="+mj-lt"/>
                        </a:rPr>
                        <a:t>5</a:t>
                      </a:r>
                      <a:endParaRPr lang="en-US" sz="1500" b="0" dirty="0">
                        <a:effectLst/>
                        <a:latin typeface="+mj-lt"/>
                        <a:ea typeface="Times New Roman" panose="02020603050405020304" pitchFamily="18" charset="0"/>
                        <a:cs typeface="Times New Roman" panose="02020603050405020304" pitchFamily="18" charset="0"/>
                      </a:endParaRPr>
                    </a:p>
                  </a:txBody>
                  <a:tcPr marL="68580" marR="68580" marT="0" marB="0" anchor="ctr"/>
                </a:tc>
                <a:tc vMerge="1">
                  <a:txBody>
                    <a:bodyPr/>
                    <a:lstStyle/>
                    <a:p>
                      <a:pPr marL="0" marR="0" algn="ctr">
                        <a:spcBef>
                          <a:spcPts val="0"/>
                        </a:spcBef>
                        <a:spcAft>
                          <a:spcPts val="0"/>
                        </a:spcAft>
                      </a:pPr>
                      <a:r>
                        <a:rPr lang="en-US" sz="115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0" cap="none" spc="0" dirty="0">
                          <a:ln>
                            <a:noFill/>
                          </a:ln>
                          <a:solidFill>
                            <a:schemeClr val="tx1"/>
                          </a:solidFill>
                          <a:effectLst/>
                          <a:latin typeface="+mj-lt"/>
                        </a:rPr>
                        <a:t>Judge</a:t>
                      </a:r>
                      <a:endParaRPr lang="en-US" sz="1500" b="0" cap="none" spc="0" dirty="0">
                        <a:ln>
                          <a:noFill/>
                        </a:ln>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ctr">
                        <a:spcBef>
                          <a:spcPts val="0"/>
                        </a:spcBef>
                        <a:spcAft>
                          <a:spcPts val="0"/>
                        </a:spcAft>
                      </a:pPr>
                      <a:r>
                        <a:rPr lang="en-US" sz="1500" b="0" dirty="0">
                          <a:effectLst/>
                          <a:latin typeface="+mj-lt"/>
                        </a:rPr>
                        <a:t>7</a:t>
                      </a:r>
                      <a:endParaRPr lang="en-US" sz="1500" b="0" dirty="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6050214"/>
                  </a:ext>
                </a:extLst>
              </a:tr>
              <a:tr h="486427">
                <a:tc>
                  <a:txBody>
                    <a:bodyPr/>
                    <a:lstStyle/>
                    <a:p>
                      <a:pPr marL="0" marR="0" algn="ctr">
                        <a:spcBef>
                          <a:spcPts val="0"/>
                        </a:spcBef>
                        <a:spcAft>
                          <a:spcPts val="0"/>
                        </a:spcAft>
                      </a:pPr>
                      <a:r>
                        <a:rPr lang="en-US" sz="1500" b="0" cap="none" spc="0" dirty="0">
                          <a:ln>
                            <a:noFill/>
                          </a:ln>
                          <a:solidFill>
                            <a:schemeClr val="tx1"/>
                          </a:solidFill>
                          <a:effectLst/>
                          <a:latin typeface="+mj-lt"/>
                        </a:rPr>
                        <a:t>Family Advocate</a:t>
                      </a:r>
                      <a:endParaRPr lang="en-US" sz="1500" b="0" cap="none" spc="0" dirty="0">
                        <a:ln>
                          <a:noFill/>
                        </a:ln>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ctr">
                        <a:spcBef>
                          <a:spcPts val="0"/>
                        </a:spcBef>
                        <a:spcAft>
                          <a:spcPts val="0"/>
                        </a:spcAft>
                      </a:pPr>
                      <a:r>
                        <a:rPr lang="en-US" sz="1500" b="0">
                          <a:effectLst/>
                          <a:latin typeface="+mj-lt"/>
                        </a:rPr>
                        <a:t>18</a:t>
                      </a:r>
                      <a:endParaRPr lang="en-US" sz="1500" b="0">
                        <a:effectLst/>
                        <a:latin typeface="+mj-lt"/>
                        <a:ea typeface="Times New Roman" panose="02020603050405020304" pitchFamily="18" charset="0"/>
                        <a:cs typeface="Times New Roman" panose="02020603050405020304" pitchFamily="18" charset="0"/>
                      </a:endParaRPr>
                    </a:p>
                  </a:txBody>
                  <a:tcPr marL="68580" marR="68580" marT="0" marB="0" anchor="ctr"/>
                </a:tc>
                <a:tc vMerge="1">
                  <a:txBody>
                    <a:bodyPr/>
                    <a:lstStyle/>
                    <a:p>
                      <a:pPr marL="0" marR="0" algn="ctr">
                        <a:spcBef>
                          <a:spcPts val="0"/>
                        </a:spcBef>
                        <a:spcAft>
                          <a:spcPts val="0"/>
                        </a:spcAft>
                      </a:pPr>
                      <a:r>
                        <a:rPr lang="en-US" sz="115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0" cap="none" spc="0" dirty="0">
                          <a:ln>
                            <a:noFill/>
                          </a:ln>
                          <a:solidFill>
                            <a:schemeClr val="tx1"/>
                          </a:solidFill>
                          <a:effectLst/>
                          <a:latin typeface="+mj-lt"/>
                        </a:rPr>
                        <a:t>Advocate</a:t>
                      </a:r>
                      <a:endParaRPr lang="en-US" sz="1500" b="0" cap="none" spc="0" dirty="0">
                        <a:ln>
                          <a:noFill/>
                        </a:ln>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ctr">
                        <a:spcBef>
                          <a:spcPts val="0"/>
                        </a:spcBef>
                        <a:spcAft>
                          <a:spcPts val="0"/>
                        </a:spcAft>
                      </a:pPr>
                      <a:r>
                        <a:rPr lang="en-US" sz="1500" b="0" dirty="0">
                          <a:effectLst/>
                          <a:latin typeface="+mj-lt"/>
                        </a:rPr>
                        <a:t>34</a:t>
                      </a:r>
                      <a:endParaRPr lang="en-US" sz="1500" b="0" dirty="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108506406"/>
                  </a:ext>
                </a:extLst>
              </a:tr>
              <a:tr h="486427">
                <a:tc>
                  <a:txBody>
                    <a:bodyPr/>
                    <a:lstStyle/>
                    <a:p>
                      <a:pPr marL="0" marR="0" algn="ctr">
                        <a:spcBef>
                          <a:spcPts val="0"/>
                        </a:spcBef>
                        <a:spcAft>
                          <a:spcPts val="0"/>
                        </a:spcAft>
                      </a:pPr>
                      <a:r>
                        <a:rPr lang="en-US" sz="1500" b="0" cap="none" spc="0" dirty="0">
                          <a:ln>
                            <a:noFill/>
                          </a:ln>
                          <a:solidFill>
                            <a:schemeClr val="tx1"/>
                          </a:solidFill>
                          <a:effectLst/>
                        </a:rPr>
                        <a:t>Government</a:t>
                      </a:r>
                      <a:endParaRPr lang="en-US" sz="1500" b="0" cap="none" spc="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ctr">
                        <a:spcBef>
                          <a:spcPts val="0"/>
                        </a:spcBef>
                        <a:spcAft>
                          <a:spcPts val="0"/>
                        </a:spcAft>
                      </a:pPr>
                      <a:r>
                        <a:rPr lang="en-US" sz="1500" dirty="0">
                          <a:effectLst/>
                        </a:rPr>
                        <a:t>11</a:t>
                      </a:r>
                      <a:endParaRPr lang="en-US"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pPr marL="0" marR="0" algn="ctr">
                        <a:spcBef>
                          <a:spcPts val="0"/>
                        </a:spcBef>
                        <a:spcAft>
                          <a:spcPts val="0"/>
                        </a:spcAft>
                      </a:pPr>
                      <a:r>
                        <a:rPr lang="en-US" sz="115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500" b="1" cap="none" spc="0" dirty="0">
                          <a:ln>
                            <a:noFill/>
                          </a:ln>
                          <a:solidFill>
                            <a:schemeClr val="tx1"/>
                          </a:solidFill>
                          <a:effectLst/>
                        </a:rPr>
                        <a:t>TOTAL</a:t>
                      </a:r>
                      <a:endParaRPr lang="en-US" sz="1500" b="1" cap="none" spc="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marL="0" marR="0" algn="ctr">
                        <a:spcBef>
                          <a:spcPts val="0"/>
                        </a:spcBef>
                        <a:spcAft>
                          <a:spcPts val="0"/>
                        </a:spcAft>
                      </a:pP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141</a:t>
                      </a:r>
                    </a:p>
                  </a:txBody>
                  <a:tcPr marL="68580" marR="68580" marT="0" marB="0" anchor="ctr"/>
                </a:tc>
                <a:extLst>
                  <a:ext uri="{0D108BD9-81ED-4DB2-BD59-A6C34878D82A}">
                    <a16:rowId xmlns:a16="http://schemas.microsoft.com/office/drawing/2014/main" xmlns="" val="3229984429"/>
                  </a:ext>
                </a:extLst>
              </a:tr>
            </a:tbl>
          </a:graphicData>
        </a:graphic>
      </p:graphicFrame>
      <p:sp>
        <p:nvSpPr>
          <p:cNvPr id="4" name="Slide Number Placeholder 3">
            <a:extLst>
              <a:ext uri="{FF2B5EF4-FFF2-40B4-BE49-F238E27FC236}">
                <a16:creationId xmlns:a16="http://schemas.microsoft.com/office/drawing/2014/main" xmlns="" id="{7D427084-55BF-774F-ACD5-BC71FE37727C}"/>
              </a:ext>
            </a:extLst>
          </p:cNvPr>
          <p:cNvSpPr>
            <a:spLocks noGrp="1"/>
          </p:cNvSpPr>
          <p:nvPr>
            <p:ph type="sldNum" sz="quarter" idx="12"/>
          </p:nvPr>
        </p:nvSpPr>
        <p:spPr/>
        <p:txBody>
          <a:bodyPr/>
          <a:lstStyle/>
          <a:p>
            <a:fld id="{2D57B0AA-AC8E-4463-ADAC-E87D09B82E4F}" type="slidenum">
              <a:rPr lang="en-US" smtClean="0"/>
              <a:pPr/>
              <a:t>10</a:t>
            </a:fld>
            <a:endParaRPr lang="en-US" dirty="0"/>
          </a:p>
        </p:txBody>
      </p:sp>
      <p:sp>
        <p:nvSpPr>
          <p:cNvPr id="9" name="Content Placeholder 1">
            <a:extLst>
              <a:ext uri="{FF2B5EF4-FFF2-40B4-BE49-F238E27FC236}">
                <a16:creationId xmlns:a16="http://schemas.microsoft.com/office/drawing/2014/main" xmlns="" id="{173F3FA6-3D02-C245-955B-2AD175473C4C}"/>
              </a:ext>
            </a:extLst>
          </p:cNvPr>
          <p:cNvSpPr txBox="1">
            <a:spLocks/>
          </p:cNvSpPr>
          <p:nvPr/>
        </p:nvSpPr>
        <p:spPr>
          <a:xfrm>
            <a:off x="6290103" y="1719071"/>
            <a:ext cx="2729911" cy="5007406"/>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dirty="0"/>
              <a:t>Additional Sources:</a:t>
            </a:r>
          </a:p>
          <a:p>
            <a:pPr lvl="1"/>
            <a:r>
              <a:rPr lang="en-US" dirty="0"/>
              <a:t>Published literature on LPS.</a:t>
            </a:r>
          </a:p>
          <a:p>
            <a:pPr lvl="1"/>
            <a:r>
              <a:rPr lang="en-US" dirty="0"/>
              <a:t>~600 newspaper articles on LPS, 1967-present.</a:t>
            </a:r>
          </a:p>
          <a:p>
            <a:pPr lvl="1"/>
            <a:r>
              <a:rPr lang="en-US" dirty="0"/>
              <a:t>Administrative statistics.</a:t>
            </a:r>
          </a:p>
          <a:p>
            <a:pPr lvl="1"/>
            <a:r>
              <a:rPr lang="en-US" dirty="0"/>
              <a:t>Observations with FSP Team.</a:t>
            </a:r>
          </a:p>
          <a:p>
            <a:pPr lvl="1"/>
            <a:r>
              <a:rPr lang="en-US" dirty="0"/>
              <a:t>Participation in working groups: conservatorship, long-term care.</a:t>
            </a:r>
          </a:p>
          <a:p>
            <a:pPr lvl="1"/>
            <a:endParaRPr lang="en-US" dirty="0"/>
          </a:p>
        </p:txBody>
      </p:sp>
      <p:sp>
        <p:nvSpPr>
          <p:cNvPr id="8" name="Title 2">
            <a:extLst>
              <a:ext uri="{FF2B5EF4-FFF2-40B4-BE49-F238E27FC236}">
                <a16:creationId xmlns:a16="http://schemas.microsoft.com/office/drawing/2014/main" xmlns="" id="{A34A991C-DA43-3747-9558-1A5AEB81A81A}"/>
              </a:ext>
            </a:extLst>
          </p:cNvPr>
          <p:cNvSpPr txBox="1">
            <a:spLocks/>
          </p:cNvSpPr>
          <p:nvPr/>
        </p:nvSpPr>
        <p:spPr>
          <a:xfrm>
            <a:off x="380998" y="499904"/>
            <a:ext cx="8763001" cy="1066553"/>
          </a:xfrm>
          <a:prstGeom prst="rect">
            <a:avLst/>
          </a:prstGeom>
          <a:ln>
            <a:noFill/>
          </a:ln>
        </p:spPr>
        <p:txBody>
          <a:bodyPr vert="horz" lIns="91440" tIns="45720" rIns="91440" bIns="45720" rtlCol="0" anchor="t" anchorCtr="0">
            <a:noAutofit/>
          </a:bodyPr>
          <a:lstStyle>
            <a:lvl1pPr algn="l" defTabSz="914400" rtl="0" eaLnBrk="1" latinLnBrk="0" hangingPunct="1">
              <a:spcBef>
                <a:spcPct val="0"/>
              </a:spcBef>
              <a:spcAft>
                <a:spcPts val="600"/>
              </a:spcAft>
              <a:buNone/>
              <a:defRPr sz="1200" b="0" kern="1200" cap="all" spc="200" baseline="0">
                <a:ln>
                  <a:noFill/>
                </a:ln>
                <a:solidFill>
                  <a:schemeClr val="bg1">
                    <a:lumMod val="75000"/>
                  </a:schemeClr>
                </a:solidFill>
                <a:effectLst/>
                <a:latin typeface="+mj-lt"/>
                <a:ea typeface="+mj-ea"/>
                <a:cs typeface="+mj-cs"/>
              </a:defRPr>
            </a:lvl1pPr>
          </a:lstStyle>
          <a:p>
            <a:r>
              <a:rPr lang="en-US" dirty="0"/>
              <a:t>Introduction / background / </a:t>
            </a:r>
            <a:r>
              <a:rPr lang="en-US" dirty="0">
                <a:solidFill>
                  <a:schemeClr val="bg1"/>
                </a:solidFill>
              </a:rPr>
              <a:t>methodology</a:t>
            </a:r>
            <a:r>
              <a:rPr lang="en-US" dirty="0"/>
              <a:t> / findings / recommendations </a:t>
            </a:r>
          </a:p>
          <a:p>
            <a:r>
              <a:rPr lang="en-US" sz="2400" dirty="0">
                <a:solidFill>
                  <a:schemeClr val="bg1"/>
                </a:solidFill>
              </a:rPr>
              <a:t>Qualitative study of conservatorships</a:t>
            </a:r>
          </a:p>
        </p:txBody>
      </p:sp>
    </p:spTree>
    <p:extLst>
      <p:ext uri="{BB962C8B-B14F-4D97-AF65-F5344CB8AC3E}">
        <p14:creationId xmlns:p14="http://schemas.microsoft.com/office/powerpoint/2010/main" val="26827584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E829FCB-A311-7B4D-B521-B0AA6D76763A}"/>
              </a:ext>
            </a:extLst>
          </p:cNvPr>
          <p:cNvSpPr>
            <a:spLocks noGrp="1"/>
          </p:cNvSpPr>
          <p:nvPr>
            <p:ph idx="1"/>
          </p:nvPr>
        </p:nvSpPr>
        <p:spPr>
          <a:xfrm>
            <a:off x="380999" y="1826016"/>
            <a:ext cx="8639014" cy="4803383"/>
          </a:xfrm>
        </p:spPr>
        <p:txBody>
          <a:bodyPr>
            <a:normAutofit/>
          </a:bodyPr>
          <a:lstStyle/>
          <a:p>
            <a:r>
              <a:rPr lang="en-US" dirty="0"/>
              <a:t>Use of 5150s to address </a:t>
            </a:r>
            <a:r>
              <a:rPr lang="en-US" b="1" i="1" dirty="0"/>
              <a:t>visibly </a:t>
            </a:r>
            <a:r>
              <a:rPr lang="en-US" b="1" dirty="0"/>
              <a:t>disruptive </a:t>
            </a:r>
            <a:r>
              <a:rPr lang="en-US" dirty="0"/>
              <a:t>street behavior.</a:t>
            </a:r>
          </a:p>
          <a:p>
            <a:endParaRPr lang="en-US" dirty="0"/>
          </a:p>
          <a:p>
            <a:endParaRPr lang="en-US" dirty="0"/>
          </a:p>
          <a:p>
            <a:endParaRPr lang="en-US" dirty="0"/>
          </a:p>
          <a:p>
            <a:endParaRPr lang="en-US" dirty="0"/>
          </a:p>
          <a:p>
            <a:endParaRPr lang="en-US" dirty="0"/>
          </a:p>
          <a:p>
            <a:endParaRPr lang="en-US" dirty="0"/>
          </a:p>
          <a:p>
            <a:pPr marL="45720" indent="0">
              <a:buNone/>
            </a:pPr>
            <a:endParaRPr lang="en-US" dirty="0"/>
          </a:p>
          <a:p>
            <a:pPr marL="45720" indent="0">
              <a:buNone/>
            </a:pPr>
            <a:endParaRPr lang="en-US" dirty="0"/>
          </a:p>
          <a:p>
            <a:r>
              <a:rPr lang="en-US" dirty="0"/>
              <a:t>Difficult to use 5150s for </a:t>
            </a:r>
            <a:r>
              <a:rPr lang="en-US" b="1" i="1" dirty="0"/>
              <a:t>invisible deterioration </a:t>
            </a:r>
            <a:r>
              <a:rPr lang="en-US" dirty="0"/>
              <a:t>at home or in shelters. </a:t>
            </a:r>
          </a:p>
          <a:p>
            <a:pPr lvl="1"/>
            <a:r>
              <a:rPr lang="en-US" dirty="0"/>
              <a:t>Quick and </a:t>
            </a:r>
            <a:r>
              <a:rPr lang="en-US" b="1" dirty="0"/>
              <a:t>superficial evaluations </a:t>
            </a:r>
            <a:r>
              <a:rPr lang="en-US" dirty="0"/>
              <a:t>by police and mobile crisis teams.</a:t>
            </a:r>
          </a:p>
          <a:p>
            <a:pPr lvl="1"/>
            <a:r>
              <a:rPr lang="en-US" dirty="0"/>
              <a:t>Need for </a:t>
            </a:r>
            <a:r>
              <a:rPr lang="en-US" b="1" dirty="0"/>
              <a:t>private initiative </a:t>
            </a:r>
            <a:r>
              <a:rPr lang="en-US" dirty="0"/>
              <a:t>to overcome lack of public authority.</a:t>
            </a:r>
          </a:p>
        </p:txBody>
      </p:sp>
      <p:sp>
        <p:nvSpPr>
          <p:cNvPr id="4" name="Slide Number Placeholder 3">
            <a:extLst>
              <a:ext uri="{FF2B5EF4-FFF2-40B4-BE49-F238E27FC236}">
                <a16:creationId xmlns:a16="http://schemas.microsoft.com/office/drawing/2014/main" xmlns="" id="{07795945-E78B-6C41-815E-F4CB88C4AF27}"/>
              </a:ext>
            </a:extLst>
          </p:cNvPr>
          <p:cNvSpPr>
            <a:spLocks noGrp="1"/>
          </p:cNvSpPr>
          <p:nvPr>
            <p:ph type="sldNum" sz="quarter" idx="12"/>
          </p:nvPr>
        </p:nvSpPr>
        <p:spPr/>
        <p:txBody>
          <a:bodyPr/>
          <a:lstStyle/>
          <a:p>
            <a:fld id="{2D57B0AA-AC8E-4463-ADAC-E87D09B82E4F}" type="slidenum">
              <a:rPr lang="en-US" smtClean="0"/>
              <a:pPr/>
              <a:t>11</a:t>
            </a:fld>
            <a:endParaRPr lang="en-US" dirty="0"/>
          </a:p>
        </p:txBody>
      </p:sp>
      <p:pic>
        <p:nvPicPr>
          <p:cNvPr id="6" name="Picture 5">
            <a:extLst>
              <a:ext uri="{FF2B5EF4-FFF2-40B4-BE49-F238E27FC236}">
                <a16:creationId xmlns:a16="http://schemas.microsoft.com/office/drawing/2014/main" xmlns="" id="{B3D81312-30CD-B640-B739-66113F604517}"/>
              </a:ext>
            </a:extLst>
          </p:cNvPr>
          <p:cNvPicPr>
            <a:picLocks noChangeAspect="1"/>
          </p:cNvPicPr>
          <p:nvPr/>
        </p:nvPicPr>
        <p:blipFill>
          <a:blip r:embed="rId3"/>
          <a:stretch>
            <a:fillRect/>
          </a:stretch>
        </p:blipFill>
        <p:spPr>
          <a:xfrm>
            <a:off x="235028" y="2287659"/>
            <a:ext cx="4570304" cy="2712966"/>
          </a:xfrm>
          <a:prstGeom prst="rect">
            <a:avLst/>
          </a:prstGeom>
        </p:spPr>
      </p:pic>
      <p:sp>
        <p:nvSpPr>
          <p:cNvPr id="8" name="Rectangle 7">
            <a:extLst>
              <a:ext uri="{FF2B5EF4-FFF2-40B4-BE49-F238E27FC236}">
                <a16:creationId xmlns:a16="http://schemas.microsoft.com/office/drawing/2014/main" xmlns="" id="{5FFF7293-9410-BF49-B682-F33F02412EA8}"/>
              </a:ext>
            </a:extLst>
          </p:cNvPr>
          <p:cNvSpPr/>
          <p:nvPr/>
        </p:nvSpPr>
        <p:spPr>
          <a:xfrm>
            <a:off x="252957" y="4442602"/>
            <a:ext cx="4450655" cy="55802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SF PD Dispatches for “Homeless Complaints” (Source: Herring 2019)</a:t>
            </a:r>
          </a:p>
        </p:txBody>
      </p:sp>
      <p:sp>
        <p:nvSpPr>
          <p:cNvPr id="7" name="Rectangle 6">
            <a:extLst>
              <a:ext uri="{FF2B5EF4-FFF2-40B4-BE49-F238E27FC236}">
                <a16:creationId xmlns:a16="http://schemas.microsoft.com/office/drawing/2014/main" xmlns="" id="{617144DF-4932-CE47-8EEE-D8AA5004863A}"/>
              </a:ext>
            </a:extLst>
          </p:cNvPr>
          <p:cNvSpPr/>
          <p:nvPr/>
        </p:nvSpPr>
        <p:spPr>
          <a:xfrm>
            <a:off x="4917412" y="2737744"/>
            <a:ext cx="4077157" cy="2035092"/>
          </a:xfrm>
          <a:prstGeom prst="rect">
            <a:avLst/>
          </a:prstGeom>
          <a:solidFill>
            <a:schemeClr val="accent3">
              <a:lumMod val="20000"/>
              <a:lumOff val="80000"/>
            </a:schemeClr>
          </a:solidFill>
          <a:ln>
            <a:noFill/>
          </a:ln>
        </p:spPr>
        <p:style>
          <a:lnRef idx="1">
            <a:schemeClr val="dk1"/>
          </a:lnRef>
          <a:fillRef idx="2">
            <a:schemeClr val="dk1"/>
          </a:fillRef>
          <a:effectRef idx="1">
            <a:schemeClr val="dk1"/>
          </a:effectRef>
          <a:fontRef idx="minor">
            <a:schemeClr val="dk1"/>
          </a:fontRef>
        </p:style>
        <p:txBody>
          <a:bodyPr wrap="square" rtlCol="0" anchor="ctr">
            <a:noAutofit/>
          </a:bodyPr>
          <a:lstStyle/>
          <a:p>
            <a:pPr algn="ctr"/>
            <a:r>
              <a:rPr lang="en-US" dirty="0">
                <a:solidFill>
                  <a:schemeClr val="tx2">
                    <a:lumMod val="50000"/>
                  </a:schemeClr>
                </a:solidFill>
              </a:rPr>
              <a:t>“Police see people who are high, and a 5150 is an easy way to get them off the street. The ER won’t admit them, and they come back. The system is kind of functionally-</a:t>
            </a:r>
            <a:r>
              <a:rPr lang="en-US" dirty="0" err="1">
                <a:solidFill>
                  <a:schemeClr val="tx2">
                    <a:lumMod val="50000"/>
                  </a:schemeClr>
                </a:solidFill>
              </a:rPr>
              <a:t>dysfunctioning</a:t>
            </a:r>
            <a:r>
              <a:rPr lang="en-US" dirty="0">
                <a:solidFill>
                  <a:schemeClr val="tx2">
                    <a:lumMod val="50000"/>
                  </a:schemeClr>
                </a:solidFill>
              </a:rPr>
              <a:t>.” </a:t>
            </a:r>
          </a:p>
          <a:p>
            <a:pPr algn="ctr"/>
            <a:r>
              <a:rPr lang="en-US" dirty="0">
                <a:solidFill>
                  <a:schemeClr val="tx2">
                    <a:lumMod val="50000"/>
                  </a:schemeClr>
                </a:solidFill>
              </a:rPr>
              <a:t>– County MH Director</a:t>
            </a:r>
          </a:p>
        </p:txBody>
      </p:sp>
      <p:sp>
        <p:nvSpPr>
          <p:cNvPr id="9" name="Title 2">
            <a:extLst>
              <a:ext uri="{FF2B5EF4-FFF2-40B4-BE49-F238E27FC236}">
                <a16:creationId xmlns:a16="http://schemas.microsoft.com/office/drawing/2014/main" xmlns="" id="{033BF585-4319-224C-A9F5-9722E3B083FC}"/>
              </a:ext>
            </a:extLst>
          </p:cNvPr>
          <p:cNvSpPr txBox="1">
            <a:spLocks/>
          </p:cNvSpPr>
          <p:nvPr/>
        </p:nvSpPr>
        <p:spPr>
          <a:xfrm>
            <a:off x="380998" y="499904"/>
            <a:ext cx="8763001" cy="1066553"/>
          </a:xfrm>
          <a:prstGeom prst="rect">
            <a:avLst/>
          </a:prstGeom>
          <a:ln>
            <a:noFill/>
          </a:ln>
        </p:spPr>
        <p:txBody>
          <a:bodyPr vert="horz" lIns="91440" tIns="45720" rIns="91440" bIns="45720" rtlCol="0" anchor="t" anchorCtr="0">
            <a:noAutofit/>
          </a:bodyPr>
          <a:lstStyle>
            <a:lvl1pPr algn="l" defTabSz="914400" rtl="0" eaLnBrk="1" latinLnBrk="0" hangingPunct="1">
              <a:spcBef>
                <a:spcPct val="0"/>
              </a:spcBef>
              <a:spcAft>
                <a:spcPts val="600"/>
              </a:spcAft>
              <a:buNone/>
              <a:defRPr sz="1200" b="0" kern="1200" cap="all" spc="200" baseline="0">
                <a:ln>
                  <a:noFill/>
                </a:ln>
                <a:solidFill>
                  <a:schemeClr val="bg1">
                    <a:lumMod val="75000"/>
                  </a:schemeClr>
                </a:solidFill>
                <a:effectLst/>
                <a:latin typeface="+mj-lt"/>
                <a:ea typeface="+mj-ea"/>
                <a:cs typeface="+mj-cs"/>
              </a:defRPr>
            </a:lvl1pPr>
          </a:lstStyle>
          <a:p>
            <a:r>
              <a:rPr lang="en-US" dirty="0"/>
              <a:t>Introduction / background / </a:t>
            </a:r>
            <a:r>
              <a:rPr lang="en-US" dirty="0">
                <a:solidFill>
                  <a:schemeClr val="bg1">
                    <a:lumMod val="85000"/>
                  </a:schemeClr>
                </a:solidFill>
              </a:rPr>
              <a:t>methodology</a:t>
            </a:r>
            <a:r>
              <a:rPr lang="en-US" dirty="0"/>
              <a:t> / </a:t>
            </a:r>
            <a:r>
              <a:rPr lang="en-US" dirty="0">
                <a:solidFill>
                  <a:schemeClr val="bg1"/>
                </a:solidFill>
              </a:rPr>
              <a:t>findings</a:t>
            </a:r>
            <a:r>
              <a:rPr lang="en-US" dirty="0"/>
              <a:t> / recommendations </a:t>
            </a:r>
          </a:p>
          <a:p>
            <a:r>
              <a:rPr lang="en-US" sz="2400" dirty="0">
                <a:solidFill>
                  <a:schemeClr val="bg1"/>
                </a:solidFill>
              </a:rPr>
              <a:t>5150’s and community evaluations</a:t>
            </a:r>
          </a:p>
        </p:txBody>
      </p:sp>
    </p:spTree>
    <p:extLst>
      <p:ext uri="{BB962C8B-B14F-4D97-AF65-F5344CB8AC3E}">
        <p14:creationId xmlns:p14="http://schemas.microsoft.com/office/powerpoint/2010/main" val="8641896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E572F7C-3EE9-EB47-B88F-248F71717CA7}"/>
              </a:ext>
            </a:extLst>
          </p:cNvPr>
          <p:cNvSpPr>
            <a:spLocks noGrp="1"/>
          </p:cNvSpPr>
          <p:nvPr>
            <p:ph idx="1"/>
          </p:nvPr>
        </p:nvSpPr>
        <p:spPr>
          <a:xfrm>
            <a:off x="380999" y="1719070"/>
            <a:ext cx="8407893" cy="4783083"/>
          </a:xfrm>
        </p:spPr>
        <p:txBody>
          <a:bodyPr>
            <a:normAutofit/>
          </a:bodyPr>
          <a:lstStyle/>
          <a:p>
            <a:r>
              <a:rPr lang="en-US" dirty="0"/>
              <a:t>Simplest reason for low ER admit rates: </a:t>
            </a:r>
            <a:r>
              <a:rPr lang="en-US" b="1" dirty="0"/>
              <a:t>bed availability</a:t>
            </a:r>
            <a:r>
              <a:rPr lang="en-US"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But ER </a:t>
            </a:r>
            <a:r>
              <a:rPr lang="en-US" b="1" dirty="0"/>
              <a:t>decision-making </a:t>
            </a:r>
            <a:r>
              <a:rPr lang="en-US" dirty="0"/>
              <a:t>also de-favors potential conservatees:</a:t>
            </a:r>
          </a:p>
          <a:p>
            <a:pPr lvl="1"/>
            <a:r>
              <a:rPr lang="en-US" dirty="0"/>
              <a:t>Emphasis on ‘danger’ over ‘disability’</a:t>
            </a:r>
          </a:p>
          <a:p>
            <a:pPr lvl="1"/>
            <a:r>
              <a:rPr lang="en-US" dirty="0"/>
              <a:t>Skepticism of ‘addicts,’ ‘frequent flyers’ or ‘</a:t>
            </a:r>
            <a:r>
              <a:rPr lang="en-US" dirty="0" err="1"/>
              <a:t>incarceritis</a:t>
            </a:r>
            <a:r>
              <a:rPr lang="en-US" dirty="0"/>
              <a:t>’</a:t>
            </a:r>
          </a:p>
          <a:p>
            <a:pPr lvl="1"/>
            <a:r>
              <a:rPr lang="en-US" dirty="0"/>
              <a:t>Sense of futility for potential conservatees.</a:t>
            </a:r>
          </a:p>
          <a:p>
            <a:pPr lvl="1"/>
            <a:endParaRPr lang="en-US" dirty="0"/>
          </a:p>
        </p:txBody>
      </p:sp>
      <p:sp>
        <p:nvSpPr>
          <p:cNvPr id="4" name="Slide Number Placeholder 3">
            <a:extLst>
              <a:ext uri="{FF2B5EF4-FFF2-40B4-BE49-F238E27FC236}">
                <a16:creationId xmlns:a16="http://schemas.microsoft.com/office/drawing/2014/main" xmlns="" id="{86C706EB-74AB-CD4B-9D01-A4EFD8879B5B}"/>
              </a:ext>
            </a:extLst>
          </p:cNvPr>
          <p:cNvSpPr>
            <a:spLocks noGrp="1"/>
          </p:cNvSpPr>
          <p:nvPr>
            <p:ph type="sldNum" sz="quarter" idx="12"/>
          </p:nvPr>
        </p:nvSpPr>
        <p:spPr/>
        <p:txBody>
          <a:bodyPr/>
          <a:lstStyle/>
          <a:p>
            <a:fld id="{2D57B0AA-AC8E-4463-ADAC-E87D09B82E4F}" type="slidenum">
              <a:rPr lang="en-US" smtClean="0"/>
              <a:pPr/>
              <a:t>12</a:t>
            </a:fld>
            <a:endParaRPr lang="en-US" dirty="0"/>
          </a:p>
        </p:txBody>
      </p:sp>
      <p:sp>
        <p:nvSpPr>
          <p:cNvPr id="7" name="Rectangle 6">
            <a:extLst>
              <a:ext uri="{FF2B5EF4-FFF2-40B4-BE49-F238E27FC236}">
                <a16:creationId xmlns:a16="http://schemas.microsoft.com/office/drawing/2014/main" xmlns="" id="{45E083C7-B087-AE41-8BE4-912C2D15B723}"/>
              </a:ext>
            </a:extLst>
          </p:cNvPr>
          <p:cNvSpPr/>
          <p:nvPr/>
        </p:nvSpPr>
        <p:spPr>
          <a:xfrm>
            <a:off x="5411477" y="2425109"/>
            <a:ext cx="3540804" cy="2321736"/>
          </a:xfrm>
          <a:prstGeom prst="rect">
            <a:avLst/>
          </a:prstGeom>
          <a:solidFill>
            <a:schemeClr val="accent3">
              <a:lumMod val="20000"/>
              <a:lumOff val="80000"/>
            </a:schemeClr>
          </a:solid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algn="ctr"/>
            <a:r>
              <a:rPr lang="en-US" dirty="0">
                <a:solidFill>
                  <a:schemeClr val="tx2">
                    <a:lumMod val="50000"/>
                  </a:schemeClr>
                </a:solidFill>
              </a:rPr>
              <a:t>“If I’m filling out a 5150, I have to check a box, and I’ll almost always do danger to self or danger to others. Those are more likely to get them in than [GD]. [GD], they [ER doctors] are not impressed by that” </a:t>
            </a:r>
          </a:p>
          <a:p>
            <a:pPr algn="ctr"/>
            <a:r>
              <a:rPr lang="en-US" dirty="0">
                <a:solidFill>
                  <a:schemeClr val="tx2">
                    <a:lumMod val="50000"/>
                  </a:schemeClr>
                </a:solidFill>
              </a:rPr>
              <a:t>– Outpatient Psychiatrist</a:t>
            </a:r>
          </a:p>
        </p:txBody>
      </p:sp>
      <p:graphicFrame>
        <p:nvGraphicFramePr>
          <p:cNvPr id="8" name="Chart 7">
            <a:extLst>
              <a:ext uri="{FF2B5EF4-FFF2-40B4-BE49-F238E27FC236}">
                <a16:creationId xmlns:a16="http://schemas.microsoft.com/office/drawing/2014/main" xmlns="" id="{5EBE0AB5-46EA-4548-B922-B625E12EE6C3}"/>
              </a:ext>
            </a:extLst>
          </p:cNvPr>
          <p:cNvGraphicFramePr>
            <a:graphicFrameLocks/>
          </p:cNvGraphicFramePr>
          <p:nvPr>
            <p:extLst>
              <p:ext uri="{D42A27DB-BD31-4B8C-83A1-F6EECF244321}">
                <p14:modId xmlns:p14="http://schemas.microsoft.com/office/powerpoint/2010/main" val="3402140918"/>
              </p:ext>
            </p:extLst>
          </p:nvPr>
        </p:nvGraphicFramePr>
        <p:xfrm>
          <a:off x="392236" y="2171244"/>
          <a:ext cx="4855852" cy="2829466"/>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2">
            <a:extLst>
              <a:ext uri="{FF2B5EF4-FFF2-40B4-BE49-F238E27FC236}">
                <a16:creationId xmlns:a16="http://schemas.microsoft.com/office/drawing/2014/main" xmlns="" id="{F6241D22-FCEC-FD43-ADE3-D2482BD4D238}"/>
              </a:ext>
            </a:extLst>
          </p:cNvPr>
          <p:cNvSpPr txBox="1">
            <a:spLocks/>
          </p:cNvSpPr>
          <p:nvPr/>
        </p:nvSpPr>
        <p:spPr>
          <a:xfrm>
            <a:off x="380998" y="499904"/>
            <a:ext cx="8763001" cy="1066553"/>
          </a:xfrm>
          <a:prstGeom prst="rect">
            <a:avLst/>
          </a:prstGeom>
          <a:ln>
            <a:noFill/>
          </a:ln>
        </p:spPr>
        <p:txBody>
          <a:bodyPr vert="horz" lIns="91440" tIns="45720" rIns="91440" bIns="45720" rtlCol="0" anchor="t" anchorCtr="0">
            <a:noAutofit/>
          </a:bodyPr>
          <a:lstStyle>
            <a:lvl1pPr algn="l" defTabSz="914400" rtl="0" eaLnBrk="1" latinLnBrk="0" hangingPunct="1">
              <a:spcBef>
                <a:spcPct val="0"/>
              </a:spcBef>
              <a:spcAft>
                <a:spcPts val="600"/>
              </a:spcAft>
              <a:buNone/>
              <a:defRPr sz="1200" b="0" kern="1200" cap="all" spc="200" baseline="0">
                <a:ln>
                  <a:noFill/>
                </a:ln>
                <a:solidFill>
                  <a:schemeClr val="bg1">
                    <a:lumMod val="75000"/>
                  </a:schemeClr>
                </a:solidFill>
                <a:effectLst/>
                <a:latin typeface="+mj-lt"/>
                <a:ea typeface="+mj-ea"/>
                <a:cs typeface="+mj-cs"/>
              </a:defRPr>
            </a:lvl1pPr>
          </a:lstStyle>
          <a:p>
            <a:r>
              <a:rPr lang="en-US" dirty="0"/>
              <a:t>Introduction / background / </a:t>
            </a:r>
            <a:r>
              <a:rPr lang="en-US" dirty="0">
                <a:solidFill>
                  <a:schemeClr val="bg1">
                    <a:lumMod val="85000"/>
                  </a:schemeClr>
                </a:solidFill>
              </a:rPr>
              <a:t>methodology</a:t>
            </a:r>
            <a:r>
              <a:rPr lang="en-US" dirty="0"/>
              <a:t> / </a:t>
            </a:r>
            <a:r>
              <a:rPr lang="en-US" dirty="0">
                <a:solidFill>
                  <a:schemeClr val="bg1"/>
                </a:solidFill>
              </a:rPr>
              <a:t>findings</a:t>
            </a:r>
            <a:r>
              <a:rPr lang="en-US" dirty="0"/>
              <a:t> / recommendations </a:t>
            </a:r>
          </a:p>
          <a:p>
            <a:r>
              <a:rPr lang="en-US" sz="2400" dirty="0">
                <a:solidFill>
                  <a:schemeClr val="bg1"/>
                </a:solidFill>
              </a:rPr>
              <a:t>Emergency departments</a:t>
            </a:r>
          </a:p>
        </p:txBody>
      </p:sp>
    </p:spTree>
    <p:extLst>
      <p:ext uri="{BB962C8B-B14F-4D97-AF65-F5344CB8AC3E}">
        <p14:creationId xmlns:p14="http://schemas.microsoft.com/office/powerpoint/2010/main" val="40055265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0" end="1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DC428F3-738F-3A4E-8576-7BA9F6F8EC8B}"/>
              </a:ext>
            </a:extLst>
          </p:cNvPr>
          <p:cNvSpPr>
            <a:spLocks noGrp="1"/>
          </p:cNvSpPr>
          <p:nvPr>
            <p:ph idx="1"/>
          </p:nvPr>
        </p:nvSpPr>
        <p:spPr>
          <a:xfrm>
            <a:off x="352851" y="1813133"/>
            <a:ext cx="6183415" cy="4783082"/>
          </a:xfrm>
        </p:spPr>
        <p:txBody>
          <a:bodyPr>
            <a:normAutofit/>
          </a:bodyPr>
          <a:lstStyle/>
          <a:p>
            <a:r>
              <a:rPr lang="en-US" dirty="0"/>
              <a:t>Extreme </a:t>
            </a:r>
            <a:r>
              <a:rPr lang="en-US" b="1" dirty="0"/>
              <a:t>financial disincentives </a:t>
            </a:r>
            <a:r>
              <a:rPr lang="en-US" dirty="0"/>
              <a:t>to applying</a:t>
            </a:r>
          </a:p>
          <a:p>
            <a:pPr lvl="1"/>
            <a:r>
              <a:rPr lang="en-US" dirty="0"/>
              <a:t>For-profit hospitals extra reluctant to apply? </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Applications based on ‘</a:t>
            </a:r>
            <a:r>
              <a:rPr lang="en-US" b="1" dirty="0"/>
              <a:t>fail	 repeatedly’ principle</a:t>
            </a:r>
            <a:r>
              <a:rPr lang="en-US" dirty="0"/>
              <a:t>… and resource availability.</a:t>
            </a:r>
          </a:p>
          <a:p>
            <a:pPr lvl="1"/>
            <a:endParaRPr lang="en-US" dirty="0"/>
          </a:p>
        </p:txBody>
      </p:sp>
      <p:sp>
        <p:nvSpPr>
          <p:cNvPr id="4" name="Slide Number Placeholder 3">
            <a:extLst>
              <a:ext uri="{FF2B5EF4-FFF2-40B4-BE49-F238E27FC236}">
                <a16:creationId xmlns:a16="http://schemas.microsoft.com/office/drawing/2014/main" xmlns="" id="{BD22E129-69C4-4048-8D10-FB69FA07A3C8}"/>
              </a:ext>
            </a:extLst>
          </p:cNvPr>
          <p:cNvSpPr>
            <a:spLocks noGrp="1"/>
          </p:cNvSpPr>
          <p:nvPr>
            <p:ph type="sldNum" sz="quarter" idx="12"/>
          </p:nvPr>
        </p:nvSpPr>
        <p:spPr/>
        <p:txBody>
          <a:bodyPr/>
          <a:lstStyle/>
          <a:p>
            <a:fld id="{2D57B0AA-AC8E-4463-ADAC-E87D09B82E4F}" type="slidenum">
              <a:rPr lang="en-US" smtClean="0"/>
              <a:pPr/>
              <a:t>13</a:t>
            </a:fld>
            <a:endParaRPr lang="en-US" dirty="0"/>
          </a:p>
        </p:txBody>
      </p:sp>
      <p:graphicFrame>
        <p:nvGraphicFramePr>
          <p:cNvPr id="6" name="Chart 5">
            <a:extLst>
              <a:ext uri="{FF2B5EF4-FFF2-40B4-BE49-F238E27FC236}">
                <a16:creationId xmlns:a16="http://schemas.microsoft.com/office/drawing/2014/main" xmlns="" id="{3059A9AB-CC37-8B46-BE16-6264EA7E315E}"/>
              </a:ext>
            </a:extLst>
          </p:cNvPr>
          <p:cNvGraphicFramePr>
            <a:graphicFrameLocks/>
          </p:cNvGraphicFramePr>
          <p:nvPr>
            <p:extLst>
              <p:ext uri="{D42A27DB-BD31-4B8C-83A1-F6EECF244321}">
                <p14:modId xmlns:p14="http://schemas.microsoft.com/office/powerpoint/2010/main" val="1632414865"/>
              </p:ext>
            </p:extLst>
          </p:nvPr>
        </p:nvGraphicFramePr>
        <p:xfrm>
          <a:off x="647389" y="2592064"/>
          <a:ext cx="5126878" cy="309753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xmlns="" id="{EFC94C3C-BC39-C34D-B6EC-2F173B7B71CD}"/>
              </a:ext>
            </a:extLst>
          </p:cNvPr>
          <p:cNvSpPr/>
          <p:nvPr/>
        </p:nvSpPr>
        <p:spPr>
          <a:xfrm>
            <a:off x="6235468" y="1917108"/>
            <a:ext cx="2784546" cy="4575132"/>
          </a:xfrm>
          <a:prstGeom prst="rect">
            <a:avLst/>
          </a:prstGeom>
          <a:solidFill>
            <a:schemeClr val="accent3">
              <a:lumMod val="20000"/>
              <a:lumOff val="80000"/>
            </a:schemeClr>
          </a:solid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algn="ctr"/>
            <a:r>
              <a:rPr lang="en-US" dirty="0">
                <a:solidFill>
                  <a:schemeClr val="tx2">
                    <a:lumMod val="50000"/>
                  </a:schemeClr>
                </a:solidFill>
              </a:rPr>
              <a:t>“The bed availability does affect who ends up getting the care they need… You’re not going to send the person to the street if they’re completely psychotic, covered in their own feces, but if it’s a wobbler, ‘okay am I going to apply for conservatorship here? Wow, there’s absolutely no beds, it’s going to be a six-month waitlist…’ It will make me think twice” </a:t>
            </a:r>
          </a:p>
          <a:p>
            <a:pPr algn="ctr"/>
            <a:r>
              <a:rPr lang="en-US" dirty="0">
                <a:solidFill>
                  <a:schemeClr val="tx2">
                    <a:lumMod val="50000"/>
                  </a:schemeClr>
                </a:solidFill>
              </a:rPr>
              <a:t>– Inpatient Psychiatrist</a:t>
            </a:r>
          </a:p>
        </p:txBody>
      </p:sp>
      <p:sp>
        <p:nvSpPr>
          <p:cNvPr id="8" name="Title 2">
            <a:extLst>
              <a:ext uri="{FF2B5EF4-FFF2-40B4-BE49-F238E27FC236}">
                <a16:creationId xmlns:a16="http://schemas.microsoft.com/office/drawing/2014/main" xmlns="" id="{20BEAB22-8969-9C4C-97CA-A757BC354274}"/>
              </a:ext>
            </a:extLst>
          </p:cNvPr>
          <p:cNvSpPr txBox="1">
            <a:spLocks/>
          </p:cNvSpPr>
          <p:nvPr/>
        </p:nvSpPr>
        <p:spPr>
          <a:xfrm>
            <a:off x="380998" y="499904"/>
            <a:ext cx="8763001" cy="1066553"/>
          </a:xfrm>
          <a:prstGeom prst="rect">
            <a:avLst/>
          </a:prstGeom>
          <a:ln>
            <a:noFill/>
          </a:ln>
        </p:spPr>
        <p:txBody>
          <a:bodyPr vert="horz" lIns="91440" tIns="45720" rIns="91440" bIns="45720" rtlCol="0" anchor="t" anchorCtr="0">
            <a:noAutofit/>
          </a:bodyPr>
          <a:lstStyle>
            <a:lvl1pPr algn="l" defTabSz="914400" rtl="0" eaLnBrk="1" latinLnBrk="0" hangingPunct="1">
              <a:spcBef>
                <a:spcPct val="0"/>
              </a:spcBef>
              <a:spcAft>
                <a:spcPts val="600"/>
              </a:spcAft>
              <a:buNone/>
              <a:defRPr sz="1200" b="0" kern="1200" cap="all" spc="200" baseline="0">
                <a:ln>
                  <a:noFill/>
                </a:ln>
                <a:solidFill>
                  <a:schemeClr val="bg1">
                    <a:lumMod val="75000"/>
                  </a:schemeClr>
                </a:solidFill>
                <a:effectLst/>
                <a:latin typeface="+mj-lt"/>
                <a:ea typeface="+mj-ea"/>
                <a:cs typeface="+mj-cs"/>
              </a:defRPr>
            </a:lvl1pPr>
          </a:lstStyle>
          <a:p>
            <a:r>
              <a:rPr lang="en-US" dirty="0"/>
              <a:t>Introduction / background / </a:t>
            </a:r>
            <a:r>
              <a:rPr lang="en-US" dirty="0">
                <a:solidFill>
                  <a:schemeClr val="bg1">
                    <a:lumMod val="85000"/>
                  </a:schemeClr>
                </a:solidFill>
              </a:rPr>
              <a:t>methodology</a:t>
            </a:r>
            <a:r>
              <a:rPr lang="en-US" dirty="0"/>
              <a:t> / </a:t>
            </a:r>
            <a:r>
              <a:rPr lang="en-US" dirty="0">
                <a:solidFill>
                  <a:schemeClr val="bg1"/>
                </a:solidFill>
              </a:rPr>
              <a:t>findings</a:t>
            </a:r>
            <a:r>
              <a:rPr lang="en-US" dirty="0"/>
              <a:t> / recommendations </a:t>
            </a:r>
          </a:p>
          <a:p>
            <a:r>
              <a:rPr lang="en-US" sz="2400" dirty="0">
                <a:solidFill>
                  <a:schemeClr val="bg1"/>
                </a:solidFill>
              </a:rPr>
              <a:t>Inpatient Hospitals</a:t>
            </a:r>
          </a:p>
        </p:txBody>
      </p:sp>
    </p:spTree>
    <p:extLst>
      <p:ext uri="{BB962C8B-B14F-4D97-AF65-F5344CB8AC3E}">
        <p14:creationId xmlns:p14="http://schemas.microsoft.com/office/powerpoint/2010/main" val="24239657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B2501F6-D97A-6A45-8163-042929034D1A}"/>
              </a:ext>
            </a:extLst>
          </p:cNvPr>
          <p:cNvSpPr>
            <a:spLocks noGrp="1"/>
          </p:cNvSpPr>
          <p:nvPr>
            <p:ph idx="1"/>
          </p:nvPr>
        </p:nvSpPr>
        <p:spPr>
          <a:xfrm>
            <a:off x="288280" y="1707221"/>
            <a:ext cx="8855719" cy="4047368"/>
          </a:xfrm>
        </p:spPr>
        <p:txBody>
          <a:bodyPr>
            <a:normAutofit/>
          </a:bodyPr>
          <a:lstStyle/>
          <a:p>
            <a:r>
              <a:rPr lang="en-US" dirty="0"/>
              <a:t>Unstable funding, sometimes marginalized institutional status, and unclear role and responsibilities.</a:t>
            </a:r>
          </a:p>
          <a:p>
            <a:r>
              <a:rPr lang="en-US" dirty="0"/>
              <a:t>Decision-making by Public Guardians:</a:t>
            </a:r>
          </a:p>
          <a:p>
            <a:pPr lvl="1"/>
            <a:r>
              <a:rPr lang="en-US" dirty="0"/>
              <a:t>Strong concern for civil rights:</a:t>
            </a:r>
          </a:p>
          <a:p>
            <a:endParaRPr lang="en-US" dirty="0"/>
          </a:p>
          <a:p>
            <a:endParaRPr lang="en-US" dirty="0"/>
          </a:p>
          <a:p>
            <a:endParaRPr lang="en-US" dirty="0"/>
          </a:p>
          <a:p>
            <a:pPr lvl="1"/>
            <a:r>
              <a:rPr lang="en-US" dirty="0"/>
              <a:t>Focus on identifying ‘successfully’ vs. ‘unsuccessfully’ homeless: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xmlns="" id="{DB3FA5E4-5841-9E4E-9ECA-774D9FF25FCA}"/>
              </a:ext>
            </a:extLst>
          </p:cNvPr>
          <p:cNvSpPr>
            <a:spLocks noGrp="1"/>
          </p:cNvSpPr>
          <p:nvPr>
            <p:ph type="sldNum" sz="quarter" idx="12"/>
          </p:nvPr>
        </p:nvSpPr>
        <p:spPr/>
        <p:txBody>
          <a:bodyPr/>
          <a:lstStyle/>
          <a:p>
            <a:fld id="{2D57B0AA-AC8E-4463-ADAC-E87D09B82E4F}" type="slidenum">
              <a:rPr lang="en-US" smtClean="0"/>
              <a:pPr/>
              <a:t>14</a:t>
            </a:fld>
            <a:endParaRPr lang="en-US" dirty="0"/>
          </a:p>
        </p:txBody>
      </p:sp>
      <p:sp>
        <p:nvSpPr>
          <p:cNvPr id="7" name="Rectangle 6">
            <a:extLst>
              <a:ext uri="{FF2B5EF4-FFF2-40B4-BE49-F238E27FC236}">
                <a16:creationId xmlns:a16="http://schemas.microsoft.com/office/drawing/2014/main" xmlns="" id="{B9EAB019-D05C-3740-BB36-442DC719FBC0}"/>
              </a:ext>
            </a:extLst>
          </p:cNvPr>
          <p:cNvSpPr/>
          <p:nvPr/>
        </p:nvSpPr>
        <p:spPr>
          <a:xfrm>
            <a:off x="317496" y="4623975"/>
            <a:ext cx="8610867" cy="1995792"/>
          </a:xfrm>
          <a:prstGeom prst="rect">
            <a:avLst/>
          </a:prstGeom>
          <a:solidFill>
            <a:schemeClr val="accent3">
              <a:lumMod val="20000"/>
              <a:lumOff val="80000"/>
            </a:schemeClr>
          </a:solidFill>
          <a:ln>
            <a:noFill/>
          </a:ln>
        </p:spPr>
        <p:style>
          <a:lnRef idx="1">
            <a:schemeClr val="dk1"/>
          </a:lnRef>
          <a:fillRef idx="2">
            <a:schemeClr val="dk1"/>
          </a:fillRef>
          <a:effectRef idx="1">
            <a:schemeClr val="dk1"/>
          </a:effectRef>
          <a:fontRef idx="minor">
            <a:schemeClr val="dk1"/>
          </a:fontRef>
        </p:style>
        <p:txBody>
          <a:bodyPr wrap="square" rtlCol="0" anchor="ctr">
            <a:noAutofit/>
          </a:bodyPr>
          <a:lstStyle/>
          <a:p>
            <a:pPr algn="ctr"/>
            <a:r>
              <a:rPr lang="en-US" dirty="0">
                <a:solidFill>
                  <a:schemeClr val="tx2">
                    <a:lumMod val="50000"/>
                  </a:schemeClr>
                </a:solidFill>
              </a:rPr>
              <a:t>“We’ve had clients who are homeless by choice…You or I may not feel that’s good for them, medical health wise or mental health wise, but it’s their choice, and if they can articulate that, ‘I go to the soup kitchen, I go to Goodwill, I have Social Security, and I use that income to buy those clothes, and I have a sleeping bag, that’s what I want,’ well, the doctor may not feel that’s appropriate, but if they’re able to articulate that…we may reject that referral” – Public Guardian</a:t>
            </a:r>
          </a:p>
        </p:txBody>
      </p:sp>
      <p:sp>
        <p:nvSpPr>
          <p:cNvPr id="11" name="Title 2">
            <a:extLst>
              <a:ext uri="{FF2B5EF4-FFF2-40B4-BE49-F238E27FC236}">
                <a16:creationId xmlns:a16="http://schemas.microsoft.com/office/drawing/2014/main" xmlns="" id="{2726054A-C1FA-6B44-B711-52A093DC485F}"/>
              </a:ext>
            </a:extLst>
          </p:cNvPr>
          <p:cNvSpPr txBox="1">
            <a:spLocks/>
          </p:cNvSpPr>
          <p:nvPr/>
        </p:nvSpPr>
        <p:spPr>
          <a:xfrm>
            <a:off x="380998" y="499904"/>
            <a:ext cx="8763001" cy="1066553"/>
          </a:xfrm>
          <a:prstGeom prst="rect">
            <a:avLst/>
          </a:prstGeom>
          <a:ln>
            <a:noFill/>
          </a:ln>
        </p:spPr>
        <p:txBody>
          <a:bodyPr vert="horz" lIns="91440" tIns="45720" rIns="91440" bIns="45720" rtlCol="0" anchor="t" anchorCtr="0">
            <a:noAutofit/>
          </a:bodyPr>
          <a:lstStyle>
            <a:lvl1pPr algn="l" defTabSz="914400" rtl="0" eaLnBrk="1" latinLnBrk="0" hangingPunct="1">
              <a:spcBef>
                <a:spcPct val="0"/>
              </a:spcBef>
              <a:spcAft>
                <a:spcPts val="600"/>
              </a:spcAft>
              <a:buNone/>
              <a:defRPr sz="1200" b="0" kern="1200" cap="all" spc="200" baseline="0">
                <a:ln>
                  <a:noFill/>
                </a:ln>
                <a:solidFill>
                  <a:schemeClr val="bg1">
                    <a:lumMod val="75000"/>
                  </a:schemeClr>
                </a:solidFill>
                <a:effectLst/>
                <a:latin typeface="+mj-lt"/>
                <a:ea typeface="+mj-ea"/>
                <a:cs typeface="+mj-cs"/>
              </a:defRPr>
            </a:lvl1pPr>
          </a:lstStyle>
          <a:p>
            <a:r>
              <a:rPr lang="en-US" dirty="0"/>
              <a:t>Introduction / background / </a:t>
            </a:r>
            <a:r>
              <a:rPr lang="en-US" dirty="0">
                <a:solidFill>
                  <a:schemeClr val="bg1">
                    <a:lumMod val="85000"/>
                  </a:schemeClr>
                </a:solidFill>
              </a:rPr>
              <a:t>methodology</a:t>
            </a:r>
            <a:r>
              <a:rPr lang="en-US" dirty="0"/>
              <a:t> / </a:t>
            </a:r>
            <a:r>
              <a:rPr lang="en-US" dirty="0">
                <a:solidFill>
                  <a:schemeClr val="bg1"/>
                </a:solidFill>
              </a:rPr>
              <a:t>findings</a:t>
            </a:r>
            <a:r>
              <a:rPr lang="en-US" dirty="0"/>
              <a:t> / recommendations </a:t>
            </a:r>
          </a:p>
          <a:p>
            <a:r>
              <a:rPr lang="en-US" sz="2400" dirty="0">
                <a:solidFill>
                  <a:schemeClr val="bg1"/>
                </a:solidFill>
              </a:rPr>
              <a:t>Public Guardians</a:t>
            </a:r>
          </a:p>
        </p:txBody>
      </p:sp>
      <p:sp>
        <p:nvSpPr>
          <p:cNvPr id="12" name="Rectangle 11">
            <a:extLst>
              <a:ext uri="{FF2B5EF4-FFF2-40B4-BE49-F238E27FC236}">
                <a16:creationId xmlns:a16="http://schemas.microsoft.com/office/drawing/2014/main" xmlns="" id="{8B8504E5-D475-2F4A-B490-133FAAF387E2}"/>
              </a:ext>
            </a:extLst>
          </p:cNvPr>
          <p:cNvSpPr/>
          <p:nvPr/>
        </p:nvSpPr>
        <p:spPr>
          <a:xfrm>
            <a:off x="812667" y="3215920"/>
            <a:ext cx="7518665" cy="807564"/>
          </a:xfrm>
          <a:prstGeom prst="rect">
            <a:avLst/>
          </a:prstGeom>
          <a:solidFill>
            <a:schemeClr val="accent3">
              <a:lumMod val="20000"/>
              <a:lumOff val="80000"/>
            </a:schemeClr>
          </a:solidFill>
          <a:ln>
            <a:noFill/>
          </a:ln>
        </p:spPr>
        <p:style>
          <a:lnRef idx="1">
            <a:schemeClr val="dk1"/>
          </a:lnRef>
          <a:fillRef idx="2">
            <a:schemeClr val="dk1"/>
          </a:fillRef>
          <a:effectRef idx="1">
            <a:schemeClr val="dk1"/>
          </a:effectRef>
          <a:fontRef idx="minor">
            <a:schemeClr val="dk1"/>
          </a:fontRef>
        </p:style>
        <p:txBody>
          <a:bodyPr wrap="square" rtlCol="0" anchor="ctr">
            <a:noAutofit/>
          </a:bodyPr>
          <a:lstStyle/>
          <a:p>
            <a:pPr algn="ctr"/>
            <a:r>
              <a:rPr lang="en-US" dirty="0">
                <a:solidFill>
                  <a:schemeClr val="tx1"/>
                </a:solidFill>
              </a:rPr>
              <a:t>“Taking away someone’s right to self-determination if a big step, it’s the last thing you want to do as a conservator”</a:t>
            </a:r>
            <a:r>
              <a:rPr lang="en-US" dirty="0"/>
              <a:t> </a:t>
            </a:r>
            <a:r>
              <a:rPr lang="en-US" dirty="0">
                <a:solidFill>
                  <a:schemeClr val="tx2">
                    <a:lumMod val="50000"/>
                  </a:schemeClr>
                </a:solidFill>
              </a:rPr>
              <a:t>– Public Guardian</a:t>
            </a:r>
          </a:p>
        </p:txBody>
      </p:sp>
    </p:spTree>
    <p:extLst>
      <p:ext uri="{BB962C8B-B14F-4D97-AF65-F5344CB8AC3E}">
        <p14:creationId xmlns:p14="http://schemas.microsoft.com/office/powerpoint/2010/main" val="4063638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B2501F6-D97A-6A45-8163-042929034D1A}"/>
              </a:ext>
            </a:extLst>
          </p:cNvPr>
          <p:cNvSpPr>
            <a:spLocks noGrp="1"/>
          </p:cNvSpPr>
          <p:nvPr>
            <p:ph idx="1"/>
          </p:nvPr>
        </p:nvSpPr>
        <p:spPr>
          <a:xfrm>
            <a:off x="288281" y="1772307"/>
            <a:ext cx="8785564" cy="4047368"/>
          </a:xfrm>
        </p:spPr>
        <p:txBody>
          <a:bodyPr>
            <a:normAutofit/>
          </a:bodyPr>
          <a:lstStyle/>
          <a:p>
            <a:r>
              <a:rPr lang="en-US" dirty="0"/>
              <a:t>PDs express some concerns about available resources for legal representation.</a:t>
            </a:r>
          </a:p>
          <a:p>
            <a:r>
              <a:rPr lang="en-US" dirty="0"/>
              <a:t>Decision-making in courts:</a:t>
            </a:r>
          </a:p>
          <a:p>
            <a:pPr lvl="1"/>
            <a:r>
              <a:rPr lang="en-US" dirty="0"/>
              <a:t>Accepting superficial evidence a person can meet their needs:</a:t>
            </a:r>
          </a:p>
          <a:p>
            <a:endParaRPr lang="en-US" dirty="0"/>
          </a:p>
          <a:p>
            <a:endParaRPr lang="en-US" dirty="0"/>
          </a:p>
          <a:p>
            <a:pPr marL="45720" indent="0">
              <a:buNone/>
            </a:pPr>
            <a:endParaRPr lang="en-US" dirty="0"/>
          </a:p>
          <a:p>
            <a:pPr lvl="1"/>
            <a:r>
              <a:rPr lang="en-US" dirty="0"/>
              <a:t>Most effective defense: showing availability of a ‘3</a:t>
            </a:r>
            <a:r>
              <a:rPr lang="en-US" baseline="30000" dirty="0"/>
              <a:t>rd</a:t>
            </a:r>
            <a:r>
              <a:rPr lang="en-US" dirty="0"/>
              <a:t> party assist’:</a:t>
            </a:r>
          </a:p>
          <a:p>
            <a:r>
              <a:rPr lang="en-US" dirty="0"/>
              <a:t>Because of prior screening, courts and conservators have little decision-making discretion:</a:t>
            </a:r>
          </a:p>
        </p:txBody>
      </p:sp>
      <p:sp>
        <p:nvSpPr>
          <p:cNvPr id="4" name="Slide Number Placeholder 3">
            <a:extLst>
              <a:ext uri="{FF2B5EF4-FFF2-40B4-BE49-F238E27FC236}">
                <a16:creationId xmlns:a16="http://schemas.microsoft.com/office/drawing/2014/main" xmlns="" id="{DB3FA5E4-5841-9E4E-9ECA-774D9FF25FCA}"/>
              </a:ext>
            </a:extLst>
          </p:cNvPr>
          <p:cNvSpPr>
            <a:spLocks noGrp="1"/>
          </p:cNvSpPr>
          <p:nvPr>
            <p:ph type="sldNum" sz="quarter" idx="12"/>
          </p:nvPr>
        </p:nvSpPr>
        <p:spPr/>
        <p:txBody>
          <a:bodyPr/>
          <a:lstStyle/>
          <a:p>
            <a:fld id="{2D57B0AA-AC8E-4463-ADAC-E87D09B82E4F}" type="slidenum">
              <a:rPr lang="en-US" smtClean="0"/>
              <a:pPr/>
              <a:t>15</a:t>
            </a:fld>
            <a:endParaRPr lang="en-US" dirty="0"/>
          </a:p>
        </p:txBody>
      </p:sp>
      <p:sp>
        <p:nvSpPr>
          <p:cNvPr id="8" name="Rectangle 7">
            <a:extLst>
              <a:ext uri="{FF2B5EF4-FFF2-40B4-BE49-F238E27FC236}">
                <a16:creationId xmlns:a16="http://schemas.microsoft.com/office/drawing/2014/main" xmlns="" id="{3DE0A215-8979-9B40-8122-D13FF71D87C3}"/>
              </a:ext>
            </a:extLst>
          </p:cNvPr>
          <p:cNvSpPr/>
          <p:nvPr/>
        </p:nvSpPr>
        <p:spPr>
          <a:xfrm>
            <a:off x="263702" y="5417276"/>
            <a:ext cx="2805830" cy="804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Estimated Petitions Filed on: 70-95%</a:t>
            </a:r>
          </a:p>
        </p:txBody>
      </p:sp>
      <p:sp>
        <p:nvSpPr>
          <p:cNvPr id="9" name="Rectangle 8">
            <a:extLst>
              <a:ext uri="{FF2B5EF4-FFF2-40B4-BE49-F238E27FC236}">
                <a16:creationId xmlns:a16="http://schemas.microsoft.com/office/drawing/2014/main" xmlns="" id="{8724AE84-4F9C-BE4A-8D4F-DAEC634222C2}"/>
              </a:ext>
            </a:extLst>
          </p:cNvPr>
          <p:cNvSpPr/>
          <p:nvPr/>
        </p:nvSpPr>
        <p:spPr>
          <a:xfrm>
            <a:off x="3169085" y="5444399"/>
            <a:ext cx="2805830" cy="8047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Estimated Conservatees Not-Contesting: 50-75%</a:t>
            </a:r>
          </a:p>
        </p:txBody>
      </p:sp>
      <p:sp>
        <p:nvSpPr>
          <p:cNvPr id="10" name="Rectangle 9">
            <a:extLst>
              <a:ext uri="{FF2B5EF4-FFF2-40B4-BE49-F238E27FC236}">
                <a16:creationId xmlns:a16="http://schemas.microsoft.com/office/drawing/2014/main" xmlns="" id="{68447BB7-6E1E-7C48-A45F-58631D871B04}"/>
              </a:ext>
            </a:extLst>
          </p:cNvPr>
          <p:cNvSpPr/>
          <p:nvPr/>
        </p:nvSpPr>
        <p:spPr>
          <a:xfrm>
            <a:off x="6074468" y="5481403"/>
            <a:ext cx="2899823" cy="8047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Estimated Rulings Establishing Cons.: 70-95%</a:t>
            </a:r>
          </a:p>
        </p:txBody>
      </p:sp>
      <p:sp>
        <p:nvSpPr>
          <p:cNvPr id="11" name="Title 2">
            <a:extLst>
              <a:ext uri="{FF2B5EF4-FFF2-40B4-BE49-F238E27FC236}">
                <a16:creationId xmlns:a16="http://schemas.microsoft.com/office/drawing/2014/main" xmlns="" id="{2726054A-C1FA-6B44-B711-52A093DC485F}"/>
              </a:ext>
            </a:extLst>
          </p:cNvPr>
          <p:cNvSpPr txBox="1">
            <a:spLocks/>
          </p:cNvSpPr>
          <p:nvPr/>
        </p:nvSpPr>
        <p:spPr>
          <a:xfrm>
            <a:off x="380998" y="499904"/>
            <a:ext cx="8763001" cy="1066553"/>
          </a:xfrm>
          <a:prstGeom prst="rect">
            <a:avLst/>
          </a:prstGeom>
          <a:ln>
            <a:noFill/>
          </a:ln>
        </p:spPr>
        <p:txBody>
          <a:bodyPr vert="horz" lIns="91440" tIns="45720" rIns="91440" bIns="45720" rtlCol="0" anchor="t" anchorCtr="0">
            <a:noAutofit/>
          </a:bodyPr>
          <a:lstStyle>
            <a:lvl1pPr algn="l" defTabSz="914400" rtl="0" eaLnBrk="1" latinLnBrk="0" hangingPunct="1">
              <a:spcBef>
                <a:spcPct val="0"/>
              </a:spcBef>
              <a:spcAft>
                <a:spcPts val="600"/>
              </a:spcAft>
              <a:buNone/>
              <a:defRPr sz="1200" b="0" kern="1200" cap="all" spc="200" baseline="0">
                <a:ln>
                  <a:noFill/>
                </a:ln>
                <a:solidFill>
                  <a:schemeClr val="bg1">
                    <a:lumMod val="75000"/>
                  </a:schemeClr>
                </a:solidFill>
                <a:effectLst/>
                <a:latin typeface="+mj-lt"/>
                <a:ea typeface="+mj-ea"/>
                <a:cs typeface="+mj-cs"/>
              </a:defRPr>
            </a:lvl1pPr>
          </a:lstStyle>
          <a:p>
            <a:r>
              <a:rPr lang="en-US" dirty="0"/>
              <a:t>Introduction / background / </a:t>
            </a:r>
            <a:r>
              <a:rPr lang="en-US" dirty="0">
                <a:solidFill>
                  <a:schemeClr val="bg1">
                    <a:lumMod val="85000"/>
                  </a:schemeClr>
                </a:solidFill>
              </a:rPr>
              <a:t>methodology</a:t>
            </a:r>
            <a:r>
              <a:rPr lang="en-US" dirty="0"/>
              <a:t> / </a:t>
            </a:r>
            <a:r>
              <a:rPr lang="en-US" dirty="0">
                <a:solidFill>
                  <a:schemeClr val="bg1"/>
                </a:solidFill>
              </a:rPr>
              <a:t>findings</a:t>
            </a:r>
            <a:r>
              <a:rPr lang="en-US" dirty="0"/>
              <a:t> / recommendations </a:t>
            </a:r>
          </a:p>
          <a:p>
            <a:r>
              <a:rPr lang="en-US" sz="2400" dirty="0">
                <a:solidFill>
                  <a:schemeClr val="bg1"/>
                </a:solidFill>
              </a:rPr>
              <a:t>Courts</a:t>
            </a:r>
          </a:p>
        </p:txBody>
      </p:sp>
      <p:sp>
        <p:nvSpPr>
          <p:cNvPr id="12" name="Rectangle 11">
            <a:extLst>
              <a:ext uri="{FF2B5EF4-FFF2-40B4-BE49-F238E27FC236}">
                <a16:creationId xmlns:a16="http://schemas.microsoft.com/office/drawing/2014/main" xmlns="" id="{AB2FC97B-A9C4-3346-8D49-111651E4D9D5}"/>
              </a:ext>
            </a:extLst>
          </p:cNvPr>
          <p:cNvSpPr/>
          <p:nvPr/>
        </p:nvSpPr>
        <p:spPr>
          <a:xfrm>
            <a:off x="742514" y="3159573"/>
            <a:ext cx="7518665" cy="934564"/>
          </a:xfrm>
          <a:prstGeom prst="rect">
            <a:avLst/>
          </a:prstGeom>
          <a:solidFill>
            <a:schemeClr val="accent3">
              <a:lumMod val="20000"/>
              <a:lumOff val="80000"/>
            </a:schemeClr>
          </a:solidFill>
          <a:ln>
            <a:noFill/>
          </a:ln>
        </p:spPr>
        <p:style>
          <a:lnRef idx="1">
            <a:schemeClr val="dk1"/>
          </a:lnRef>
          <a:fillRef idx="2">
            <a:schemeClr val="dk1"/>
          </a:fillRef>
          <a:effectRef idx="1">
            <a:schemeClr val="dk1"/>
          </a:effectRef>
          <a:fontRef idx="minor">
            <a:schemeClr val="dk1"/>
          </a:fontRef>
        </p:style>
        <p:txBody>
          <a:bodyPr wrap="square" rtlCol="0" anchor="ctr">
            <a:noAutofit/>
          </a:bodyPr>
          <a:lstStyle/>
          <a:p>
            <a:pPr algn="ctr"/>
            <a:r>
              <a:rPr lang="en-US" dirty="0">
                <a:solidFill>
                  <a:schemeClr val="tx1"/>
                </a:solidFill>
              </a:rPr>
              <a:t>“He was a heavy guy [the </a:t>
            </a:r>
            <a:r>
              <a:rPr lang="en-US" dirty="0" err="1">
                <a:solidFill>
                  <a:schemeClr val="tx1"/>
                </a:solidFill>
              </a:rPr>
              <a:t>conservatee</a:t>
            </a:r>
            <a:r>
              <a:rPr lang="en-US" dirty="0">
                <a:solidFill>
                  <a:schemeClr val="tx1"/>
                </a:solidFill>
              </a:rPr>
              <a:t>], he wasn’t starving, and so we could say ‘he’s feeding himself, he may be eating out of the garbage, but we know he’s eating.’ I got that guy off” – Public Defender</a:t>
            </a:r>
            <a:endParaRPr lang="en-US" dirty="0">
              <a:solidFill>
                <a:schemeClr val="tx2">
                  <a:lumMod val="50000"/>
                </a:schemeClr>
              </a:solidFill>
            </a:endParaRPr>
          </a:p>
        </p:txBody>
      </p:sp>
    </p:spTree>
    <p:extLst>
      <p:ext uri="{BB962C8B-B14F-4D97-AF65-F5344CB8AC3E}">
        <p14:creationId xmlns:p14="http://schemas.microsoft.com/office/powerpoint/2010/main" val="2065637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76C6E81-0B03-104C-8E57-38E7CBEF3B5E}"/>
              </a:ext>
            </a:extLst>
          </p:cNvPr>
          <p:cNvSpPr>
            <a:spLocks noGrp="1"/>
          </p:cNvSpPr>
          <p:nvPr>
            <p:ph idx="1"/>
          </p:nvPr>
        </p:nvSpPr>
        <p:spPr>
          <a:xfrm>
            <a:off x="259792" y="1719071"/>
            <a:ext cx="8763001" cy="5138929"/>
          </a:xfrm>
        </p:spPr>
        <p:txBody>
          <a:bodyPr>
            <a:normAutofit/>
          </a:bodyPr>
          <a:lstStyle/>
          <a:p>
            <a:r>
              <a:rPr lang="en-US" dirty="0"/>
              <a:t>Private providers are incentivized to ‘cherry-pick’ conservatees.</a:t>
            </a:r>
          </a:p>
          <a:p>
            <a:pPr lvl="1"/>
            <a:r>
              <a:rPr lang="en-US" sz="1700" dirty="0"/>
              <a:t>IMDs: Competitive county contracting facilitates excluding people with a violence history or criminal justice involvement.</a:t>
            </a:r>
          </a:p>
          <a:p>
            <a:pPr lvl="1"/>
            <a:r>
              <a:rPr lang="en-US" sz="1700" dirty="0"/>
              <a:t>Board and Cares: Pressure to switch to other populations (homeless, dev. disability) and preference for people w/o substance use or medical needs.</a:t>
            </a:r>
          </a:p>
        </p:txBody>
      </p:sp>
      <p:sp>
        <p:nvSpPr>
          <p:cNvPr id="4" name="Slide Number Placeholder 3">
            <a:extLst>
              <a:ext uri="{FF2B5EF4-FFF2-40B4-BE49-F238E27FC236}">
                <a16:creationId xmlns:a16="http://schemas.microsoft.com/office/drawing/2014/main" xmlns="" id="{86D4749B-6DAB-4942-B0CE-3EC0D8171955}"/>
              </a:ext>
            </a:extLst>
          </p:cNvPr>
          <p:cNvSpPr>
            <a:spLocks noGrp="1"/>
          </p:cNvSpPr>
          <p:nvPr>
            <p:ph type="sldNum" sz="quarter" idx="12"/>
          </p:nvPr>
        </p:nvSpPr>
        <p:spPr/>
        <p:txBody>
          <a:bodyPr/>
          <a:lstStyle/>
          <a:p>
            <a:fld id="{2D57B0AA-AC8E-4463-ADAC-E87D09B82E4F}" type="slidenum">
              <a:rPr lang="en-US" smtClean="0"/>
              <a:pPr/>
              <a:t>16</a:t>
            </a:fld>
            <a:endParaRPr lang="en-US" dirty="0"/>
          </a:p>
        </p:txBody>
      </p:sp>
      <p:sp>
        <p:nvSpPr>
          <p:cNvPr id="7" name="Rectangle 6">
            <a:extLst>
              <a:ext uri="{FF2B5EF4-FFF2-40B4-BE49-F238E27FC236}">
                <a16:creationId xmlns:a16="http://schemas.microsoft.com/office/drawing/2014/main" xmlns="" id="{ADFC3787-2485-2E4B-A248-734FF3507446}"/>
              </a:ext>
            </a:extLst>
          </p:cNvPr>
          <p:cNvSpPr/>
          <p:nvPr/>
        </p:nvSpPr>
        <p:spPr>
          <a:xfrm>
            <a:off x="856645" y="6314688"/>
            <a:ext cx="7083078" cy="391108"/>
          </a:xfrm>
          <a:prstGeom prst="rect">
            <a:avLst/>
          </a:prstGeom>
          <a:solidFill>
            <a:schemeClr val="accent3">
              <a:lumMod val="20000"/>
              <a:lumOff val="80000"/>
            </a:schemeClr>
          </a:solidFill>
          <a:ln>
            <a:noFill/>
          </a:ln>
        </p:spPr>
        <p:style>
          <a:lnRef idx="1">
            <a:schemeClr val="dk1"/>
          </a:lnRef>
          <a:fillRef idx="2">
            <a:schemeClr val="dk1"/>
          </a:fillRef>
          <a:effectRef idx="1">
            <a:schemeClr val="dk1"/>
          </a:effectRef>
          <a:fontRef idx="minor">
            <a:schemeClr val="dk1"/>
          </a:fontRef>
        </p:style>
        <p:txBody>
          <a:bodyPr wrap="square" rtlCol="0" anchor="ctr">
            <a:noAutofit/>
          </a:bodyPr>
          <a:lstStyle/>
          <a:p>
            <a:pPr algn="ctr"/>
            <a:r>
              <a:rPr lang="en-US" dirty="0">
                <a:solidFill>
                  <a:schemeClr val="tx2">
                    <a:lumMod val="50000"/>
                  </a:schemeClr>
                </a:solidFill>
              </a:rPr>
              <a:t>"We are completely at the mercy of the operators” – Public Guardian</a:t>
            </a:r>
          </a:p>
        </p:txBody>
      </p:sp>
      <p:sp>
        <p:nvSpPr>
          <p:cNvPr id="8" name="Title 2">
            <a:extLst>
              <a:ext uri="{FF2B5EF4-FFF2-40B4-BE49-F238E27FC236}">
                <a16:creationId xmlns:a16="http://schemas.microsoft.com/office/drawing/2014/main" xmlns="" id="{5C86F643-0888-D649-A161-09989B5E9A47}"/>
              </a:ext>
            </a:extLst>
          </p:cNvPr>
          <p:cNvSpPr txBox="1">
            <a:spLocks/>
          </p:cNvSpPr>
          <p:nvPr/>
        </p:nvSpPr>
        <p:spPr>
          <a:xfrm>
            <a:off x="380998" y="499904"/>
            <a:ext cx="8763001" cy="1066553"/>
          </a:xfrm>
          <a:prstGeom prst="rect">
            <a:avLst/>
          </a:prstGeom>
          <a:ln>
            <a:noFill/>
          </a:ln>
        </p:spPr>
        <p:txBody>
          <a:bodyPr vert="horz" lIns="91440" tIns="45720" rIns="91440" bIns="45720" rtlCol="0" anchor="t" anchorCtr="0">
            <a:noAutofit/>
          </a:bodyPr>
          <a:lstStyle>
            <a:lvl1pPr algn="l" defTabSz="914400" rtl="0" eaLnBrk="1" latinLnBrk="0" hangingPunct="1">
              <a:spcBef>
                <a:spcPct val="0"/>
              </a:spcBef>
              <a:spcAft>
                <a:spcPts val="600"/>
              </a:spcAft>
              <a:buNone/>
              <a:defRPr sz="1200" b="0" kern="1200" cap="all" spc="200" baseline="0">
                <a:ln>
                  <a:noFill/>
                </a:ln>
                <a:solidFill>
                  <a:schemeClr val="bg1">
                    <a:lumMod val="75000"/>
                  </a:schemeClr>
                </a:solidFill>
                <a:effectLst/>
                <a:latin typeface="+mj-lt"/>
                <a:ea typeface="+mj-ea"/>
                <a:cs typeface="+mj-cs"/>
              </a:defRPr>
            </a:lvl1pPr>
          </a:lstStyle>
          <a:p>
            <a:r>
              <a:rPr lang="en-US" dirty="0"/>
              <a:t>Introduction / background / </a:t>
            </a:r>
            <a:r>
              <a:rPr lang="en-US" dirty="0">
                <a:solidFill>
                  <a:schemeClr val="bg1">
                    <a:lumMod val="85000"/>
                  </a:schemeClr>
                </a:solidFill>
              </a:rPr>
              <a:t>methodology</a:t>
            </a:r>
            <a:r>
              <a:rPr lang="en-US" dirty="0"/>
              <a:t> / </a:t>
            </a:r>
            <a:r>
              <a:rPr lang="en-US" dirty="0">
                <a:solidFill>
                  <a:schemeClr val="bg1"/>
                </a:solidFill>
              </a:rPr>
              <a:t>findings</a:t>
            </a:r>
            <a:r>
              <a:rPr lang="en-US" dirty="0"/>
              <a:t> / recommendations </a:t>
            </a:r>
          </a:p>
          <a:p>
            <a:r>
              <a:rPr lang="en-US" sz="2400" dirty="0">
                <a:solidFill>
                  <a:schemeClr val="bg1"/>
                </a:solidFill>
              </a:rPr>
              <a:t>Placements</a:t>
            </a:r>
          </a:p>
        </p:txBody>
      </p:sp>
      <p:pic>
        <p:nvPicPr>
          <p:cNvPr id="1026" name="Picture 2" descr="La Casa MHRC — Telecare">
            <a:extLst>
              <a:ext uri="{FF2B5EF4-FFF2-40B4-BE49-F238E27FC236}">
                <a16:creationId xmlns:a16="http://schemas.microsoft.com/office/drawing/2014/main" xmlns="" id="{52D18781-DC0B-AF44-B98A-6EC88E5BC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8" y="3337738"/>
            <a:ext cx="3886202" cy="25961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F1A8E472-A507-1347-B3D2-1FC3212BA014}"/>
              </a:ext>
            </a:extLst>
          </p:cNvPr>
          <p:cNvPicPr>
            <a:picLocks noChangeAspect="1"/>
          </p:cNvPicPr>
          <p:nvPr/>
        </p:nvPicPr>
        <p:blipFill>
          <a:blip r:embed="rId4"/>
          <a:stretch>
            <a:fillRect/>
          </a:stretch>
        </p:blipFill>
        <p:spPr>
          <a:xfrm>
            <a:off x="4582108" y="3309451"/>
            <a:ext cx="3883070" cy="2601159"/>
          </a:xfrm>
          <a:prstGeom prst="rect">
            <a:avLst/>
          </a:prstGeom>
        </p:spPr>
      </p:pic>
      <p:sp>
        <p:nvSpPr>
          <p:cNvPr id="10" name="TextBox 9">
            <a:extLst>
              <a:ext uri="{FF2B5EF4-FFF2-40B4-BE49-F238E27FC236}">
                <a16:creationId xmlns:a16="http://schemas.microsoft.com/office/drawing/2014/main" xmlns="" id="{EC19F4BE-26A6-B342-95B6-F820B9EB6B05}"/>
              </a:ext>
            </a:extLst>
          </p:cNvPr>
          <p:cNvSpPr txBox="1"/>
          <p:nvPr/>
        </p:nvSpPr>
        <p:spPr>
          <a:xfrm>
            <a:off x="1008329" y="5709402"/>
            <a:ext cx="2748139"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000" dirty="0"/>
              <a:t>Locked “IMD”</a:t>
            </a:r>
          </a:p>
        </p:txBody>
      </p:sp>
      <p:sp>
        <p:nvSpPr>
          <p:cNvPr id="11" name="TextBox 10">
            <a:extLst>
              <a:ext uri="{FF2B5EF4-FFF2-40B4-BE49-F238E27FC236}">
                <a16:creationId xmlns:a16="http://schemas.microsoft.com/office/drawing/2014/main" xmlns="" id="{07234A3B-E273-5546-9A7B-249431DF08E3}"/>
              </a:ext>
            </a:extLst>
          </p:cNvPr>
          <p:cNvSpPr txBox="1"/>
          <p:nvPr/>
        </p:nvSpPr>
        <p:spPr>
          <a:xfrm>
            <a:off x="5015737" y="5733882"/>
            <a:ext cx="3143078"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000" dirty="0"/>
              <a:t>Unlocked “Board and Care”</a:t>
            </a:r>
          </a:p>
        </p:txBody>
      </p:sp>
    </p:spTree>
    <p:extLst>
      <p:ext uri="{BB962C8B-B14F-4D97-AF65-F5344CB8AC3E}">
        <p14:creationId xmlns:p14="http://schemas.microsoft.com/office/powerpoint/2010/main" val="20723027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CBA0158-A7CB-254E-88C6-C70B3CC19593}"/>
              </a:ext>
            </a:extLst>
          </p:cNvPr>
          <p:cNvSpPr>
            <a:spLocks noGrp="1"/>
          </p:cNvSpPr>
          <p:nvPr>
            <p:ph idx="1"/>
          </p:nvPr>
        </p:nvSpPr>
        <p:spPr/>
        <p:txBody>
          <a:bodyPr/>
          <a:lstStyle/>
          <a:p>
            <a:r>
              <a:rPr lang="en-US" dirty="0"/>
              <a:t>Some counties Public Guardians are ‘helicopter parents’:</a:t>
            </a:r>
          </a:p>
          <a:p>
            <a:endParaRPr lang="en-US" dirty="0"/>
          </a:p>
          <a:p>
            <a:endParaRPr lang="en-US" dirty="0"/>
          </a:p>
          <a:p>
            <a:pPr marL="45720" indent="0">
              <a:buNone/>
            </a:pPr>
            <a:endParaRPr lang="en-US" dirty="0"/>
          </a:p>
          <a:p>
            <a:pPr lvl="1"/>
            <a:r>
              <a:rPr lang="en-US" dirty="0"/>
              <a:t>In other places, conservatees a bit more like latch-key kids.</a:t>
            </a:r>
          </a:p>
          <a:p>
            <a:r>
              <a:rPr lang="en-US" dirty="0"/>
              <a:t>Huge variation in goals and practices of conservatorship:</a:t>
            </a:r>
          </a:p>
        </p:txBody>
      </p:sp>
      <p:sp>
        <p:nvSpPr>
          <p:cNvPr id="4" name="Slide Number Placeholder 3">
            <a:extLst>
              <a:ext uri="{FF2B5EF4-FFF2-40B4-BE49-F238E27FC236}">
                <a16:creationId xmlns:a16="http://schemas.microsoft.com/office/drawing/2014/main" xmlns="" id="{4F878BFF-35A5-DF4D-B58E-A04A4D1E08DC}"/>
              </a:ext>
            </a:extLst>
          </p:cNvPr>
          <p:cNvSpPr>
            <a:spLocks noGrp="1"/>
          </p:cNvSpPr>
          <p:nvPr>
            <p:ph type="sldNum" sz="quarter" idx="12"/>
          </p:nvPr>
        </p:nvSpPr>
        <p:spPr/>
        <p:txBody>
          <a:bodyPr/>
          <a:lstStyle/>
          <a:p>
            <a:fld id="{2D57B0AA-AC8E-4463-ADAC-E87D09B82E4F}" type="slidenum">
              <a:rPr lang="en-US" smtClean="0"/>
              <a:pPr/>
              <a:t>17</a:t>
            </a:fld>
            <a:endParaRPr lang="en-US" dirty="0"/>
          </a:p>
        </p:txBody>
      </p:sp>
      <p:sp>
        <p:nvSpPr>
          <p:cNvPr id="5" name="Title 2">
            <a:extLst>
              <a:ext uri="{FF2B5EF4-FFF2-40B4-BE49-F238E27FC236}">
                <a16:creationId xmlns:a16="http://schemas.microsoft.com/office/drawing/2014/main" xmlns="" id="{DE229992-8DA3-BC4A-8E80-3BE3E8823F1A}"/>
              </a:ext>
            </a:extLst>
          </p:cNvPr>
          <p:cNvSpPr txBox="1">
            <a:spLocks/>
          </p:cNvSpPr>
          <p:nvPr/>
        </p:nvSpPr>
        <p:spPr>
          <a:xfrm>
            <a:off x="380998" y="499904"/>
            <a:ext cx="8763001" cy="1066553"/>
          </a:xfrm>
          <a:prstGeom prst="rect">
            <a:avLst/>
          </a:prstGeom>
          <a:ln>
            <a:noFill/>
          </a:ln>
        </p:spPr>
        <p:txBody>
          <a:bodyPr vert="horz" lIns="91440" tIns="45720" rIns="91440" bIns="45720" rtlCol="0" anchor="t" anchorCtr="0">
            <a:noAutofit/>
          </a:bodyPr>
          <a:lstStyle>
            <a:lvl1pPr algn="l" defTabSz="914400" rtl="0" eaLnBrk="1" latinLnBrk="0" hangingPunct="1">
              <a:spcBef>
                <a:spcPct val="0"/>
              </a:spcBef>
              <a:spcAft>
                <a:spcPts val="600"/>
              </a:spcAft>
              <a:buNone/>
              <a:defRPr sz="1200" b="0" kern="1200" cap="all" spc="200" baseline="0">
                <a:ln>
                  <a:noFill/>
                </a:ln>
                <a:solidFill>
                  <a:schemeClr val="bg1">
                    <a:lumMod val="75000"/>
                  </a:schemeClr>
                </a:solidFill>
                <a:effectLst/>
                <a:latin typeface="+mj-lt"/>
                <a:ea typeface="+mj-ea"/>
                <a:cs typeface="+mj-cs"/>
              </a:defRPr>
            </a:lvl1pPr>
          </a:lstStyle>
          <a:p>
            <a:r>
              <a:rPr lang="en-US" dirty="0"/>
              <a:t>Introduction / background / </a:t>
            </a:r>
            <a:r>
              <a:rPr lang="en-US" dirty="0">
                <a:solidFill>
                  <a:schemeClr val="bg1">
                    <a:lumMod val="85000"/>
                  </a:schemeClr>
                </a:solidFill>
              </a:rPr>
              <a:t>methodology</a:t>
            </a:r>
            <a:r>
              <a:rPr lang="en-US" dirty="0"/>
              <a:t> / </a:t>
            </a:r>
            <a:r>
              <a:rPr lang="en-US" dirty="0">
                <a:solidFill>
                  <a:schemeClr val="bg1"/>
                </a:solidFill>
              </a:rPr>
              <a:t>findings</a:t>
            </a:r>
            <a:r>
              <a:rPr lang="en-US" dirty="0"/>
              <a:t> / recommendations </a:t>
            </a:r>
          </a:p>
          <a:p>
            <a:r>
              <a:rPr lang="en-US" sz="2400" dirty="0">
                <a:solidFill>
                  <a:schemeClr val="bg1"/>
                </a:solidFill>
              </a:rPr>
              <a:t>Services to conservatees</a:t>
            </a:r>
          </a:p>
        </p:txBody>
      </p:sp>
      <p:sp>
        <p:nvSpPr>
          <p:cNvPr id="6" name="Rectangle 5">
            <a:extLst>
              <a:ext uri="{FF2B5EF4-FFF2-40B4-BE49-F238E27FC236}">
                <a16:creationId xmlns:a16="http://schemas.microsoft.com/office/drawing/2014/main" xmlns="" id="{B8A16FCA-3F42-BA4F-B71E-34C0C2EC87FE}"/>
              </a:ext>
            </a:extLst>
          </p:cNvPr>
          <p:cNvSpPr/>
          <p:nvPr/>
        </p:nvSpPr>
        <p:spPr>
          <a:xfrm>
            <a:off x="355108" y="2153162"/>
            <a:ext cx="8515193" cy="930698"/>
          </a:xfrm>
          <a:prstGeom prst="rect">
            <a:avLst/>
          </a:prstGeom>
          <a:solidFill>
            <a:schemeClr val="accent3">
              <a:lumMod val="20000"/>
              <a:lumOff val="80000"/>
            </a:schemeClr>
          </a:solidFill>
          <a:ln>
            <a:noFill/>
          </a:ln>
        </p:spPr>
        <p:style>
          <a:lnRef idx="1">
            <a:schemeClr val="dk1"/>
          </a:lnRef>
          <a:fillRef idx="2">
            <a:schemeClr val="dk1"/>
          </a:fillRef>
          <a:effectRef idx="1">
            <a:schemeClr val="dk1"/>
          </a:effectRef>
          <a:fontRef idx="minor">
            <a:schemeClr val="dk1"/>
          </a:fontRef>
        </p:style>
        <p:txBody>
          <a:bodyPr wrap="square" rtlCol="0" anchor="ctr">
            <a:noAutofit/>
          </a:bodyPr>
          <a:lstStyle/>
          <a:p>
            <a:pPr algn="ctr"/>
            <a:r>
              <a:rPr lang="en-US" dirty="0">
                <a:solidFill>
                  <a:schemeClr val="tx2">
                    <a:lumMod val="50000"/>
                  </a:schemeClr>
                </a:solidFill>
              </a:rPr>
              <a:t>We’re very involved in the lives of our clients. We’re going above and beyond to make sure their needs are met. We got one client into college and off of conservatorship, and she still calls her conservator asking for advice” – Public Guardian </a:t>
            </a:r>
          </a:p>
        </p:txBody>
      </p:sp>
      <p:graphicFrame>
        <p:nvGraphicFramePr>
          <p:cNvPr id="7" name="Chart 6">
            <a:extLst>
              <a:ext uri="{FF2B5EF4-FFF2-40B4-BE49-F238E27FC236}">
                <a16:creationId xmlns:a16="http://schemas.microsoft.com/office/drawing/2014/main" xmlns="" id="{ECBA389E-C7B6-5946-AF4C-314F27A9A92C}"/>
              </a:ext>
            </a:extLst>
          </p:cNvPr>
          <p:cNvGraphicFramePr/>
          <p:nvPr>
            <p:extLst>
              <p:ext uri="{D42A27DB-BD31-4B8C-83A1-F6EECF244321}">
                <p14:modId xmlns:p14="http://schemas.microsoft.com/office/powerpoint/2010/main" val="3284162356"/>
              </p:ext>
            </p:extLst>
          </p:nvPr>
        </p:nvGraphicFramePr>
        <p:xfrm>
          <a:off x="189462" y="3670565"/>
          <a:ext cx="8680839" cy="31647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67905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D854FDC-F6D8-014B-AB2D-DB01A722F714}"/>
              </a:ext>
            </a:extLst>
          </p:cNvPr>
          <p:cNvSpPr>
            <a:spLocks noGrp="1"/>
          </p:cNvSpPr>
          <p:nvPr>
            <p:ph type="sldNum" sz="quarter" idx="12"/>
          </p:nvPr>
        </p:nvSpPr>
        <p:spPr/>
        <p:txBody>
          <a:bodyPr/>
          <a:lstStyle/>
          <a:p>
            <a:fld id="{2D57B0AA-AC8E-4463-ADAC-E87D09B82E4F}" type="slidenum">
              <a:rPr lang="en-US" smtClean="0"/>
              <a:pPr/>
              <a:t>18</a:t>
            </a:fld>
            <a:endParaRPr lang="en-US" dirty="0"/>
          </a:p>
        </p:txBody>
      </p:sp>
      <p:sp>
        <p:nvSpPr>
          <p:cNvPr id="6" name="Rectangle 5">
            <a:extLst>
              <a:ext uri="{FF2B5EF4-FFF2-40B4-BE49-F238E27FC236}">
                <a16:creationId xmlns:a16="http://schemas.microsoft.com/office/drawing/2014/main" xmlns="" id="{14357A13-FA33-5B46-AC1F-484DE57888E9}"/>
              </a:ext>
            </a:extLst>
          </p:cNvPr>
          <p:cNvSpPr/>
          <p:nvPr/>
        </p:nvSpPr>
        <p:spPr>
          <a:xfrm>
            <a:off x="213126" y="3429000"/>
            <a:ext cx="1139685" cy="804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5150 hold</a:t>
            </a:r>
          </a:p>
        </p:txBody>
      </p:sp>
      <p:sp>
        <p:nvSpPr>
          <p:cNvPr id="7" name="Rectangle 6">
            <a:extLst>
              <a:ext uri="{FF2B5EF4-FFF2-40B4-BE49-F238E27FC236}">
                <a16:creationId xmlns:a16="http://schemas.microsoft.com/office/drawing/2014/main" xmlns="" id="{20832DCC-505D-934D-812D-F98B34FCD86C}"/>
              </a:ext>
            </a:extLst>
          </p:cNvPr>
          <p:cNvSpPr/>
          <p:nvPr/>
        </p:nvSpPr>
        <p:spPr>
          <a:xfrm>
            <a:off x="1568023" y="3423710"/>
            <a:ext cx="1262858" cy="804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 Admission</a:t>
            </a:r>
          </a:p>
        </p:txBody>
      </p:sp>
      <p:sp>
        <p:nvSpPr>
          <p:cNvPr id="8" name="Rectangle 7">
            <a:extLst>
              <a:ext uri="{FF2B5EF4-FFF2-40B4-BE49-F238E27FC236}">
                <a16:creationId xmlns:a16="http://schemas.microsoft.com/office/drawing/2014/main" xmlns="" id="{1A1B1497-53A8-FE4E-95C0-C7728786CF8B}"/>
              </a:ext>
            </a:extLst>
          </p:cNvPr>
          <p:cNvSpPr/>
          <p:nvPr/>
        </p:nvSpPr>
        <p:spPr>
          <a:xfrm>
            <a:off x="3054078" y="3413130"/>
            <a:ext cx="1350541" cy="804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Hospital Application</a:t>
            </a:r>
          </a:p>
        </p:txBody>
      </p:sp>
      <p:sp>
        <p:nvSpPr>
          <p:cNvPr id="9" name="Rectangle 8">
            <a:extLst>
              <a:ext uri="{FF2B5EF4-FFF2-40B4-BE49-F238E27FC236}">
                <a16:creationId xmlns:a16="http://schemas.microsoft.com/office/drawing/2014/main" xmlns="" id="{714D641E-7D7F-E544-972F-F0AA608BFF8F}"/>
              </a:ext>
            </a:extLst>
          </p:cNvPr>
          <p:cNvSpPr/>
          <p:nvPr/>
        </p:nvSpPr>
        <p:spPr>
          <a:xfrm>
            <a:off x="4627816" y="3423710"/>
            <a:ext cx="1350541" cy="804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P.Guardian</a:t>
            </a:r>
            <a:r>
              <a:rPr lang="en-US" dirty="0"/>
              <a:t> Filing</a:t>
            </a:r>
          </a:p>
        </p:txBody>
      </p:sp>
      <p:sp>
        <p:nvSpPr>
          <p:cNvPr id="10" name="Rectangle 9">
            <a:extLst>
              <a:ext uri="{FF2B5EF4-FFF2-40B4-BE49-F238E27FC236}">
                <a16:creationId xmlns:a16="http://schemas.microsoft.com/office/drawing/2014/main" xmlns="" id="{893D8282-7347-C145-B5C5-AB43FAB75ECF}"/>
              </a:ext>
            </a:extLst>
          </p:cNvPr>
          <p:cNvSpPr/>
          <p:nvPr/>
        </p:nvSpPr>
        <p:spPr>
          <a:xfrm>
            <a:off x="6148644" y="3423710"/>
            <a:ext cx="1350541" cy="804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Court Ruling</a:t>
            </a:r>
          </a:p>
        </p:txBody>
      </p:sp>
      <p:sp>
        <p:nvSpPr>
          <p:cNvPr id="11" name="Rectangle 10">
            <a:extLst>
              <a:ext uri="{FF2B5EF4-FFF2-40B4-BE49-F238E27FC236}">
                <a16:creationId xmlns:a16="http://schemas.microsoft.com/office/drawing/2014/main" xmlns="" id="{FA01CFDE-D100-BE41-9328-D64EE478CAD4}"/>
              </a:ext>
            </a:extLst>
          </p:cNvPr>
          <p:cNvSpPr/>
          <p:nvPr/>
        </p:nvSpPr>
        <p:spPr>
          <a:xfrm>
            <a:off x="7669473" y="3405894"/>
            <a:ext cx="1350541" cy="804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Placement</a:t>
            </a:r>
          </a:p>
        </p:txBody>
      </p:sp>
      <p:sp>
        <p:nvSpPr>
          <p:cNvPr id="12" name="Right Arrow 11">
            <a:extLst>
              <a:ext uri="{FF2B5EF4-FFF2-40B4-BE49-F238E27FC236}">
                <a16:creationId xmlns:a16="http://schemas.microsoft.com/office/drawing/2014/main" xmlns="" id="{DA72FFD0-53F2-174D-8343-791BCBEDEFA1}"/>
              </a:ext>
            </a:extLst>
          </p:cNvPr>
          <p:cNvSpPr/>
          <p:nvPr/>
        </p:nvSpPr>
        <p:spPr>
          <a:xfrm>
            <a:off x="1352811" y="3770334"/>
            <a:ext cx="215212" cy="155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xmlns="" id="{0A20A8AC-C1E6-7246-B2C5-535F11F5FED5}"/>
              </a:ext>
            </a:extLst>
          </p:cNvPr>
          <p:cNvSpPr/>
          <p:nvPr/>
        </p:nvSpPr>
        <p:spPr>
          <a:xfrm>
            <a:off x="2830881" y="3770334"/>
            <a:ext cx="215212" cy="155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xmlns="" id="{95D9A387-D0F5-4842-ADF2-7793E94D4D77}"/>
              </a:ext>
            </a:extLst>
          </p:cNvPr>
          <p:cNvSpPr/>
          <p:nvPr/>
        </p:nvSpPr>
        <p:spPr>
          <a:xfrm>
            <a:off x="4382157" y="3748117"/>
            <a:ext cx="215212" cy="155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xmlns="" id="{CD03CFE2-E3AA-D34B-9719-DA435A9BA038}"/>
              </a:ext>
            </a:extLst>
          </p:cNvPr>
          <p:cNvSpPr/>
          <p:nvPr/>
        </p:nvSpPr>
        <p:spPr>
          <a:xfrm>
            <a:off x="5933432" y="3770334"/>
            <a:ext cx="215212" cy="155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a:extLst>
              <a:ext uri="{FF2B5EF4-FFF2-40B4-BE49-F238E27FC236}">
                <a16:creationId xmlns:a16="http://schemas.microsoft.com/office/drawing/2014/main" xmlns="" id="{B2B3B312-FDB9-1E4D-9901-C0C9DDFD953F}"/>
              </a:ext>
            </a:extLst>
          </p:cNvPr>
          <p:cNvSpPr/>
          <p:nvPr/>
        </p:nvSpPr>
        <p:spPr>
          <a:xfrm>
            <a:off x="7468371" y="3748117"/>
            <a:ext cx="215212" cy="155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850A4427-4699-2D4D-B26E-4D449E5592CC}"/>
              </a:ext>
            </a:extLst>
          </p:cNvPr>
          <p:cNvSpPr/>
          <p:nvPr/>
        </p:nvSpPr>
        <p:spPr>
          <a:xfrm>
            <a:off x="381000" y="2038434"/>
            <a:ext cx="2830560" cy="941889"/>
          </a:xfrm>
          <a:prstGeom prst="rect">
            <a:avLst/>
          </a:prstGeom>
          <a:solidFill>
            <a:schemeClr val="accent3">
              <a:lumMod val="20000"/>
              <a:lumOff val="80000"/>
            </a:schemeClr>
          </a:solid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algn="ctr"/>
            <a:r>
              <a:rPr lang="en-US" dirty="0">
                <a:solidFill>
                  <a:schemeClr val="tx2">
                    <a:lumMod val="50000"/>
                  </a:schemeClr>
                </a:solidFill>
              </a:rPr>
              <a:t>Police unlikely to 5150 for GD; need for private initiative</a:t>
            </a:r>
          </a:p>
        </p:txBody>
      </p:sp>
      <p:sp>
        <p:nvSpPr>
          <p:cNvPr id="18" name="Right Arrow 17">
            <a:extLst>
              <a:ext uri="{FF2B5EF4-FFF2-40B4-BE49-F238E27FC236}">
                <a16:creationId xmlns:a16="http://schemas.microsoft.com/office/drawing/2014/main" xmlns="" id="{BB959698-33D7-FB43-9C2A-9A4D7115495B}"/>
              </a:ext>
            </a:extLst>
          </p:cNvPr>
          <p:cNvSpPr/>
          <p:nvPr/>
        </p:nvSpPr>
        <p:spPr>
          <a:xfrm rot="18283134">
            <a:off x="950547" y="3006817"/>
            <a:ext cx="353990" cy="303812"/>
          </a:xfrm>
          <a:prstGeom prst="rightArrow">
            <a:avLst>
              <a:gd name="adj1" fmla="val 50000"/>
              <a:gd name="adj2" fmla="val 6251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Right Arrow 18">
            <a:extLst>
              <a:ext uri="{FF2B5EF4-FFF2-40B4-BE49-F238E27FC236}">
                <a16:creationId xmlns:a16="http://schemas.microsoft.com/office/drawing/2014/main" xmlns="" id="{BF7FA27A-C2E2-9747-8918-64F223CD6723}"/>
              </a:ext>
            </a:extLst>
          </p:cNvPr>
          <p:cNvSpPr/>
          <p:nvPr/>
        </p:nvSpPr>
        <p:spPr>
          <a:xfrm rot="3027517">
            <a:off x="1818003" y="4311838"/>
            <a:ext cx="353990" cy="303812"/>
          </a:xfrm>
          <a:prstGeom prst="rightArrow">
            <a:avLst>
              <a:gd name="adj1" fmla="val 50000"/>
              <a:gd name="adj2" fmla="val 6251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29719AC1-D77F-B741-97DA-114AF973B466}"/>
              </a:ext>
            </a:extLst>
          </p:cNvPr>
          <p:cNvSpPr/>
          <p:nvPr/>
        </p:nvSpPr>
        <p:spPr>
          <a:xfrm>
            <a:off x="268266" y="4661314"/>
            <a:ext cx="2830560" cy="941889"/>
          </a:xfrm>
          <a:prstGeom prst="rect">
            <a:avLst/>
          </a:prstGeom>
          <a:solidFill>
            <a:schemeClr val="accent3">
              <a:lumMod val="20000"/>
              <a:lumOff val="80000"/>
            </a:schemeClr>
          </a:solid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algn="ctr"/>
            <a:r>
              <a:rPr lang="en-US" dirty="0">
                <a:solidFill>
                  <a:schemeClr val="tx2">
                    <a:lumMod val="50000"/>
                  </a:schemeClr>
                </a:solidFill>
              </a:rPr>
              <a:t>Strict application of criteria against GD, drug use, frequent flyers…</a:t>
            </a:r>
          </a:p>
        </p:txBody>
      </p:sp>
      <p:sp>
        <p:nvSpPr>
          <p:cNvPr id="21" name="Right Arrow 20">
            <a:extLst>
              <a:ext uri="{FF2B5EF4-FFF2-40B4-BE49-F238E27FC236}">
                <a16:creationId xmlns:a16="http://schemas.microsoft.com/office/drawing/2014/main" xmlns="" id="{DEC1704D-CE2C-C14F-8F2D-D37767C06EAD}"/>
              </a:ext>
            </a:extLst>
          </p:cNvPr>
          <p:cNvSpPr/>
          <p:nvPr/>
        </p:nvSpPr>
        <p:spPr>
          <a:xfrm rot="18084496">
            <a:off x="3741854" y="3023764"/>
            <a:ext cx="353990" cy="303812"/>
          </a:xfrm>
          <a:prstGeom prst="rightArrow">
            <a:avLst>
              <a:gd name="adj1" fmla="val 50000"/>
              <a:gd name="adj2" fmla="val 5058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7F6B7E3F-C4C7-5846-8F62-15A4C26338C8}"/>
              </a:ext>
            </a:extLst>
          </p:cNvPr>
          <p:cNvSpPr/>
          <p:nvPr/>
        </p:nvSpPr>
        <p:spPr>
          <a:xfrm>
            <a:off x="3414386" y="2026530"/>
            <a:ext cx="2830560" cy="941889"/>
          </a:xfrm>
          <a:prstGeom prst="rect">
            <a:avLst/>
          </a:prstGeom>
          <a:solidFill>
            <a:schemeClr val="accent3">
              <a:lumMod val="20000"/>
              <a:lumOff val="80000"/>
            </a:schemeClr>
          </a:solid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algn="ctr"/>
            <a:r>
              <a:rPr lang="en-US" dirty="0">
                <a:solidFill>
                  <a:schemeClr val="tx2">
                    <a:lumMod val="50000"/>
                  </a:schemeClr>
                </a:solidFill>
              </a:rPr>
              <a:t>Financial disincentives to long-term care, particularly for private hospitals</a:t>
            </a:r>
          </a:p>
        </p:txBody>
      </p:sp>
      <p:sp>
        <p:nvSpPr>
          <p:cNvPr id="23" name="Right Arrow 22">
            <a:extLst>
              <a:ext uri="{FF2B5EF4-FFF2-40B4-BE49-F238E27FC236}">
                <a16:creationId xmlns:a16="http://schemas.microsoft.com/office/drawing/2014/main" xmlns="" id="{9F9AE5FB-E578-D742-A90F-6712C2DA9243}"/>
              </a:ext>
            </a:extLst>
          </p:cNvPr>
          <p:cNvSpPr/>
          <p:nvPr/>
        </p:nvSpPr>
        <p:spPr>
          <a:xfrm rot="3235927">
            <a:off x="5113174" y="4312537"/>
            <a:ext cx="353990" cy="303812"/>
          </a:xfrm>
          <a:prstGeom prst="rightArrow">
            <a:avLst>
              <a:gd name="adj1" fmla="val 50000"/>
              <a:gd name="adj2" fmla="val 5058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6AE1447D-2FEA-1B4C-AC6C-9316A6D8BD45}"/>
              </a:ext>
            </a:extLst>
          </p:cNvPr>
          <p:cNvSpPr/>
          <p:nvPr/>
        </p:nvSpPr>
        <p:spPr>
          <a:xfrm>
            <a:off x="3301652" y="4650734"/>
            <a:ext cx="2830560" cy="941889"/>
          </a:xfrm>
          <a:prstGeom prst="rect">
            <a:avLst/>
          </a:prstGeom>
          <a:solidFill>
            <a:schemeClr val="accent3">
              <a:lumMod val="20000"/>
              <a:lumOff val="80000"/>
            </a:schemeClr>
          </a:solid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algn="ctr"/>
            <a:r>
              <a:rPr lang="en-US" dirty="0">
                <a:solidFill>
                  <a:schemeClr val="tx2">
                    <a:lumMod val="50000"/>
                  </a:schemeClr>
                </a:solidFill>
              </a:rPr>
              <a:t>Exclusion of ‘successfully homeless’ able to meet minimal needs</a:t>
            </a:r>
          </a:p>
        </p:txBody>
      </p:sp>
      <p:sp>
        <p:nvSpPr>
          <p:cNvPr id="25" name="Right Arrow 24">
            <a:extLst>
              <a:ext uri="{FF2B5EF4-FFF2-40B4-BE49-F238E27FC236}">
                <a16:creationId xmlns:a16="http://schemas.microsoft.com/office/drawing/2014/main" xmlns="" id="{0AA5E7B3-3D42-E747-A9BA-7A06B42F86F6}"/>
              </a:ext>
            </a:extLst>
          </p:cNvPr>
          <p:cNvSpPr/>
          <p:nvPr/>
        </p:nvSpPr>
        <p:spPr>
          <a:xfrm rot="18623801">
            <a:off x="6783747" y="3023763"/>
            <a:ext cx="353990" cy="303812"/>
          </a:xfrm>
          <a:prstGeom prst="rightArrow">
            <a:avLst>
              <a:gd name="adj1" fmla="val 50000"/>
              <a:gd name="adj2" fmla="val 5058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AA4C8153-FC80-7647-B13C-60F4761EAF1B}"/>
              </a:ext>
            </a:extLst>
          </p:cNvPr>
          <p:cNvSpPr/>
          <p:nvPr/>
        </p:nvSpPr>
        <p:spPr>
          <a:xfrm>
            <a:off x="6372938" y="2005458"/>
            <a:ext cx="2647076" cy="941889"/>
          </a:xfrm>
          <a:prstGeom prst="rect">
            <a:avLst/>
          </a:prstGeom>
          <a:solidFill>
            <a:schemeClr val="accent3">
              <a:lumMod val="20000"/>
              <a:lumOff val="80000"/>
            </a:schemeClr>
          </a:solid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algn="ctr"/>
            <a:r>
              <a:rPr lang="en-US" dirty="0">
                <a:solidFill>
                  <a:schemeClr val="tx2">
                    <a:lumMod val="50000"/>
                  </a:schemeClr>
                </a:solidFill>
              </a:rPr>
              <a:t>Exclusion if 3</a:t>
            </a:r>
            <a:r>
              <a:rPr lang="en-US" baseline="30000" dirty="0">
                <a:solidFill>
                  <a:schemeClr val="tx2">
                    <a:lumMod val="50000"/>
                  </a:schemeClr>
                </a:solidFill>
              </a:rPr>
              <a:t>rd</a:t>
            </a:r>
            <a:r>
              <a:rPr lang="en-US" dirty="0">
                <a:solidFill>
                  <a:schemeClr val="tx2">
                    <a:lumMod val="50000"/>
                  </a:schemeClr>
                </a:solidFill>
              </a:rPr>
              <a:t> party or have plausible plan for self-care</a:t>
            </a:r>
          </a:p>
        </p:txBody>
      </p:sp>
      <p:sp>
        <p:nvSpPr>
          <p:cNvPr id="27" name="Rectangle 26">
            <a:extLst>
              <a:ext uri="{FF2B5EF4-FFF2-40B4-BE49-F238E27FC236}">
                <a16:creationId xmlns:a16="http://schemas.microsoft.com/office/drawing/2014/main" xmlns="" id="{EDFA5BBF-D2CD-4648-8FA4-0755E51897E2}"/>
              </a:ext>
            </a:extLst>
          </p:cNvPr>
          <p:cNvSpPr/>
          <p:nvPr/>
        </p:nvSpPr>
        <p:spPr>
          <a:xfrm>
            <a:off x="6313185" y="4650733"/>
            <a:ext cx="2647076" cy="941889"/>
          </a:xfrm>
          <a:prstGeom prst="rect">
            <a:avLst/>
          </a:prstGeom>
          <a:solidFill>
            <a:schemeClr val="accent3">
              <a:lumMod val="20000"/>
              <a:lumOff val="80000"/>
            </a:schemeClr>
          </a:solid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algn="ctr"/>
            <a:r>
              <a:rPr lang="en-US" dirty="0">
                <a:solidFill>
                  <a:schemeClr val="tx2">
                    <a:lumMod val="50000"/>
                  </a:schemeClr>
                </a:solidFill>
              </a:rPr>
              <a:t>Preference for conservatees w/o drug use, violence…</a:t>
            </a:r>
          </a:p>
        </p:txBody>
      </p:sp>
      <p:sp>
        <p:nvSpPr>
          <p:cNvPr id="28" name="Right Arrow 27">
            <a:extLst>
              <a:ext uri="{FF2B5EF4-FFF2-40B4-BE49-F238E27FC236}">
                <a16:creationId xmlns:a16="http://schemas.microsoft.com/office/drawing/2014/main" xmlns="" id="{795DE76A-4707-514D-85AF-CE158E209303}"/>
              </a:ext>
            </a:extLst>
          </p:cNvPr>
          <p:cNvSpPr/>
          <p:nvPr/>
        </p:nvSpPr>
        <p:spPr>
          <a:xfrm rot="2860148">
            <a:off x="7937988" y="4265686"/>
            <a:ext cx="353990" cy="303812"/>
          </a:xfrm>
          <a:prstGeom prst="rightArrow">
            <a:avLst>
              <a:gd name="adj1" fmla="val 50000"/>
              <a:gd name="adj2" fmla="val 5058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Left Brace 28">
            <a:extLst>
              <a:ext uri="{FF2B5EF4-FFF2-40B4-BE49-F238E27FC236}">
                <a16:creationId xmlns:a16="http://schemas.microsoft.com/office/drawing/2014/main" xmlns="" id="{AE685659-5DCE-7B40-8EEB-D552EAAE134C}"/>
              </a:ext>
            </a:extLst>
          </p:cNvPr>
          <p:cNvSpPr/>
          <p:nvPr/>
        </p:nvSpPr>
        <p:spPr>
          <a:xfrm rot="16200000">
            <a:off x="4154038" y="1320802"/>
            <a:ext cx="895677" cy="8836275"/>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ectangle 29">
            <a:extLst>
              <a:ext uri="{FF2B5EF4-FFF2-40B4-BE49-F238E27FC236}">
                <a16:creationId xmlns:a16="http://schemas.microsoft.com/office/drawing/2014/main" xmlns="" id="{91AD1DC7-FDC6-4B4F-BFF6-43CE3E41E89B}"/>
              </a:ext>
            </a:extLst>
          </p:cNvPr>
          <p:cNvSpPr/>
          <p:nvPr/>
        </p:nvSpPr>
        <p:spPr>
          <a:xfrm>
            <a:off x="1115233" y="6052618"/>
            <a:ext cx="6964272" cy="625707"/>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noAutofit/>
          </a:bodyPr>
          <a:lstStyle/>
          <a:p>
            <a:pPr algn="ctr"/>
            <a:r>
              <a:rPr lang="en-US" b="1" dirty="0">
                <a:solidFill>
                  <a:schemeClr val="tx2">
                    <a:lumMod val="50000"/>
                  </a:schemeClr>
                </a:solidFill>
              </a:rPr>
              <a:t>Absent Authority: </a:t>
            </a:r>
            <a:r>
              <a:rPr lang="en-US" dirty="0">
                <a:solidFill>
                  <a:schemeClr val="tx2">
                    <a:lumMod val="50000"/>
                  </a:schemeClr>
                </a:solidFill>
              </a:rPr>
              <a:t>No actor has information, resources, or coordinating capacity to mobilize everyone in the continuum.</a:t>
            </a:r>
            <a:endParaRPr lang="en-US" b="1" dirty="0">
              <a:solidFill>
                <a:schemeClr val="tx2">
                  <a:lumMod val="50000"/>
                </a:schemeClr>
              </a:solidFill>
            </a:endParaRPr>
          </a:p>
        </p:txBody>
      </p:sp>
      <p:sp>
        <p:nvSpPr>
          <p:cNvPr id="32" name="Title 2">
            <a:extLst>
              <a:ext uri="{FF2B5EF4-FFF2-40B4-BE49-F238E27FC236}">
                <a16:creationId xmlns:a16="http://schemas.microsoft.com/office/drawing/2014/main" xmlns="" id="{7903A7FB-2FCC-074F-B0EE-3CCA0FD62B81}"/>
              </a:ext>
            </a:extLst>
          </p:cNvPr>
          <p:cNvSpPr txBox="1">
            <a:spLocks/>
          </p:cNvSpPr>
          <p:nvPr/>
        </p:nvSpPr>
        <p:spPr>
          <a:xfrm>
            <a:off x="380998" y="499904"/>
            <a:ext cx="8763001" cy="1066553"/>
          </a:xfrm>
          <a:prstGeom prst="rect">
            <a:avLst/>
          </a:prstGeom>
          <a:ln>
            <a:noFill/>
          </a:ln>
        </p:spPr>
        <p:txBody>
          <a:bodyPr vert="horz" lIns="91440" tIns="45720" rIns="91440" bIns="45720" rtlCol="0" anchor="t" anchorCtr="0">
            <a:noAutofit/>
          </a:bodyPr>
          <a:lstStyle>
            <a:lvl1pPr algn="l" defTabSz="914400" rtl="0" eaLnBrk="1" latinLnBrk="0" hangingPunct="1">
              <a:spcBef>
                <a:spcPct val="0"/>
              </a:spcBef>
              <a:spcAft>
                <a:spcPts val="600"/>
              </a:spcAft>
              <a:buNone/>
              <a:defRPr sz="1200" b="0" kern="1200" cap="all" spc="200" baseline="0">
                <a:ln>
                  <a:noFill/>
                </a:ln>
                <a:solidFill>
                  <a:schemeClr val="bg1">
                    <a:lumMod val="75000"/>
                  </a:schemeClr>
                </a:solidFill>
                <a:effectLst/>
                <a:latin typeface="+mj-lt"/>
                <a:ea typeface="+mj-ea"/>
                <a:cs typeface="+mj-cs"/>
              </a:defRPr>
            </a:lvl1pPr>
          </a:lstStyle>
          <a:p>
            <a:r>
              <a:rPr lang="en-US" dirty="0"/>
              <a:t>Introduction / background / </a:t>
            </a:r>
            <a:r>
              <a:rPr lang="en-US" dirty="0">
                <a:solidFill>
                  <a:schemeClr val="bg1">
                    <a:lumMod val="85000"/>
                  </a:schemeClr>
                </a:solidFill>
              </a:rPr>
              <a:t>methodology</a:t>
            </a:r>
            <a:r>
              <a:rPr lang="en-US" dirty="0"/>
              <a:t> / </a:t>
            </a:r>
            <a:r>
              <a:rPr lang="en-US" dirty="0">
                <a:solidFill>
                  <a:schemeClr val="bg1"/>
                </a:solidFill>
              </a:rPr>
              <a:t>findings</a:t>
            </a:r>
            <a:r>
              <a:rPr lang="en-US" dirty="0"/>
              <a:t> / recommendations </a:t>
            </a:r>
          </a:p>
          <a:p>
            <a:r>
              <a:rPr lang="en-US" sz="2400" dirty="0">
                <a:solidFill>
                  <a:schemeClr val="bg1"/>
                </a:solidFill>
              </a:rPr>
              <a:t>Steps in ‘absent authority’</a:t>
            </a:r>
          </a:p>
        </p:txBody>
      </p:sp>
    </p:spTree>
    <p:extLst>
      <p:ext uri="{BB962C8B-B14F-4D97-AF65-F5344CB8AC3E}">
        <p14:creationId xmlns:p14="http://schemas.microsoft.com/office/powerpoint/2010/main" val="34450228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079A854-3A75-F146-80D4-0CD9B076D335}"/>
              </a:ext>
            </a:extLst>
          </p:cNvPr>
          <p:cNvSpPr>
            <a:spLocks noGrp="1"/>
          </p:cNvSpPr>
          <p:nvPr>
            <p:ph idx="1"/>
          </p:nvPr>
        </p:nvSpPr>
        <p:spPr>
          <a:xfrm>
            <a:off x="380999" y="1688075"/>
            <a:ext cx="8407893" cy="4407408"/>
          </a:xfrm>
        </p:spPr>
        <p:txBody>
          <a:bodyPr/>
          <a:lstStyle/>
          <a:p>
            <a:r>
              <a:rPr lang="en-US" dirty="0"/>
              <a:t>California is imposing more </a:t>
            </a:r>
            <a:r>
              <a:rPr lang="en-US" b="1" dirty="0"/>
              <a:t>short-term involuntary </a:t>
            </a:r>
            <a:r>
              <a:rPr lang="en-US" dirty="0"/>
              <a:t>‘holds’…</a:t>
            </a:r>
          </a:p>
          <a:p>
            <a:pPr lvl="1"/>
            <a:r>
              <a:rPr lang="en-US" dirty="0"/>
              <a:t>…But putting fewer people onto </a:t>
            </a:r>
            <a:r>
              <a:rPr lang="en-US" b="1" dirty="0"/>
              <a:t>long-term </a:t>
            </a:r>
            <a:r>
              <a:rPr lang="en-US" dirty="0"/>
              <a:t>conservatorships.</a:t>
            </a:r>
          </a:p>
        </p:txBody>
      </p:sp>
      <p:sp>
        <p:nvSpPr>
          <p:cNvPr id="4" name="Slide Number Placeholder 3">
            <a:extLst>
              <a:ext uri="{FF2B5EF4-FFF2-40B4-BE49-F238E27FC236}">
                <a16:creationId xmlns:a16="http://schemas.microsoft.com/office/drawing/2014/main" xmlns="" id="{96CECD92-A609-1245-A60A-AC2B8BDB19E4}"/>
              </a:ext>
            </a:extLst>
          </p:cNvPr>
          <p:cNvSpPr>
            <a:spLocks noGrp="1"/>
          </p:cNvSpPr>
          <p:nvPr>
            <p:ph type="sldNum" sz="quarter" idx="12"/>
          </p:nvPr>
        </p:nvSpPr>
        <p:spPr/>
        <p:txBody>
          <a:bodyPr/>
          <a:lstStyle/>
          <a:p>
            <a:fld id="{2D57B0AA-AC8E-4463-ADAC-E87D09B82E4F}" type="slidenum">
              <a:rPr lang="en-US" smtClean="0"/>
              <a:pPr/>
              <a:t>1</a:t>
            </a:fld>
            <a:endParaRPr lang="en-US" dirty="0"/>
          </a:p>
        </p:txBody>
      </p:sp>
      <p:sp>
        <p:nvSpPr>
          <p:cNvPr id="5" name="Title 2">
            <a:extLst>
              <a:ext uri="{FF2B5EF4-FFF2-40B4-BE49-F238E27FC236}">
                <a16:creationId xmlns:a16="http://schemas.microsoft.com/office/drawing/2014/main" xmlns="" id="{48F215C0-710F-8745-90E9-E429EDEDAD37}"/>
              </a:ext>
            </a:extLst>
          </p:cNvPr>
          <p:cNvSpPr>
            <a:spLocks noGrp="1"/>
          </p:cNvSpPr>
          <p:nvPr>
            <p:ph type="title"/>
          </p:nvPr>
        </p:nvSpPr>
        <p:spPr>
          <a:xfrm>
            <a:off x="380999" y="442398"/>
            <a:ext cx="8639014" cy="1066553"/>
          </a:xfrm>
        </p:spPr>
        <p:txBody>
          <a:bodyPr/>
          <a:lstStyle/>
          <a:p>
            <a:r>
              <a:rPr lang="en-US" dirty="0">
                <a:solidFill>
                  <a:schemeClr val="bg1"/>
                </a:solidFill>
              </a:rPr>
              <a:t>Introduction </a:t>
            </a:r>
            <a:r>
              <a:rPr lang="en-US" dirty="0"/>
              <a:t>/ background / methodology / findings / recommendations</a:t>
            </a:r>
            <a:r>
              <a:rPr lang="en-US" dirty="0">
                <a:solidFill>
                  <a:schemeClr val="bg1"/>
                </a:solidFill>
              </a:rPr>
              <a:t/>
            </a:r>
            <a:br>
              <a:rPr lang="en-US" dirty="0">
                <a:solidFill>
                  <a:schemeClr val="bg1"/>
                </a:solidFill>
              </a:rPr>
            </a:br>
            <a:r>
              <a:rPr lang="en-US" sz="2400" dirty="0">
                <a:solidFill>
                  <a:schemeClr val="bg1"/>
                </a:solidFill>
              </a:rPr>
              <a:t>Changing Rates of Involuntary Treatment</a:t>
            </a:r>
          </a:p>
        </p:txBody>
      </p:sp>
      <p:graphicFrame>
        <p:nvGraphicFramePr>
          <p:cNvPr id="9" name="Chart 8">
            <a:extLst>
              <a:ext uri="{FF2B5EF4-FFF2-40B4-BE49-F238E27FC236}">
                <a16:creationId xmlns:a16="http://schemas.microsoft.com/office/drawing/2014/main" xmlns="" id="{8D8B2EA7-09A6-AE48-9928-7FA433293EAB}"/>
              </a:ext>
            </a:extLst>
          </p:cNvPr>
          <p:cNvGraphicFramePr>
            <a:graphicFrameLocks/>
          </p:cNvGraphicFramePr>
          <p:nvPr>
            <p:extLst>
              <p:ext uri="{D42A27DB-BD31-4B8C-83A1-F6EECF244321}">
                <p14:modId xmlns:p14="http://schemas.microsoft.com/office/powerpoint/2010/main" val="2090913122"/>
              </p:ext>
            </p:extLst>
          </p:nvPr>
        </p:nvGraphicFramePr>
        <p:xfrm>
          <a:off x="380999" y="2478255"/>
          <a:ext cx="4191001" cy="41511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xmlns="" id="{94193C66-4CB7-2749-B352-45326F1B81BE}"/>
              </a:ext>
            </a:extLst>
          </p:cNvPr>
          <p:cNvGraphicFramePr>
            <a:graphicFrameLocks/>
          </p:cNvGraphicFramePr>
          <p:nvPr>
            <p:extLst>
              <p:ext uri="{D42A27DB-BD31-4B8C-83A1-F6EECF244321}">
                <p14:modId xmlns:p14="http://schemas.microsoft.com/office/powerpoint/2010/main" val="1647883273"/>
              </p:ext>
            </p:extLst>
          </p:nvPr>
        </p:nvGraphicFramePr>
        <p:xfrm>
          <a:off x="4572000" y="2560131"/>
          <a:ext cx="4267648" cy="40692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213787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1921814-1C72-E545-9F9A-C3D85E78E2C9}"/>
              </a:ext>
            </a:extLst>
          </p:cNvPr>
          <p:cNvSpPr>
            <a:spLocks noGrp="1"/>
          </p:cNvSpPr>
          <p:nvPr>
            <p:ph idx="1"/>
          </p:nvPr>
        </p:nvSpPr>
        <p:spPr>
          <a:xfrm>
            <a:off x="380999" y="1719070"/>
            <a:ext cx="8407893" cy="4910329"/>
          </a:xfrm>
        </p:spPr>
        <p:txBody>
          <a:bodyPr>
            <a:normAutofit lnSpcReduction="10000"/>
          </a:bodyPr>
          <a:lstStyle/>
          <a:p>
            <a:r>
              <a:rPr lang="en-US" dirty="0"/>
              <a:t>We </a:t>
            </a:r>
            <a:r>
              <a:rPr lang="en-US" i="1" dirty="0"/>
              <a:t>want </a:t>
            </a:r>
            <a:r>
              <a:rPr lang="en-US" dirty="0"/>
              <a:t>the vast majority of people to exit the continuum. </a:t>
            </a:r>
          </a:p>
          <a:p>
            <a:pPr lvl="1"/>
            <a:r>
              <a:rPr lang="en-US" dirty="0"/>
              <a:t>But for the right reasons: accept treatment, less restrictive option, adapted third-party support…</a:t>
            </a:r>
          </a:p>
          <a:p>
            <a:pPr marL="365760" lvl="1" indent="0">
              <a:buNone/>
            </a:pPr>
            <a:endParaRPr lang="en-US" sz="1000" dirty="0"/>
          </a:p>
          <a:p>
            <a:r>
              <a:rPr lang="en-US" dirty="0"/>
              <a:t>Many people are exiting for reasons unrelated to statutory criteria or best interests:</a:t>
            </a:r>
          </a:p>
          <a:p>
            <a:pPr lvl="1"/>
            <a:r>
              <a:rPr lang="en-US" dirty="0"/>
              <a:t>No placements, no financial incentive to treat, lack of information sharing among providers, inconsistent application of criteria…</a:t>
            </a:r>
          </a:p>
          <a:p>
            <a:endParaRPr lang="en-US" sz="1000" dirty="0"/>
          </a:p>
          <a:p>
            <a:r>
              <a:rPr lang="en-US" dirty="0"/>
              <a:t>The powers of conservators / public guardians are often overstated:</a:t>
            </a:r>
          </a:p>
          <a:p>
            <a:pPr lvl="1"/>
            <a:r>
              <a:rPr lang="en-US" dirty="0"/>
              <a:t>Some power over </a:t>
            </a:r>
            <a:r>
              <a:rPr lang="en-US" i="1" dirty="0"/>
              <a:t>conservatees </a:t>
            </a:r>
            <a:r>
              <a:rPr lang="en-US" dirty="0"/>
              <a:t>but no one has control over </a:t>
            </a:r>
            <a:r>
              <a:rPr lang="en-US" i="1" dirty="0"/>
              <a:t>conservatorship process.</a:t>
            </a:r>
            <a:endParaRPr lang="en-US" dirty="0"/>
          </a:p>
          <a:p>
            <a:endParaRPr lang="en-US" sz="1000" dirty="0"/>
          </a:p>
          <a:p>
            <a:r>
              <a:rPr lang="en-US" dirty="0"/>
              <a:t>The result in some cases is not protection of civil rights, but potentially repeated and ineffective rights deprivations.</a:t>
            </a:r>
          </a:p>
          <a:p>
            <a:pPr lvl="1"/>
            <a:r>
              <a:rPr lang="en-US" dirty="0"/>
              <a:t>This is an outcome no one in the continuum wants!</a:t>
            </a:r>
          </a:p>
        </p:txBody>
      </p:sp>
      <p:sp>
        <p:nvSpPr>
          <p:cNvPr id="4" name="Slide Number Placeholder 3">
            <a:extLst>
              <a:ext uri="{FF2B5EF4-FFF2-40B4-BE49-F238E27FC236}">
                <a16:creationId xmlns:a16="http://schemas.microsoft.com/office/drawing/2014/main" xmlns="" id="{F8F43BC4-EBFD-9D44-88EE-0FB878285ED0}"/>
              </a:ext>
            </a:extLst>
          </p:cNvPr>
          <p:cNvSpPr>
            <a:spLocks noGrp="1"/>
          </p:cNvSpPr>
          <p:nvPr>
            <p:ph type="sldNum" sz="quarter" idx="12"/>
          </p:nvPr>
        </p:nvSpPr>
        <p:spPr/>
        <p:txBody>
          <a:bodyPr/>
          <a:lstStyle/>
          <a:p>
            <a:fld id="{2D57B0AA-AC8E-4463-ADAC-E87D09B82E4F}" type="slidenum">
              <a:rPr lang="en-US" smtClean="0"/>
              <a:pPr/>
              <a:t>19</a:t>
            </a:fld>
            <a:endParaRPr lang="en-US" dirty="0"/>
          </a:p>
        </p:txBody>
      </p:sp>
      <p:sp>
        <p:nvSpPr>
          <p:cNvPr id="5" name="Title 2">
            <a:extLst>
              <a:ext uri="{FF2B5EF4-FFF2-40B4-BE49-F238E27FC236}">
                <a16:creationId xmlns:a16="http://schemas.microsoft.com/office/drawing/2014/main" xmlns="" id="{BCB7AB7E-60C1-2140-BED9-7DC1633C6025}"/>
              </a:ext>
            </a:extLst>
          </p:cNvPr>
          <p:cNvSpPr txBox="1">
            <a:spLocks/>
          </p:cNvSpPr>
          <p:nvPr/>
        </p:nvSpPr>
        <p:spPr>
          <a:xfrm>
            <a:off x="380998" y="499904"/>
            <a:ext cx="8763001" cy="1066553"/>
          </a:xfrm>
          <a:prstGeom prst="rect">
            <a:avLst/>
          </a:prstGeom>
          <a:ln>
            <a:noFill/>
          </a:ln>
        </p:spPr>
        <p:txBody>
          <a:bodyPr vert="horz" lIns="91440" tIns="45720" rIns="91440" bIns="45720" rtlCol="0" anchor="t" anchorCtr="0">
            <a:noAutofit/>
          </a:bodyPr>
          <a:lstStyle>
            <a:lvl1pPr algn="l" defTabSz="914400" rtl="0" eaLnBrk="1" latinLnBrk="0" hangingPunct="1">
              <a:spcBef>
                <a:spcPct val="0"/>
              </a:spcBef>
              <a:spcAft>
                <a:spcPts val="600"/>
              </a:spcAft>
              <a:buNone/>
              <a:defRPr sz="1200" b="0" kern="1200" cap="all" spc="200" baseline="0">
                <a:ln>
                  <a:noFill/>
                </a:ln>
                <a:solidFill>
                  <a:schemeClr val="bg1">
                    <a:lumMod val="75000"/>
                  </a:schemeClr>
                </a:solidFill>
                <a:effectLst/>
                <a:latin typeface="+mj-lt"/>
                <a:ea typeface="+mj-ea"/>
                <a:cs typeface="+mj-cs"/>
              </a:defRPr>
            </a:lvl1pPr>
          </a:lstStyle>
          <a:p>
            <a:r>
              <a:rPr lang="en-US" dirty="0"/>
              <a:t>Introduction / background / </a:t>
            </a:r>
            <a:r>
              <a:rPr lang="en-US" dirty="0">
                <a:solidFill>
                  <a:schemeClr val="bg1">
                    <a:lumMod val="85000"/>
                  </a:schemeClr>
                </a:solidFill>
              </a:rPr>
              <a:t>methodology</a:t>
            </a:r>
            <a:r>
              <a:rPr lang="en-US" dirty="0"/>
              <a:t> / </a:t>
            </a:r>
            <a:r>
              <a:rPr lang="en-US" dirty="0">
                <a:solidFill>
                  <a:schemeClr val="bg1"/>
                </a:solidFill>
              </a:rPr>
              <a:t>findings</a:t>
            </a:r>
            <a:r>
              <a:rPr lang="en-US" dirty="0"/>
              <a:t> / recommendations </a:t>
            </a:r>
          </a:p>
          <a:p>
            <a:r>
              <a:rPr lang="en-US" sz="2400" dirty="0">
                <a:solidFill>
                  <a:schemeClr val="bg1"/>
                </a:solidFill>
              </a:rPr>
              <a:t>General observations</a:t>
            </a:r>
          </a:p>
        </p:txBody>
      </p:sp>
    </p:spTree>
    <p:extLst>
      <p:ext uri="{BB962C8B-B14F-4D97-AF65-F5344CB8AC3E}">
        <p14:creationId xmlns:p14="http://schemas.microsoft.com/office/powerpoint/2010/main" val="10659010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784D81F-A5BA-8347-82A2-635D494BA54C}"/>
              </a:ext>
            </a:extLst>
          </p:cNvPr>
          <p:cNvSpPr>
            <a:spLocks noGrp="1"/>
          </p:cNvSpPr>
          <p:nvPr>
            <p:ph type="sldNum" sz="quarter" idx="12"/>
          </p:nvPr>
        </p:nvSpPr>
        <p:spPr/>
        <p:txBody>
          <a:bodyPr/>
          <a:lstStyle/>
          <a:p>
            <a:fld id="{2D57B0AA-AC8E-4463-ADAC-E87D09B82E4F}" type="slidenum">
              <a:rPr lang="en-US" smtClean="0"/>
              <a:pPr/>
              <a:t>20</a:t>
            </a:fld>
            <a:endParaRPr lang="en-US" dirty="0"/>
          </a:p>
        </p:txBody>
      </p:sp>
      <p:sp>
        <p:nvSpPr>
          <p:cNvPr id="3" name="Content Placeholder 2">
            <a:extLst>
              <a:ext uri="{FF2B5EF4-FFF2-40B4-BE49-F238E27FC236}">
                <a16:creationId xmlns:a16="http://schemas.microsoft.com/office/drawing/2014/main" xmlns="" id="{E228E41D-81E9-5C4D-B942-7BAAEBA4DC71}"/>
              </a:ext>
            </a:extLst>
          </p:cNvPr>
          <p:cNvSpPr>
            <a:spLocks noGrp="1"/>
          </p:cNvSpPr>
          <p:nvPr>
            <p:ph idx="1"/>
          </p:nvPr>
        </p:nvSpPr>
        <p:spPr>
          <a:xfrm>
            <a:off x="154621" y="1947671"/>
            <a:ext cx="4822804" cy="4910329"/>
          </a:xfrm>
        </p:spPr>
        <p:txBody>
          <a:bodyPr>
            <a:normAutofit/>
          </a:bodyPr>
          <a:lstStyle/>
          <a:p>
            <a:r>
              <a:rPr lang="en-US" dirty="0"/>
              <a:t>Recommendation #1: Legislature or foundations should fund a </a:t>
            </a:r>
            <a:r>
              <a:rPr lang="en-US" b="1" dirty="0"/>
              <a:t>systematic and comprehensive study </a:t>
            </a:r>
            <a:r>
              <a:rPr lang="en-US" dirty="0"/>
              <a:t>into conservatorship:</a:t>
            </a:r>
          </a:p>
          <a:p>
            <a:pPr lvl="1"/>
            <a:r>
              <a:rPr lang="en-US" sz="2000" dirty="0"/>
              <a:t>System failures in the trajectories of conservatees</a:t>
            </a:r>
          </a:p>
          <a:p>
            <a:pPr lvl="1"/>
            <a:r>
              <a:rPr lang="en-US" sz="2000" dirty="0"/>
              <a:t>Changes in conservatorship over time</a:t>
            </a:r>
          </a:p>
          <a:p>
            <a:pPr lvl="1"/>
            <a:r>
              <a:rPr lang="en-US" sz="2000" dirty="0"/>
              <a:t>Evaluating existing programs and new models</a:t>
            </a:r>
          </a:p>
          <a:p>
            <a:r>
              <a:rPr lang="en-US" dirty="0"/>
              <a:t>We should not extrapolate from other programs (</a:t>
            </a:r>
            <a:r>
              <a:rPr lang="en-US" dirty="0" err="1"/>
              <a:t>AoT</a:t>
            </a:r>
            <a:r>
              <a:rPr lang="en-US" dirty="0"/>
              <a:t>) to say whether conservatorship ‘works’</a:t>
            </a:r>
          </a:p>
        </p:txBody>
      </p:sp>
      <p:pic>
        <p:nvPicPr>
          <p:cNvPr id="2" name="Picture 1">
            <a:extLst>
              <a:ext uri="{FF2B5EF4-FFF2-40B4-BE49-F238E27FC236}">
                <a16:creationId xmlns:a16="http://schemas.microsoft.com/office/drawing/2014/main" xmlns="" id="{EE8EE6D1-1466-9F48-95A6-975272159341}"/>
              </a:ext>
            </a:extLst>
          </p:cNvPr>
          <p:cNvPicPr>
            <a:picLocks noChangeAspect="1"/>
          </p:cNvPicPr>
          <p:nvPr/>
        </p:nvPicPr>
        <p:blipFill>
          <a:blip r:embed="rId3"/>
          <a:stretch>
            <a:fillRect/>
          </a:stretch>
        </p:blipFill>
        <p:spPr>
          <a:xfrm>
            <a:off x="5157748" y="1710597"/>
            <a:ext cx="3813723" cy="4927273"/>
          </a:xfrm>
          <a:prstGeom prst="rect">
            <a:avLst/>
          </a:prstGeom>
        </p:spPr>
      </p:pic>
      <p:sp>
        <p:nvSpPr>
          <p:cNvPr id="6" name="Title 2">
            <a:extLst>
              <a:ext uri="{FF2B5EF4-FFF2-40B4-BE49-F238E27FC236}">
                <a16:creationId xmlns:a16="http://schemas.microsoft.com/office/drawing/2014/main" xmlns="" id="{499BEEBD-F07F-C74D-A4A3-4D3C8665F608}"/>
              </a:ext>
            </a:extLst>
          </p:cNvPr>
          <p:cNvSpPr txBox="1">
            <a:spLocks/>
          </p:cNvSpPr>
          <p:nvPr/>
        </p:nvSpPr>
        <p:spPr>
          <a:xfrm>
            <a:off x="380998" y="499904"/>
            <a:ext cx="8763001" cy="1066553"/>
          </a:xfrm>
          <a:prstGeom prst="rect">
            <a:avLst/>
          </a:prstGeom>
          <a:ln>
            <a:noFill/>
          </a:ln>
        </p:spPr>
        <p:txBody>
          <a:bodyPr vert="horz" lIns="91440" tIns="45720" rIns="91440" bIns="45720" rtlCol="0" anchor="t" anchorCtr="0">
            <a:noAutofit/>
          </a:bodyPr>
          <a:lstStyle>
            <a:lvl1pPr algn="l" defTabSz="914400" rtl="0" eaLnBrk="1" latinLnBrk="0" hangingPunct="1">
              <a:spcBef>
                <a:spcPct val="0"/>
              </a:spcBef>
              <a:spcAft>
                <a:spcPts val="600"/>
              </a:spcAft>
              <a:buNone/>
              <a:defRPr sz="1200" b="0" kern="1200" cap="all" spc="200" baseline="0">
                <a:ln>
                  <a:noFill/>
                </a:ln>
                <a:solidFill>
                  <a:schemeClr val="bg1">
                    <a:lumMod val="75000"/>
                  </a:schemeClr>
                </a:solidFill>
                <a:effectLst/>
                <a:latin typeface="+mj-lt"/>
                <a:ea typeface="+mj-ea"/>
                <a:cs typeface="+mj-cs"/>
              </a:defRPr>
            </a:lvl1pPr>
          </a:lstStyle>
          <a:p>
            <a:r>
              <a:rPr lang="en-US" dirty="0"/>
              <a:t>Introduction / background / </a:t>
            </a:r>
            <a:r>
              <a:rPr lang="en-US" dirty="0">
                <a:solidFill>
                  <a:schemeClr val="bg1">
                    <a:lumMod val="85000"/>
                  </a:schemeClr>
                </a:solidFill>
              </a:rPr>
              <a:t>methodology</a:t>
            </a:r>
            <a:r>
              <a:rPr lang="en-US" dirty="0"/>
              <a:t> / </a:t>
            </a:r>
            <a:r>
              <a:rPr lang="en-US" dirty="0">
                <a:solidFill>
                  <a:schemeClr val="bg1">
                    <a:lumMod val="85000"/>
                  </a:schemeClr>
                </a:solidFill>
              </a:rPr>
              <a:t>findings</a:t>
            </a:r>
            <a:r>
              <a:rPr lang="en-US" dirty="0"/>
              <a:t> / </a:t>
            </a:r>
            <a:r>
              <a:rPr lang="en-US" dirty="0">
                <a:solidFill>
                  <a:schemeClr val="bg1"/>
                </a:solidFill>
              </a:rPr>
              <a:t>recommendations</a:t>
            </a:r>
            <a:r>
              <a:rPr lang="en-US" dirty="0"/>
              <a:t> </a:t>
            </a:r>
          </a:p>
          <a:p>
            <a:r>
              <a:rPr lang="en-US" sz="2400" dirty="0">
                <a:solidFill>
                  <a:schemeClr val="bg1"/>
                </a:solidFill>
              </a:rPr>
              <a:t>Research and evaluation</a:t>
            </a:r>
          </a:p>
        </p:txBody>
      </p:sp>
      <p:sp>
        <p:nvSpPr>
          <p:cNvPr id="7" name="TextBox 6">
            <a:extLst>
              <a:ext uri="{FF2B5EF4-FFF2-40B4-BE49-F238E27FC236}">
                <a16:creationId xmlns:a16="http://schemas.microsoft.com/office/drawing/2014/main" xmlns="" id="{70F3AA53-F9EC-2841-AF77-20A075141ABE}"/>
              </a:ext>
            </a:extLst>
          </p:cNvPr>
          <p:cNvSpPr txBox="1"/>
          <p:nvPr/>
        </p:nvSpPr>
        <p:spPr>
          <a:xfrm>
            <a:off x="5319201" y="6356874"/>
            <a:ext cx="3508836"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000" dirty="0"/>
              <a:t>The State Audit of LPS</a:t>
            </a:r>
          </a:p>
        </p:txBody>
      </p:sp>
    </p:spTree>
    <p:extLst>
      <p:ext uri="{BB962C8B-B14F-4D97-AF65-F5344CB8AC3E}">
        <p14:creationId xmlns:p14="http://schemas.microsoft.com/office/powerpoint/2010/main" val="14579643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784D81F-A5BA-8347-82A2-635D494BA54C}"/>
              </a:ext>
            </a:extLst>
          </p:cNvPr>
          <p:cNvSpPr>
            <a:spLocks noGrp="1"/>
          </p:cNvSpPr>
          <p:nvPr>
            <p:ph type="sldNum" sz="quarter" idx="12"/>
          </p:nvPr>
        </p:nvSpPr>
        <p:spPr/>
        <p:txBody>
          <a:bodyPr/>
          <a:lstStyle/>
          <a:p>
            <a:fld id="{2D57B0AA-AC8E-4463-ADAC-E87D09B82E4F}" type="slidenum">
              <a:rPr lang="en-US" smtClean="0"/>
              <a:pPr/>
              <a:t>21</a:t>
            </a:fld>
            <a:endParaRPr lang="en-US" dirty="0"/>
          </a:p>
        </p:txBody>
      </p:sp>
      <p:sp>
        <p:nvSpPr>
          <p:cNvPr id="3" name="Content Placeholder 2">
            <a:extLst>
              <a:ext uri="{FF2B5EF4-FFF2-40B4-BE49-F238E27FC236}">
                <a16:creationId xmlns:a16="http://schemas.microsoft.com/office/drawing/2014/main" xmlns="" id="{E228E41D-81E9-5C4D-B942-7BAAEBA4DC71}"/>
              </a:ext>
            </a:extLst>
          </p:cNvPr>
          <p:cNvSpPr>
            <a:spLocks noGrp="1"/>
          </p:cNvSpPr>
          <p:nvPr>
            <p:ph idx="1"/>
          </p:nvPr>
        </p:nvSpPr>
        <p:spPr>
          <a:xfrm>
            <a:off x="172528" y="1887068"/>
            <a:ext cx="4399472" cy="4849906"/>
          </a:xfrm>
        </p:spPr>
        <p:txBody>
          <a:bodyPr>
            <a:normAutofit/>
          </a:bodyPr>
          <a:lstStyle/>
          <a:p>
            <a:r>
              <a:rPr lang="en-US" dirty="0"/>
              <a:t>Recommendation #2: DHCS and other key stakeholders should create a new </a:t>
            </a:r>
            <a:r>
              <a:rPr lang="en-US" b="1" dirty="0"/>
              <a:t>regulatory structure </a:t>
            </a:r>
            <a:r>
              <a:rPr lang="en-US" dirty="0"/>
              <a:t>for conservatorship:</a:t>
            </a:r>
          </a:p>
          <a:p>
            <a:pPr lvl="1"/>
            <a:r>
              <a:rPr lang="en-US" dirty="0"/>
              <a:t>There is currently enormous variation by county.</a:t>
            </a:r>
          </a:p>
          <a:p>
            <a:pPr lvl="1"/>
            <a:r>
              <a:rPr lang="en-US" dirty="0"/>
              <a:t>This makes working with multiple counties difficult.</a:t>
            </a:r>
          </a:p>
          <a:p>
            <a:r>
              <a:rPr lang="en-US" dirty="0"/>
              <a:t>The state should have an </a:t>
            </a:r>
            <a:r>
              <a:rPr lang="en-US" b="1" dirty="0"/>
              <a:t>LPS office </a:t>
            </a:r>
            <a:r>
              <a:rPr lang="en-US" dirty="0"/>
              <a:t>setting guidelines around:</a:t>
            </a:r>
          </a:p>
          <a:p>
            <a:pPr lvl="1"/>
            <a:r>
              <a:rPr lang="en-US" dirty="0"/>
              <a:t>Service, placement types, conservatorship powers, applying grave disability…</a:t>
            </a:r>
          </a:p>
        </p:txBody>
      </p:sp>
      <p:sp>
        <p:nvSpPr>
          <p:cNvPr id="6" name="Title 2">
            <a:extLst>
              <a:ext uri="{FF2B5EF4-FFF2-40B4-BE49-F238E27FC236}">
                <a16:creationId xmlns:a16="http://schemas.microsoft.com/office/drawing/2014/main" xmlns="" id="{F23080C7-8011-2A49-8330-8FB650DED4F3}"/>
              </a:ext>
            </a:extLst>
          </p:cNvPr>
          <p:cNvSpPr txBox="1">
            <a:spLocks/>
          </p:cNvSpPr>
          <p:nvPr/>
        </p:nvSpPr>
        <p:spPr>
          <a:xfrm>
            <a:off x="380998" y="499904"/>
            <a:ext cx="8763001" cy="1066553"/>
          </a:xfrm>
          <a:prstGeom prst="rect">
            <a:avLst/>
          </a:prstGeom>
          <a:ln>
            <a:noFill/>
          </a:ln>
        </p:spPr>
        <p:txBody>
          <a:bodyPr vert="horz" lIns="91440" tIns="45720" rIns="91440" bIns="45720" rtlCol="0" anchor="t" anchorCtr="0">
            <a:noAutofit/>
          </a:bodyPr>
          <a:lstStyle>
            <a:lvl1pPr algn="l" defTabSz="914400" rtl="0" eaLnBrk="1" latinLnBrk="0" hangingPunct="1">
              <a:spcBef>
                <a:spcPct val="0"/>
              </a:spcBef>
              <a:spcAft>
                <a:spcPts val="600"/>
              </a:spcAft>
              <a:buNone/>
              <a:defRPr sz="1200" b="0" kern="1200" cap="all" spc="200" baseline="0">
                <a:ln>
                  <a:noFill/>
                </a:ln>
                <a:solidFill>
                  <a:schemeClr val="bg1">
                    <a:lumMod val="75000"/>
                  </a:schemeClr>
                </a:solidFill>
                <a:effectLst/>
                <a:latin typeface="+mj-lt"/>
                <a:ea typeface="+mj-ea"/>
                <a:cs typeface="+mj-cs"/>
              </a:defRPr>
            </a:lvl1pPr>
          </a:lstStyle>
          <a:p>
            <a:r>
              <a:rPr lang="en-US" dirty="0"/>
              <a:t>Introduction / background / </a:t>
            </a:r>
            <a:r>
              <a:rPr lang="en-US" dirty="0">
                <a:solidFill>
                  <a:schemeClr val="bg1">
                    <a:lumMod val="85000"/>
                  </a:schemeClr>
                </a:solidFill>
              </a:rPr>
              <a:t>methodology</a:t>
            </a:r>
            <a:r>
              <a:rPr lang="en-US" dirty="0"/>
              <a:t> / </a:t>
            </a:r>
            <a:r>
              <a:rPr lang="en-US" dirty="0">
                <a:solidFill>
                  <a:schemeClr val="bg1">
                    <a:lumMod val="85000"/>
                  </a:schemeClr>
                </a:solidFill>
              </a:rPr>
              <a:t>findings</a:t>
            </a:r>
            <a:r>
              <a:rPr lang="en-US" dirty="0"/>
              <a:t> / </a:t>
            </a:r>
            <a:r>
              <a:rPr lang="en-US" dirty="0">
                <a:solidFill>
                  <a:schemeClr val="bg1"/>
                </a:solidFill>
              </a:rPr>
              <a:t>recommendations</a:t>
            </a:r>
            <a:r>
              <a:rPr lang="en-US" dirty="0"/>
              <a:t> </a:t>
            </a:r>
          </a:p>
          <a:p>
            <a:r>
              <a:rPr lang="en-US" sz="2400" dirty="0">
                <a:solidFill>
                  <a:schemeClr val="bg1"/>
                </a:solidFill>
              </a:rPr>
              <a:t>Regulation and oversight</a:t>
            </a:r>
          </a:p>
        </p:txBody>
      </p:sp>
      <p:pic>
        <p:nvPicPr>
          <p:cNvPr id="2" name="Picture 1">
            <a:extLst>
              <a:ext uri="{FF2B5EF4-FFF2-40B4-BE49-F238E27FC236}">
                <a16:creationId xmlns:a16="http://schemas.microsoft.com/office/drawing/2014/main" xmlns="" id="{335C6E74-6A05-8A4E-9EB6-D49263E6FF11}"/>
              </a:ext>
            </a:extLst>
          </p:cNvPr>
          <p:cNvPicPr>
            <a:picLocks noChangeAspect="1"/>
          </p:cNvPicPr>
          <p:nvPr/>
        </p:nvPicPr>
        <p:blipFill>
          <a:blip r:embed="rId3"/>
          <a:stretch>
            <a:fillRect/>
          </a:stretch>
        </p:blipFill>
        <p:spPr>
          <a:xfrm>
            <a:off x="4607858" y="2170906"/>
            <a:ext cx="4406058" cy="3759014"/>
          </a:xfrm>
          <a:prstGeom prst="rect">
            <a:avLst/>
          </a:prstGeom>
        </p:spPr>
      </p:pic>
      <p:sp>
        <p:nvSpPr>
          <p:cNvPr id="7" name="TextBox 6">
            <a:extLst>
              <a:ext uri="{FF2B5EF4-FFF2-40B4-BE49-F238E27FC236}">
                <a16:creationId xmlns:a16="http://schemas.microsoft.com/office/drawing/2014/main" xmlns="" id="{03C19AFA-49BB-EF4F-8961-5F9C34145976}"/>
              </a:ext>
            </a:extLst>
          </p:cNvPr>
          <p:cNvSpPr txBox="1"/>
          <p:nvPr/>
        </p:nvSpPr>
        <p:spPr>
          <a:xfrm>
            <a:off x="5056469" y="5929920"/>
            <a:ext cx="3508836"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Conservatorship rates by county</a:t>
            </a:r>
          </a:p>
        </p:txBody>
      </p:sp>
    </p:spTree>
    <p:extLst>
      <p:ext uri="{BB962C8B-B14F-4D97-AF65-F5344CB8AC3E}">
        <p14:creationId xmlns:p14="http://schemas.microsoft.com/office/powerpoint/2010/main" val="17615116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1E5E971-4E36-6C45-A918-1FEA202632A4}"/>
              </a:ext>
            </a:extLst>
          </p:cNvPr>
          <p:cNvSpPr>
            <a:spLocks noGrp="1"/>
          </p:cNvSpPr>
          <p:nvPr>
            <p:ph idx="1"/>
          </p:nvPr>
        </p:nvSpPr>
        <p:spPr>
          <a:xfrm>
            <a:off x="386407" y="1719070"/>
            <a:ext cx="5833575" cy="5138930"/>
          </a:xfrm>
        </p:spPr>
        <p:txBody>
          <a:bodyPr>
            <a:normAutofit/>
          </a:bodyPr>
          <a:lstStyle/>
          <a:p>
            <a:r>
              <a:rPr lang="en-US" dirty="0"/>
              <a:t>Recommendation #3: The legislature should </a:t>
            </a:r>
            <a:r>
              <a:rPr lang="en-US" b="1" dirty="0"/>
              <a:t>fund an expanded role </a:t>
            </a:r>
            <a:r>
              <a:rPr lang="en-US" dirty="0"/>
              <a:t>for Public Guardians and Public Defenders</a:t>
            </a:r>
          </a:p>
          <a:p>
            <a:pPr lvl="1"/>
            <a:r>
              <a:rPr lang="en-US" dirty="0"/>
              <a:t>Reformers largely overstate what conservators can do:</a:t>
            </a:r>
          </a:p>
          <a:p>
            <a:pPr lvl="1"/>
            <a:endParaRPr lang="en-US" dirty="0"/>
          </a:p>
          <a:p>
            <a:pPr lvl="1"/>
            <a:endParaRPr lang="en-US" dirty="0"/>
          </a:p>
          <a:p>
            <a:pPr lvl="1"/>
            <a:endParaRPr lang="en-US" dirty="0"/>
          </a:p>
          <a:p>
            <a:pPr lvl="1"/>
            <a:endParaRPr lang="en-US" dirty="0"/>
          </a:p>
          <a:p>
            <a:pPr lvl="1"/>
            <a:endParaRPr lang="en-US" dirty="0"/>
          </a:p>
          <a:p>
            <a:pPr lvl="1"/>
            <a:r>
              <a:rPr lang="en-US" dirty="0"/>
              <a:t>Better resourced Public Guardians could play a more </a:t>
            </a:r>
            <a:r>
              <a:rPr lang="en-US" b="1" dirty="0"/>
              <a:t>proactive role </a:t>
            </a:r>
            <a:r>
              <a:rPr lang="en-US" dirty="0"/>
              <a:t>in the continuum.</a:t>
            </a:r>
          </a:p>
          <a:p>
            <a:r>
              <a:rPr lang="en-US" dirty="0"/>
              <a:t>Public Defenders can find more effective ways to </a:t>
            </a:r>
            <a:r>
              <a:rPr lang="en-US" b="1" dirty="0"/>
              <a:t>address concerns, investigate alternatives, </a:t>
            </a:r>
            <a:r>
              <a:rPr lang="en-US" dirty="0"/>
              <a:t>and reduce constraint.</a:t>
            </a:r>
          </a:p>
          <a:p>
            <a:pPr marL="45720" indent="0">
              <a:buNone/>
            </a:pPr>
            <a:endParaRPr lang="en-US" dirty="0"/>
          </a:p>
        </p:txBody>
      </p:sp>
      <p:sp>
        <p:nvSpPr>
          <p:cNvPr id="4" name="Slide Number Placeholder 3">
            <a:extLst>
              <a:ext uri="{FF2B5EF4-FFF2-40B4-BE49-F238E27FC236}">
                <a16:creationId xmlns:a16="http://schemas.microsoft.com/office/drawing/2014/main" xmlns="" id="{B9E17D8C-E1F4-5549-B245-A9B51187554E}"/>
              </a:ext>
            </a:extLst>
          </p:cNvPr>
          <p:cNvSpPr>
            <a:spLocks noGrp="1"/>
          </p:cNvSpPr>
          <p:nvPr>
            <p:ph type="sldNum" sz="quarter" idx="12"/>
          </p:nvPr>
        </p:nvSpPr>
        <p:spPr/>
        <p:txBody>
          <a:bodyPr/>
          <a:lstStyle/>
          <a:p>
            <a:fld id="{2D57B0AA-AC8E-4463-ADAC-E87D09B82E4F}" type="slidenum">
              <a:rPr lang="en-US" smtClean="0"/>
              <a:pPr/>
              <a:t>22</a:t>
            </a:fld>
            <a:endParaRPr lang="en-US" dirty="0"/>
          </a:p>
        </p:txBody>
      </p:sp>
      <p:pic>
        <p:nvPicPr>
          <p:cNvPr id="5" name="Picture 4">
            <a:extLst>
              <a:ext uri="{FF2B5EF4-FFF2-40B4-BE49-F238E27FC236}">
                <a16:creationId xmlns:a16="http://schemas.microsoft.com/office/drawing/2014/main" xmlns="" id="{E8C4F153-A4D4-7743-9662-89DA7BFB0805}"/>
              </a:ext>
            </a:extLst>
          </p:cNvPr>
          <p:cNvPicPr>
            <a:picLocks noChangeAspect="1"/>
          </p:cNvPicPr>
          <p:nvPr/>
        </p:nvPicPr>
        <p:blipFill>
          <a:blip r:embed="rId3"/>
          <a:stretch>
            <a:fillRect/>
          </a:stretch>
        </p:blipFill>
        <p:spPr>
          <a:xfrm>
            <a:off x="6076550" y="2090423"/>
            <a:ext cx="3067449" cy="1265793"/>
          </a:xfrm>
          <a:prstGeom prst="rect">
            <a:avLst/>
          </a:prstGeom>
        </p:spPr>
      </p:pic>
      <p:pic>
        <p:nvPicPr>
          <p:cNvPr id="6" name="Picture 5">
            <a:extLst>
              <a:ext uri="{FF2B5EF4-FFF2-40B4-BE49-F238E27FC236}">
                <a16:creationId xmlns:a16="http://schemas.microsoft.com/office/drawing/2014/main" xmlns="" id="{D3F6F487-6BDB-0544-B7FC-5B665CF8A886}"/>
              </a:ext>
            </a:extLst>
          </p:cNvPr>
          <p:cNvPicPr>
            <a:picLocks noChangeAspect="1"/>
          </p:cNvPicPr>
          <p:nvPr/>
        </p:nvPicPr>
        <p:blipFill>
          <a:blip r:embed="rId4"/>
          <a:stretch>
            <a:fillRect/>
          </a:stretch>
        </p:blipFill>
        <p:spPr>
          <a:xfrm>
            <a:off x="6638791" y="3356216"/>
            <a:ext cx="2152357" cy="2998864"/>
          </a:xfrm>
          <a:prstGeom prst="rect">
            <a:avLst/>
          </a:prstGeom>
        </p:spPr>
      </p:pic>
      <p:sp>
        <p:nvSpPr>
          <p:cNvPr id="9" name="Rectangle 8">
            <a:extLst>
              <a:ext uri="{FF2B5EF4-FFF2-40B4-BE49-F238E27FC236}">
                <a16:creationId xmlns:a16="http://schemas.microsoft.com/office/drawing/2014/main" xmlns="" id="{15C841EB-0622-4F4B-A04C-08E5F55B91FF}"/>
              </a:ext>
            </a:extLst>
          </p:cNvPr>
          <p:cNvSpPr/>
          <p:nvPr/>
        </p:nvSpPr>
        <p:spPr>
          <a:xfrm>
            <a:off x="605010" y="3544687"/>
            <a:ext cx="5833575" cy="1221236"/>
          </a:xfrm>
          <a:prstGeom prst="rect">
            <a:avLst/>
          </a:prstGeom>
          <a:solidFill>
            <a:schemeClr val="accent3">
              <a:lumMod val="20000"/>
              <a:lumOff val="80000"/>
            </a:schemeClr>
          </a:solid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lvl="2" algn="ctr"/>
            <a:r>
              <a:rPr lang="en-US" dirty="0">
                <a:solidFill>
                  <a:schemeClr val="dk1"/>
                </a:solidFill>
              </a:rPr>
              <a:t>“They think it’s a magic wand, ‘oh let’s get them conserved and then everything will be solved.’ We only have two powers: placement and medication, and we have no placement budget” – Public Guardian</a:t>
            </a:r>
          </a:p>
        </p:txBody>
      </p:sp>
      <p:sp>
        <p:nvSpPr>
          <p:cNvPr id="10" name="Title 2">
            <a:extLst>
              <a:ext uri="{FF2B5EF4-FFF2-40B4-BE49-F238E27FC236}">
                <a16:creationId xmlns:a16="http://schemas.microsoft.com/office/drawing/2014/main" xmlns="" id="{23F5D9D4-0DBE-AE4E-88F2-A2A17461B1AF}"/>
              </a:ext>
            </a:extLst>
          </p:cNvPr>
          <p:cNvSpPr txBox="1">
            <a:spLocks/>
          </p:cNvSpPr>
          <p:nvPr/>
        </p:nvSpPr>
        <p:spPr>
          <a:xfrm>
            <a:off x="380998" y="499904"/>
            <a:ext cx="8763001" cy="1066553"/>
          </a:xfrm>
          <a:prstGeom prst="rect">
            <a:avLst/>
          </a:prstGeom>
          <a:ln>
            <a:noFill/>
          </a:ln>
        </p:spPr>
        <p:txBody>
          <a:bodyPr vert="horz" lIns="91440" tIns="45720" rIns="91440" bIns="45720" rtlCol="0" anchor="t" anchorCtr="0">
            <a:noAutofit/>
          </a:bodyPr>
          <a:lstStyle>
            <a:lvl1pPr algn="l" defTabSz="914400" rtl="0" eaLnBrk="1" latinLnBrk="0" hangingPunct="1">
              <a:spcBef>
                <a:spcPct val="0"/>
              </a:spcBef>
              <a:spcAft>
                <a:spcPts val="600"/>
              </a:spcAft>
              <a:buNone/>
              <a:defRPr sz="1200" b="0" kern="1200" cap="all" spc="200" baseline="0">
                <a:ln>
                  <a:noFill/>
                </a:ln>
                <a:solidFill>
                  <a:schemeClr val="bg1">
                    <a:lumMod val="75000"/>
                  </a:schemeClr>
                </a:solidFill>
                <a:effectLst/>
                <a:latin typeface="+mj-lt"/>
                <a:ea typeface="+mj-ea"/>
                <a:cs typeface="+mj-cs"/>
              </a:defRPr>
            </a:lvl1pPr>
          </a:lstStyle>
          <a:p>
            <a:r>
              <a:rPr lang="en-US" dirty="0"/>
              <a:t>Introduction / background / </a:t>
            </a:r>
            <a:r>
              <a:rPr lang="en-US" dirty="0">
                <a:solidFill>
                  <a:schemeClr val="bg1">
                    <a:lumMod val="85000"/>
                  </a:schemeClr>
                </a:solidFill>
              </a:rPr>
              <a:t>methodology</a:t>
            </a:r>
            <a:r>
              <a:rPr lang="en-US" dirty="0"/>
              <a:t> / </a:t>
            </a:r>
            <a:r>
              <a:rPr lang="en-US" dirty="0">
                <a:solidFill>
                  <a:schemeClr val="bg1">
                    <a:lumMod val="85000"/>
                  </a:schemeClr>
                </a:solidFill>
              </a:rPr>
              <a:t>findings</a:t>
            </a:r>
            <a:r>
              <a:rPr lang="en-US" dirty="0"/>
              <a:t> / </a:t>
            </a:r>
            <a:r>
              <a:rPr lang="en-US" dirty="0">
                <a:solidFill>
                  <a:schemeClr val="bg1"/>
                </a:solidFill>
              </a:rPr>
              <a:t>recommendations</a:t>
            </a:r>
            <a:r>
              <a:rPr lang="en-US" dirty="0"/>
              <a:t> </a:t>
            </a:r>
          </a:p>
          <a:p>
            <a:r>
              <a:rPr lang="en-US" sz="2400" dirty="0">
                <a:solidFill>
                  <a:schemeClr val="bg1"/>
                </a:solidFill>
              </a:rPr>
              <a:t>Public Guardians and defenders</a:t>
            </a:r>
          </a:p>
        </p:txBody>
      </p:sp>
    </p:spTree>
    <p:extLst>
      <p:ext uri="{BB962C8B-B14F-4D97-AF65-F5344CB8AC3E}">
        <p14:creationId xmlns:p14="http://schemas.microsoft.com/office/powerpoint/2010/main" val="14564626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1E5E971-4E36-6C45-A918-1FEA202632A4}"/>
              </a:ext>
            </a:extLst>
          </p:cNvPr>
          <p:cNvSpPr>
            <a:spLocks noGrp="1"/>
          </p:cNvSpPr>
          <p:nvPr>
            <p:ph idx="1"/>
          </p:nvPr>
        </p:nvSpPr>
        <p:spPr>
          <a:xfrm>
            <a:off x="123986" y="1410245"/>
            <a:ext cx="8667162" cy="5600155"/>
          </a:xfrm>
        </p:spPr>
        <p:txBody>
          <a:bodyPr>
            <a:normAutofit/>
          </a:bodyPr>
          <a:lstStyle/>
          <a:p>
            <a:endParaRPr lang="en-US" dirty="0"/>
          </a:p>
          <a:p>
            <a:r>
              <a:rPr lang="en-US" dirty="0"/>
              <a:t>Recommendation #4: The Legislature should focus on </a:t>
            </a:r>
            <a:r>
              <a:rPr lang="en-US" b="1" dirty="0"/>
              <a:t>improving LPS evaluations </a:t>
            </a:r>
            <a:r>
              <a:rPr lang="en-US" dirty="0"/>
              <a:t>more than changing criteria</a:t>
            </a:r>
          </a:p>
          <a:p>
            <a:pPr lvl="1"/>
            <a:r>
              <a:rPr lang="en-US" dirty="0"/>
              <a:t>Is “Grave Disability”, in practice, whatever fills available beds?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365760" lvl="1" indent="0">
              <a:buNone/>
            </a:pPr>
            <a:endParaRPr lang="en-US" dirty="0"/>
          </a:p>
          <a:p>
            <a:pPr lvl="1"/>
            <a:r>
              <a:rPr lang="en-US" dirty="0"/>
              <a:t>Risks of changing criteria without new resources (SB 40/1045 in SF)</a:t>
            </a:r>
          </a:p>
          <a:p>
            <a:r>
              <a:rPr lang="en-US" dirty="0"/>
              <a:t>The state should </a:t>
            </a:r>
            <a:r>
              <a:rPr lang="en-US" b="1" dirty="0"/>
              <a:t>strengthen mandates </a:t>
            </a:r>
            <a:r>
              <a:rPr lang="en-US" dirty="0"/>
              <a:t>to incorporate history and background, and clarify privacy / evidentiary rules.</a:t>
            </a:r>
          </a:p>
        </p:txBody>
      </p:sp>
      <p:sp>
        <p:nvSpPr>
          <p:cNvPr id="4" name="Slide Number Placeholder 3">
            <a:extLst>
              <a:ext uri="{FF2B5EF4-FFF2-40B4-BE49-F238E27FC236}">
                <a16:creationId xmlns:a16="http://schemas.microsoft.com/office/drawing/2014/main" xmlns="" id="{B9E17D8C-E1F4-5549-B245-A9B51187554E}"/>
              </a:ext>
            </a:extLst>
          </p:cNvPr>
          <p:cNvSpPr>
            <a:spLocks noGrp="1"/>
          </p:cNvSpPr>
          <p:nvPr>
            <p:ph type="sldNum" sz="quarter" idx="12"/>
          </p:nvPr>
        </p:nvSpPr>
        <p:spPr/>
        <p:txBody>
          <a:bodyPr/>
          <a:lstStyle/>
          <a:p>
            <a:fld id="{2D57B0AA-AC8E-4463-ADAC-E87D09B82E4F}" type="slidenum">
              <a:rPr lang="en-US" smtClean="0"/>
              <a:pPr/>
              <a:t>23</a:t>
            </a:fld>
            <a:endParaRPr lang="en-US" dirty="0"/>
          </a:p>
        </p:txBody>
      </p:sp>
      <p:sp>
        <p:nvSpPr>
          <p:cNvPr id="3" name="Rectangle 2">
            <a:extLst>
              <a:ext uri="{FF2B5EF4-FFF2-40B4-BE49-F238E27FC236}">
                <a16:creationId xmlns:a16="http://schemas.microsoft.com/office/drawing/2014/main" xmlns="" id="{323B36AE-F2B2-D245-A332-1F864CB5AB85}"/>
              </a:ext>
            </a:extLst>
          </p:cNvPr>
          <p:cNvSpPr/>
          <p:nvPr/>
        </p:nvSpPr>
        <p:spPr>
          <a:xfrm>
            <a:off x="410705" y="2928408"/>
            <a:ext cx="8322590" cy="2064720"/>
          </a:xfrm>
          <a:prstGeom prst="rect">
            <a:avLst/>
          </a:prstGeom>
          <a:solidFill>
            <a:schemeClr val="accent3">
              <a:lumMod val="20000"/>
              <a:lumOff val="80000"/>
            </a:schemeClr>
          </a:solid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algn="ctr"/>
            <a:r>
              <a:rPr lang="en-US" dirty="0">
                <a:solidFill>
                  <a:schemeClr val="tx2">
                    <a:lumMod val="50000"/>
                  </a:schemeClr>
                </a:solidFill>
              </a:rPr>
              <a:t>“In our county, we have 76 acute psychiatric beds. If all 76 are filled up, then grave disability means one thing. If they’ve got some beds or they can put some people in a sub-acute to free up some beds, then grave disability means something else. If we built a second acute hospital tomorrow, we doubled our capacity for involuntary acute care, we would find that there’s actually now 152 people who meet the criteria for grave disability, and if we shrunk it down to 30, we’d find that a lot of people, it turns out, are not gravely disabled” – Public Defender</a:t>
            </a:r>
          </a:p>
        </p:txBody>
      </p:sp>
      <p:sp>
        <p:nvSpPr>
          <p:cNvPr id="6" name="Title 2">
            <a:extLst>
              <a:ext uri="{FF2B5EF4-FFF2-40B4-BE49-F238E27FC236}">
                <a16:creationId xmlns:a16="http://schemas.microsoft.com/office/drawing/2014/main" xmlns="" id="{938CF498-4920-6147-A049-F2A72104E7B8}"/>
              </a:ext>
            </a:extLst>
          </p:cNvPr>
          <p:cNvSpPr txBox="1">
            <a:spLocks/>
          </p:cNvSpPr>
          <p:nvPr/>
        </p:nvSpPr>
        <p:spPr>
          <a:xfrm>
            <a:off x="380998" y="499904"/>
            <a:ext cx="8763001" cy="1066553"/>
          </a:xfrm>
          <a:prstGeom prst="rect">
            <a:avLst/>
          </a:prstGeom>
          <a:ln>
            <a:noFill/>
          </a:ln>
        </p:spPr>
        <p:txBody>
          <a:bodyPr vert="horz" lIns="91440" tIns="45720" rIns="91440" bIns="45720" rtlCol="0" anchor="t" anchorCtr="0">
            <a:noAutofit/>
          </a:bodyPr>
          <a:lstStyle>
            <a:lvl1pPr algn="l" defTabSz="914400" rtl="0" eaLnBrk="1" latinLnBrk="0" hangingPunct="1">
              <a:spcBef>
                <a:spcPct val="0"/>
              </a:spcBef>
              <a:spcAft>
                <a:spcPts val="600"/>
              </a:spcAft>
              <a:buNone/>
              <a:defRPr sz="1200" b="0" kern="1200" cap="all" spc="200" baseline="0">
                <a:ln>
                  <a:noFill/>
                </a:ln>
                <a:solidFill>
                  <a:schemeClr val="bg1">
                    <a:lumMod val="75000"/>
                  </a:schemeClr>
                </a:solidFill>
                <a:effectLst/>
                <a:latin typeface="+mj-lt"/>
                <a:ea typeface="+mj-ea"/>
                <a:cs typeface="+mj-cs"/>
              </a:defRPr>
            </a:lvl1pPr>
          </a:lstStyle>
          <a:p>
            <a:r>
              <a:rPr lang="en-US" dirty="0"/>
              <a:t>Introduction / background / </a:t>
            </a:r>
            <a:r>
              <a:rPr lang="en-US" dirty="0">
                <a:solidFill>
                  <a:schemeClr val="bg1">
                    <a:lumMod val="85000"/>
                  </a:schemeClr>
                </a:solidFill>
              </a:rPr>
              <a:t>methodology</a:t>
            </a:r>
            <a:r>
              <a:rPr lang="en-US" dirty="0"/>
              <a:t> / </a:t>
            </a:r>
            <a:r>
              <a:rPr lang="en-US" dirty="0">
                <a:solidFill>
                  <a:schemeClr val="bg1">
                    <a:lumMod val="85000"/>
                  </a:schemeClr>
                </a:solidFill>
              </a:rPr>
              <a:t>findings</a:t>
            </a:r>
            <a:r>
              <a:rPr lang="en-US" dirty="0"/>
              <a:t> / </a:t>
            </a:r>
            <a:r>
              <a:rPr lang="en-US" dirty="0">
                <a:solidFill>
                  <a:schemeClr val="bg1"/>
                </a:solidFill>
              </a:rPr>
              <a:t>recommendations</a:t>
            </a:r>
            <a:r>
              <a:rPr lang="en-US" dirty="0"/>
              <a:t> </a:t>
            </a:r>
          </a:p>
          <a:p>
            <a:r>
              <a:rPr lang="en-US" sz="2400" dirty="0">
                <a:solidFill>
                  <a:schemeClr val="bg1"/>
                </a:solidFill>
              </a:rPr>
              <a:t>LPS Criteria</a:t>
            </a:r>
          </a:p>
        </p:txBody>
      </p:sp>
    </p:spTree>
    <p:extLst>
      <p:ext uri="{BB962C8B-B14F-4D97-AF65-F5344CB8AC3E}">
        <p14:creationId xmlns:p14="http://schemas.microsoft.com/office/powerpoint/2010/main" val="3593406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1E5E971-4E36-6C45-A918-1FEA202632A4}"/>
              </a:ext>
            </a:extLst>
          </p:cNvPr>
          <p:cNvSpPr>
            <a:spLocks noGrp="1"/>
          </p:cNvSpPr>
          <p:nvPr>
            <p:ph idx="1"/>
          </p:nvPr>
        </p:nvSpPr>
        <p:spPr>
          <a:xfrm>
            <a:off x="380999" y="1665283"/>
            <a:ext cx="8763000" cy="5138930"/>
          </a:xfrm>
        </p:spPr>
        <p:txBody>
          <a:bodyPr>
            <a:normAutofit/>
          </a:bodyPr>
          <a:lstStyle/>
          <a:p>
            <a:r>
              <a:rPr lang="en-US" dirty="0"/>
              <a:t>Recommendation #5: DHCS and County Behavioral Health Departments should </a:t>
            </a:r>
            <a:r>
              <a:rPr lang="en-US" b="1" dirty="0"/>
              <a:t>fund higher intensity services:</a:t>
            </a:r>
            <a:endParaRPr lang="en-US" dirty="0"/>
          </a:p>
          <a:p>
            <a:endParaRPr lang="en-US" dirty="0"/>
          </a:p>
          <a:p>
            <a:pPr marL="4572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1"/>
            <a:r>
              <a:rPr lang="en-US" dirty="0"/>
              <a:t>Apply for the </a:t>
            </a:r>
            <a:r>
              <a:rPr lang="en-US" b="1" dirty="0"/>
              <a:t>IMD Waiver</a:t>
            </a:r>
            <a:r>
              <a:rPr lang="en-US" dirty="0"/>
              <a:t>, but aim for quality and voluntary care.</a:t>
            </a:r>
          </a:p>
          <a:p>
            <a:pPr lvl="1"/>
            <a:r>
              <a:rPr lang="en-US" b="1" dirty="0"/>
              <a:t>Use MHSA </a:t>
            </a:r>
            <a:r>
              <a:rPr lang="en-US" dirty="0"/>
              <a:t>funds to bridge conservatees towards recovery.</a:t>
            </a:r>
          </a:p>
          <a:p>
            <a:r>
              <a:rPr lang="en-US" sz="1900" dirty="0"/>
              <a:t>Evaluate the right mix of </a:t>
            </a:r>
            <a:r>
              <a:rPr lang="en-US" sz="1900" b="1" dirty="0"/>
              <a:t>private innovation </a:t>
            </a:r>
            <a:r>
              <a:rPr lang="en-US" sz="1900" dirty="0"/>
              <a:t>and </a:t>
            </a:r>
            <a:r>
              <a:rPr lang="en-US" sz="1900" b="1" dirty="0"/>
              <a:t>public safety net</a:t>
            </a:r>
            <a:r>
              <a:rPr lang="en-US" sz="1900" dirty="0"/>
              <a:t>.</a:t>
            </a:r>
          </a:p>
          <a:p>
            <a:endParaRPr lang="en-US" dirty="0"/>
          </a:p>
        </p:txBody>
      </p:sp>
      <p:sp>
        <p:nvSpPr>
          <p:cNvPr id="4" name="Slide Number Placeholder 3">
            <a:extLst>
              <a:ext uri="{FF2B5EF4-FFF2-40B4-BE49-F238E27FC236}">
                <a16:creationId xmlns:a16="http://schemas.microsoft.com/office/drawing/2014/main" xmlns="" id="{B9E17D8C-E1F4-5549-B245-A9B51187554E}"/>
              </a:ext>
            </a:extLst>
          </p:cNvPr>
          <p:cNvSpPr>
            <a:spLocks noGrp="1"/>
          </p:cNvSpPr>
          <p:nvPr>
            <p:ph type="sldNum" sz="quarter" idx="12"/>
          </p:nvPr>
        </p:nvSpPr>
        <p:spPr/>
        <p:txBody>
          <a:bodyPr/>
          <a:lstStyle/>
          <a:p>
            <a:fld id="{2D57B0AA-AC8E-4463-ADAC-E87D09B82E4F}" type="slidenum">
              <a:rPr lang="en-US" smtClean="0"/>
              <a:pPr/>
              <a:t>24</a:t>
            </a:fld>
            <a:endParaRPr lang="en-US" dirty="0"/>
          </a:p>
        </p:txBody>
      </p:sp>
      <p:sp>
        <p:nvSpPr>
          <p:cNvPr id="6" name="Title 2">
            <a:extLst>
              <a:ext uri="{FF2B5EF4-FFF2-40B4-BE49-F238E27FC236}">
                <a16:creationId xmlns:a16="http://schemas.microsoft.com/office/drawing/2014/main" xmlns="" id="{F4F4C9DD-5377-7449-BFFB-DD9C3B1C6CB3}"/>
              </a:ext>
            </a:extLst>
          </p:cNvPr>
          <p:cNvSpPr txBox="1">
            <a:spLocks/>
          </p:cNvSpPr>
          <p:nvPr/>
        </p:nvSpPr>
        <p:spPr>
          <a:xfrm>
            <a:off x="380998" y="499904"/>
            <a:ext cx="8763001" cy="1066553"/>
          </a:xfrm>
          <a:prstGeom prst="rect">
            <a:avLst/>
          </a:prstGeom>
          <a:ln>
            <a:noFill/>
          </a:ln>
        </p:spPr>
        <p:txBody>
          <a:bodyPr vert="horz" lIns="91440" tIns="45720" rIns="91440" bIns="45720" rtlCol="0" anchor="t" anchorCtr="0">
            <a:noAutofit/>
          </a:bodyPr>
          <a:lstStyle>
            <a:lvl1pPr algn="l" defTabSz="914400" rtl="0" eaLnBrk="1" latinLnBrk="0" hangingPunct="1">
              <a:spcBef>
                <a:spcPct val="0"/>
              </a:spcBef>
              <a:spcAft>
                <a:spcPts val="600"/>
              </a:spcAft>
              <a:buNone/>
              <a:defRPr sz="1200" b="0" kern="1200" cap="all" spc="200" baseline="0">
                <a:ln>
                  <a:noFill/>
                </a:ln>
                <a:solidFill>
                  <a:schemeClr val="bg1">
                    <a:lumMod val="75000"/>
                  </a:schemeClr>
                </a:solidFill>
                <a:effectLst/>
                <a:latin typeface="+mj-lt"/>
                <a:ea typeface="+mj-ea"/>
                <a:cs typeface="+mj-cs"/>
              </a:defRPr>
            </a:lvl1pPr>
          </a:lstStyle>
          <a:p>
            <a:r>
              <a:rPr lang="en-US" dirty="0"/>
              <a:t>Introduction / background / </a:t>
            </a:r>
            <a:r>
              <a:rPr lang="en-US" dirty="0">
                <a:solidFill>
                  <a:schemeClr val="bg1">
                    <a:lumMod val="85000"/>
                  </a:schemeClr>
                </a:solidFill>
              </a:rPr>
              <a:t>methodology</a:t>
            </a:r>
            <a:r>
              <a:rPr lang="en-US" dirty="0"/>
              <a:t> / </a:t>
            </a:r>
            <a:r>
              <a:rPr lang="en-US" dirty="0">
                <a:solidFill>
                  <a:schemeClr val="bg1">
                    <a:lumMod val="85000"/>
                  </a:schemeClr>
                </a:solidFill>
              </a:rPr>
              <a:t>findings</a:t>
            </a:r>
            <a:r>
              <a:rPr lang="en-US" dirty="0"/>
              <a:t> / </a:t>
            </a:r>
            <a:r>
              <a:rPr lang="en-US" dirty="0">
                <a:solidFill>
                  <a:schemeClr val="bg1"/>
                </a:solidFill>
              </a:rPr>
              <a:t>recommendations</a:t>
            </a:r>
            <a:endParaRPr lang="en-US" dirty="0"/>
          </a:p>
          <a:p>
            <a:r>
              <a:rPr lang="en-US" sz="2400" dirty="0">
                <a:solidFill>
                  <a:schemeClr val="bg1"/>
                </a:solidFill>
              </a:rPr>
              <a:t>Funding and placements</a:t>
            </a:r>
          </a:p>
        </p:txBody>
      </p:sp>
      <p:graphicFrame>
        <p:nvGraphicFramePr>
          <p:cNvPr id="7" name="Chart 6">
            <a:extLst>
              <a:ext uri="{FF2B5EF4-FFF2-40B4-BE49-F238E27FC236}">
                <a16:creationId xmlns:a16="http://schemas.microsoft.com/office/drawing/2014/main" xmlns="" id="{02F6031B-1B14-4348-B902-FADA8F06F7CE}"/>
              </a:ext>
            </a:extLst>
          </p:cNvPr>
          <p:cNvGraphicFramePr/>
          <p:nvPr>
            <p:extLst>
              <p:ext uri="{D42A27DB-BD31-4B8C-83A1-F6EECF244321}">
                <p14:modId xmlns:p14="http://schemas.microsoft.com/office/powerpoint/2010/main" val="1763148025"/>
              </p:ext>
            </p:extLst>
          </p:nvPr>
        </p:nvGraphicFramePr>
        <p:xfrm>
          <a:off x="764771" y="2361046"/>
          <a:ext cx="7797338" cy="32282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7354065"/>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84C4668-FE86-C14A-9009-64CA5DD6FF08}"/>
              </a:ext>
            </a:extLst>
          </p:cNvPr>
          <p:cNvSpPr>
            <a:spLocks noGrp="1"/>
          </p:cNvSpPr>
          <p:nvPr>
            <p:ph idx="1"/>
          </p:nvPr>
        </p:nvSpPr>
        <p:spPr>
          <a:xfrm>
            <a:off x="381000" y="1833372"/>
            <a:ext cx="8410148" cy="2855552"/>
          </a:xfrm>
        </p:spPr>
        <p:txBody>
          <a:bodyPr/>
          <a:lstStyle/>
          <a:p>
            <a:r>
              <a:rPr lang="en-US" dirty="0"/>
              <a:t>Methodological limitations</a:t>
            </a:r>
          </a:p>
          <a:p>
            <a:pPr lvl="1"/>
            <a:r>
              <a:rPr lang="en-US" dirty="0"/>
              <a:t>Currently underrepresented groups among interviewees: law enforcement, county BH departments, </a:t>
            </a:r>
            <a:r>
              <a:rPr lang="en-US" b="1" dirty="0"/>
              <a:t>conservatees</a:t>
            </a:r>
          </a:p>
          <a:p>
            <a:pPr lvl="1"/>
            <a:r>
              <a:rPr lang="en-US" dirty="0"/>
              <a:t>Potential biases introduced by </a:t>
            </a:r>
            <a:r>
              <a:rPr lang="en-US" b="1" dirty="0"/>
              <a:t>low response rates </a:t>
            </a:r>
            <a:r>
              <a:rPr lang="en-US" dirty="0"/>
              <a:t>and skew towards larger counties.</a:t>
            </a:r>
          </a:p>
          <a:p>
            <a:pPr lvl="1"/>
            <a:r>
              <a:rPr lang="en-US" dirty="0"/>
              <a:t>Reliance on </a:t>
            </a:r>
            <a:r>
              <a:rPr lang="en-US" b="1" dirty="0"/>
              <a:t>self-reports </a:t>
            </a:r>
            <a:r>
              <a:rPr lang="en-US" dirty="0"/>
              <a:t>(although high consistency across interviewees) rather than direct observational data.</a:t>
            </a:r>
          </a:p>
          <a:p>
            <a:pPr lvl="1"/>
            <a:r>
              <a:rPr lang="en-US" dirty="0"/>
              <a:t>Limited and unreliable </a:t>
            </a:r>
            <a:r>
              <a:rPr lang="en-US" b="1" dirty="0"/>
              <a:t>quantitative data </a:t>
            </a:r>
            <a:r>
              <a:rPr lang="en-US" dirty="0"/>
              <a:t>to describe trends.</a:t>
            </a:r>
          </a:p>
        </p:txBody>
      </p:sp>
      <p:sp>
        <p:nvSpPr>
          <p:cNvPr id="4" name="Slide Number Placeholder 3">
            <a:extLst>
              <a:ext uri="{FF2B5EF4-FFF2-40B4-BE49-F238E27FC236}">
                <a16:creationId xmlns:a16="http://schemas.microsoft.com/office/drawing/2014/main" xmlns="" id="{788E7430-8F72-014E-BA73-22E435BF643B}"/>
              </a:ext>
            </a:extLst>
          </p:cNvPr>
          <p:cNvSpPr>
            <a:spLocks noGrp="1"/>
          </p:cNvSpPr>
          <p:nvPr>
            <p:ph type="sldNum" sz="quarter" idx="12"/>
          </p:nvPr>
        </p:nvSpPr>
        <p:spPr/>
        <p:txBody>
          <a:bodyPr/>
          <a:lstStyle/>
          <a:p>
            <a:fld id="{2D57B0AA-AC8E-4463-ADAC-E87D09B82E4F}" type="slidenum">
              <a:rPr lang="en-US" smtClean="0"/>
              <a:pPr/>
              <a:t>25</a:t>
            </a:fld>
            <a:endParaRPr lang="en-US" dirty="0"/>
          </a:p>
        </p:txBody>
      </p:sp>
      <p:sp>
        <p:nvSpPr>
          <p:cNvPr id="5" name="Title 2">
            <a:extLst>
              <a:ext uri="{FF2B5EF4-FFF2-40B4-BE49-F238E27FC236}">
                <a16:creationId xmlns:a16="http://schemas.microsoft.com/office/drawing/2014/main" xmlns="" id="{C0B3F565-13BA-4C45-B3A0-9AA7E7A00928}"/>
              </a:ext>
            </a:extLst>
          </p:cNvPr>
          <p:cNvSpPr txBox="1">
            <a:spLocks/>
          </p:cNvSpPr>
          <p:nvPr/>
        </p:nvSpPr>
        <p:spPr>
          <a:xfrm>
            <a:off x="380998" y="499904"/>
            <a:ext cx="8763001" cy="1066553"/>
          </a:xfrm>
          <a:prstGeom prst="rect">
            <a:avLst/>
          </a:prstGeom>
          <a:ln>
            <a:noFill/>
          </a:ln>
        </p:spPr>
        <p:txBody>
          <a:bodyPr vert="horz" lIns="91440" tIns="45720" rIns="91440" bIns="45720" rtlCol="0" anchor="t" anchorCtr="0">
            <a:noAutofit/>
          </a:bodyPr>
          <a:lstStyle>
            <a:lvl1pPr algn="l" defTabSz="914400" rtl="0" eaLnBrk="1" latinLnBrk="0" hangingPunct="1">
              <a:spcBef>
                <a:spcPct val="0"/>
              </a:spcBef>
              <a:spcAft>
                <a:spcPts val="600"/>
              </a:spcAft>
              <a:buNone/>
              <a:defRPr sz="1200" b="0" kern="1200" cap="all" spc="200" baseline="0">
                <a:ln>
                  <a:noFill/>
                </a:ln>
                <a:solidFill>
                  <a:schemeClr val="bg1">
                    <a:lumMod val="75000"/>
                  </a:schemeClr>
                </a:solidFill>
                <a:effectLst/>
                <a:latin typeface="+mj-lt"/>
                <a:ea typeface="+mj-ea"/>
                <a:cs typeface="+mj-cs"/>
              </a:defRPr>
            </a:lvl1pPr>
          </a:lstStyle>
          <a:p>
            <a:r>
              <a:rPr lang="en-US" dirty="0"/>
              <a:t>Introduction / background / </a:t>
            </a:r>
            <a:r>
              <a:rPr lang="en-US" dirty="0">
                <a:solidFill>
                  <a:schemeClr val="bg1">
                    <a:lumMod val="85000"/>
                  </a:schemeClr>
                </a:solidFill>
              </a:rPr>
              <a:t>methodology</a:t>
            </a:r>
            <a:r>
              <a:rPr lang="en-US" dirty="0"/>
              <a:t> </a:t>
            </a:r>
            <a:r>
              <a:rPr lang="en-US" dirty="0">
                <a:solidFill>
                  <a:schemeClr val="bg1">
                    <a:lumMod val="85000"/>
                  </a:schemeClr>
                </a:solidFill>
              </a:rPr>
              <a:t>/ findings / recommendations</a:t>
            </a:r>
          </a:p>
          <a:p>
            <a:r>
              <a:rPr lang="en-US" sz="2400" dirty="0">
                <a:solidFill>
                  <a:schemeClr val="bg1"/>
                </a:solidFill>
              </a:rPr>
              <a:t>Limitations</a:t>
            </a:r>
          </a:p>
        </p:txBody>
      </p:sp>
      <p:sp>
        <p:nvSpPr>
          <p:cNvPr id="7" name="Rectangle 6">
            <a:extLst>
              <a:ext uri="{FF2B5EF4-FFF2-40B4-BE49-F238E27FC236}">
                <a16:creationId xmlns:a16="http://schemas.microsoft.com/office/drawing/2014/main" xmlns="" id="{CAD71348-11A9-FD40-859A-A06F5E884236}"/>
              </a:ext>
            </a:extLst>
          </p:cNvPr>
          <p:cNvSpPr/>
          <p:nvPr/>
        </p:nvSpPr>
        <p:spPr>
          <a:xfrm>
            <a:off x="483180" y="4688924"/>
            <a:ext cx="8205787" cy="1683066"/>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nchor="ctr">
            <a:noAutofit/>
          </a:bodyPr>
          <a:lstStyle/>
          <a:p>
            <a:pPr algn="ctr"/>
            <a:r>
              <a:rPr lang="en-US" sz="2200" b="1" dirty="0">
                <a:solidFill>
                  <a:schemeClr val="tx2">
                    <a:lumMod val="50000"/>
                  </a:schemeClr>
                </a:solidFill>
              </a:rPr>
              <a:t>Closing Caveat: </a:t>
            </a:r>
            <a:r>
              <a:rPr lang="en-US" sz="2200" dirty="0">
                <a:solidFill>
                  <a:schemeClr val="tx2">
                    <a:lumMod val="50000"/>
                  </a:schemeClr>
                </a:solidFill>
              </a:rPr>
              <a:t>We ask our mental health system to ‘clean up’ for America’s failure to build a real social safety net, rectify racial and economic inequality, or end mass incarceration. Addressing these issues feels overwhelming, but it has to be on our agenda.</a:t>
            </a:r>
            <a:endParaRPr lang="en-US" sz="2200" b="1" dirty="0">
              <a:solidFill>
                <a:schemeClr val="tx2">
                  <a:lumMod val="50000"/>
                </a:schemeClr>
              </a:solidFill>
            </a:endParaRPr>
          </a:p>
        </p:txBody>
      </p:sp>
    </p:spTree>
    <p:extLst>
      <p:ext uri="{BB962C8B-B14F-4D97-AF65-F5344CB8AC3E}">
        <p14:creationId xmlns:p14="http://schemas.microsoft.com/office/powerpoint/2010/main" val="22974657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xmlns="" id="{455CC936-05BA-904E-B87E-6AFC83D33F37}"/>
              </a:ext>
            </a:extLst>
          </p:cNvPr>
          <p:cNvSpPr>
            <a:spLocks noGrp="1"/>
          </p:cNvSpPr>
          <p:nvPr>
            <p:ph type="title"/>
          </p:nvPr>
        </p:nvSpPr>
        <p:spPr>
          <a:xfrm>
            <a:off x="381000" y="355846"/>
            <a:ext cx="8381260" cy="1066553"/>
          </a:xfrm>
        </p:spPr>
        <p:txBody>
          <a:bodyPr anchor="ctr"/>
          <a:lstStyle/>
          <a:p>
            <a:pPr algn="ctr"/>
            <a:r>
              <a:rPr lang="en-US" sz="2400" dirty="0">
                <a:solidFill>
                  <a:schemeClr val="bg1"/>
                </a:solidFill>
              </a:rPr>
              <a:t>Thank you!!!</a:t>
            </a:r>
          </a:p>
        </p:txBody>
      </p:sp>
      <p:sp>
        <p:nvSpPr>
          <p:cNvPr id="4" name="Slide Number Placeholder 3">
            <a:extLst>
              <a:ext uri="{FF2B5EF4-FFF2-40B4-BE49-F238E27FC236}">
                <a16:creationId xmlns:a16="http://schemas.microsoft.com/office/drawing/2014/main" xmlns="" id="{6FE90B9B-5183-4F4F-AAA5-AF7A4E3602F4}"/>
              </a:ext>
            </a:extLst>
          </p:cNvPr>
          <p:cNvSpPr>
            <a:spLocks noGrp="1"/>
          </p:cNvSpPr>
          <p:nvPr>
            <p:ph type="sldNum" sz="quarter" idx="12"/>
          </p:nvPr>
        </p:nvSpPr>
        <p:spPr/>
        <p:txBody>
          <a:bodyPr/>
          <a:lstStyle/>
          <a:p>
            <a:fld id="{2D57B0AA-AC8E-4463-ADAC-E87D09B82E4F}" type="slidenum">
              <a:rPr lang="en-US" smtClean="0"/>
              <a:pPr/>
              <a:t>26</a:t>
            </a:fld>
            <a:endParaRPr lang="en-US" dirty="0"/>
          </a:p>
        </p:txBody>
      </p:sp>
      <p:sp>
        <p:nvSpPr>
          <p:cNvPr id="9" name="TextBox 8">
            <a:extLst>
              <a:ext uri="{FF2B5EF4-FFF2-40B4-BE49-F238E27FC236}">
                <a16:creationId xmlns:a16="http://schemas.microsoft.com/office/drawing/2014/main" xmlns="" id="{6E487CDE-250C-494C-8247-BBB0389A29C5}"/>
              </a:ext>
            </a:extLst>
          </p:cNvPr>
          <p:cNvSpPr txBox="1"/>
          <p:nvPr/>
        </p:nvSpPr>
        <p:spPr>
          <a:xfrm>
            <a:off x="281940" y="1697736"/>
            <a:ext cx="8580120" cy="2523768"/>
          </a:xfrm>
          <a:prstGeom prst="rect">
            <a:avLst/>
          </a:prstGeom>
          <a:noFill/>
        </p:spPr>
        <p:txBody>
          <a:bodyPr wrap="square" rtlCol="0">
            <a:spAutoFit/>
          </a:bodyPr>
          <a:lstStyle/>
          <a:p>
            <a:pPr algn="ctr"/>
            <a:endParaRPr lang="en-US" sz="2200" dirty="0">
              <a:solidFill>
                <a:schemeClr val="tx2">
                  <a:lumMod val="50000"/>
                </a:schemeClr>
              </a:solidFill>
            </a:endParaRPr>
          </a:p>
          <a:p>
            <a:pPr algn="ctr"/>
            <a:r>
              <a:rPr lang="en-US" sz="2600" dirty="0">
                <a:solidFill>
                  <a:schemeClr val="tx2">
                    <a:lumMod val="50000"/>
                  </a:schemeClr>
                </a:solidFill>
              </a:rPr>
              <a:t>Alex V. Barnard</a:t>
            </a:r>
          </a:p>
          <a:p>
            <a:pPr algn="ctr"/>
            <a:r>
              <a:rPr lang="en-US" sz="2200" dirty="0">
                <a:solidFill>
                  <a:schemeClr val="tx2">
                    <a:lumMod val="50000"/>
                  </a:schemeClr>
                </a:solidFill>
              </a:rPr>
              <a:t>New York University</a:t>
            </a:r>
          </a:p>
          <a:p>
            <a:pPr algn="ctr"/>
            <a:r>
              <a:rPr lang="en-US" sz="2200" dirty="0">
                <a:solidFill>
                  <a:schemeClr val="tx2">
                    <a:lumMod val="50000"/>
                  </a:schemeClr>
                </a:solidFill>
                <a:hlinkClick r:id="rId3"/>
              </a:rPr>
              <a:t>avbarnard@nyu.edu</a:t>
            </a:r>
            <a:endParaRPr lang="en-US" sz="2200" dirty="0">
              <a:solidFill>
                <a:schemeClr val="tx2">
                  <a:lumMod val="50000"/>
                </a:schemeClr>
              </a:solidFill>
            </a:endParaRPr>
          </a:p>
          <a:p>
            <a:pPr algn="ctr"/>
            <a:endParaRPr lang="en-US" sz="2200" dirty="0">
              <a:solidFill>
                <a:schemeClr val="tx2">
                  <a:lumMod val="50000"/>
                </a:schemeClr>
              </a:solidFill>
            </a:endParaRPr>
          </a:p>
          <a:p>
            <a:pPr algn="ctr"/>
            <a:r>
              <a:rPr lang="en-US" sz="2200" dirty="0">
                <a:solidFill>
                  <a:schemeClr val="tx2">
                    <a:lumMod val="50000"/>
                  </a:schemeClr>
                </a:solidFill>
              </a:rPr>
              <a:t>If you’re interested in speaking to me </a:t>
            </a:r>
          </a:p>
          <a:p>
            <a:pPr algn="ctr"/>
            <a:r>
              <a:rPr lang="en-US" sz="2200" dirty="0">
                <a:solidFill>
                  <a:schemeClr val="tx2">
                    <a:lumMod val="50000"/>
                  </a:schemeClr>
                </a:solidFill>
              </a:rPr>
              <a:t>(on or off the record), please reach out.</a:t>
            </a:r>
          </a:p>
        </p:txBody>
      </p:sp>
      <p:sp>
        <p:nvSpPr>
          <p:cNvPr id="5" name="TextBox 4">
            <a:extLst>
              <a:ext uri="{FF2B5EF4-FFF2-40B4-BE49-F238E27FC236}">
                <a16:creationId xmlns:a16="http://schemas.microsoft.com/office/drawing/2014/main" xmlns="" id="{BDE87EE1-A647-584A-80D5-2DF38151DC1A}"/>
              </a:ext>
            </a:extLst>
          </p:cNvPr>
          <p:cNvSpPr txBox="1"/>
          <p:nvPr/>
        </p:nvSpPr>
        <p:spPr>
          <a:xfrm>
            <a:off x="998893" y="4790932"/>
            <a:ext cx="6967660" cy="1600438"/>
          </a:xfrm>
          <a:prstGeom prst="rect">
            <a:avLst/>
          </a:prstGeom>
          <a:noFill/>
        </p:spPr>
        <p:txBody>
          <a:bodyPr wrap="square" rtlCol="0">
            <a:spAutoFit/>
          </a:bodyPr>
          <a:lstStyle/>
          <a:p>
            <a:r>
              <a:rPr lang="en-US" sz="1400" dirty="0">
                <a:solidFill>
                  <a:schemeClr val="tx2">
                    <a:lumMod val="50000"/>
                  </a:schemeClr>
                </a:solidFill>
              </a:rPr>
              <a:t>Acknowledgments: I am grateful for the aid of research assistants Sierra Timmons, Kimberly Nielsen, Didi Wu, Michael Long, Yoshi Cohn, Sebastien Le </a:t>
            </a:r>
            <a:r>
              <a:rPr lang="en-US" sz="1400" dirty="0" err="1">
                <a:solidFill>
                  <a:schemeClr val="tx2">
                    <a:lumMod val="50000"/>
                  </a:schemeClr>
                </a:solidFill>
              </a:rPr>
              <a:t>Moing</a:t>
            </a:r>
            <a:r>
              <a:rPr lang="en-US" sz="1400" dirty="0">
                <a:solidFill>
                  <a:schemeClr val="tx2">
                    <a:lumMod val="50000"/>
                  </a:schemeClr>
                </a:solidFill>
              </a:rPr>
              <a:t>, and </a:t>
            </a:r>
            <a:r>
              <a:rPr lang="en-US" sz="1400" dirty="0" err="1">
                <a:solidFill>
                  <a:schemeClr val="tx2">
                    <a:lumMod val="50000"/>
                  </a:schemeClr>
                </a:solidFill>
              </a:rPr>
              <a:t>Amritha</a:t>
            </a:r>
            <a:r>
              <a:rPr lang="en-US" sz="1400" dirty="0">
                <a:solidFill>
                  <a:schemeClr val="tx2">
                    <a:lumMod val="50000"/>
                  </a:schemeClr>
                </a:solidFill>
              </a:rPr>
              <a:t> </a:t>
            </a:r>
            <a:r>
              <a:rPr lang="en-US" sz="1400" dirty="0" err="1">
                <a:solidFill>
                  <a:schemeClr val="tx2">
                    <a:lumMod val="50000"/>
                  </a:schemeClr>
                </a:solidFill>
              </a:rPr>
              <a:t>Somasekar</a:t>
            </a:r>
            <a:r>
              <a:rPr lang="en-US" sz="1400" dirty="0">
                <a:solidFill>
                  <a:schemeClr val="tx2">
                    <a:lumMod val="50000"/>
                  </a:schemeClr>
                </a:solidFill>
              </a:rPr>
              <a:t>. I have also benefited enormously from the advising of Marion Fourcade and Dan Lewis. </a:t>
            </a:r>
          </a:p>
          <a:p>
            <a:endParaRPr lang="en-US" sz="1400" dirty="0">
              <a:solidFill>
                <a:schemeClr val="tx2">
                  <a:lumMod val="50000"/>
                </a:schemeClr>
              </a:solidFill>
            </a:endParaRPr>
          </a:p>
          <a:p>
            <a:r>
              <a:rPr lang="en-US" sz="1400" dirty="0">
                <a:solidFill>
                  <a:schemeClr val="tx2">
                    <a:lumMod val="50000"/>
                  </a:schemeClr>
                </a:solidFill>
              </a:rPr>
              <a:t>Disclaimer: This research received no outside funding outside UCB and NYU. It was not commissioned by any organization. All mistakes are my own.</a:t>
            </a:r>
          </a:p>
        </p:txBody>
      </p:sp>
    </p:spTree>
    <p:extLst>
      <p:ext uri="{BB962C8B-B14F-4D97-AF65-F5344CB8AC3E}">
        <p14:creationId xmlns:p14="http://schemas.microsoft.com/office/powerpoint/2010/main" val="27609471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DFE46FD-1D99-0D4B-8D23-3F54BF3307C8}"/>
              </a:ext>
            </a:extLst>
          </p:cNvPr>
          <p:cNvSpPr>
            <a:spLocks noGrp="1"/>
          </p:cNvSpPr>
          <p:nvPr>
            <p:ph idx="1"/>
          </p:nvPr>
        </p:nvSpPr>
        <p:spPr>
          <a:xfrm>
            <a:off x="381000" y="1802260"/>
            <a:ext cx="4345984" cy="4552820"/>
          </a:xfrm>
        </p:spPr>
        <p:txBody>
          <a:bodyPr/>
          <a:lstStyle/>
          <a:p>
            <a:r>
              <a:rPr lang="en-US" dirty="0"/>
              <a:t>The criteria are too strict.</a:t>
            </a:r>
          </a:p>
          <a:p>
            <a:endParaRPr lang="en-US" dirty="0"/>
          </a:p>
          <a:p>
            <a:endParaRPr lang="en-US" dirty="0"/>
          </a:p>
          <a:p>
            <a:endParaRPr lang="en-US" dirty="0"/>
          </a:p>
          <a:p>
            <a:endParaRPr lang="en-US" dirty="0"/>
          </a:p>
          <a:p>
            <a:endParaRPr lang="en-US" dirty="0"/>
          </a:p>
          <a:p>
            <a:endParaRPr lang="en-US" dirty="0"/>
          </a:p>
          <a:p>
            <a:endParaRPr lang="en-US" dirty="0"/>
          </a:p>
          <a:p>
            <a:r>
              <a:rPr lang="en-US" dirty="0"/>
              <a:t>We’ve been having this debate for a long time: </a:t>
            </a:r>
          </a:p>
        </p:txBody>
      </p:sp>
      <p:sp>
        <p:nvSpPr>
          <p:cNvPr id="4" name="Slide Number Placeholder 3">
            <a:extLst>
              <a:ext uri="{FF2B5EF4-FFF2-40B4-BE49-F238E27FC236}">
                <a16:creationId xmlns:a16="http://schemas.microsoft.com/office/drawing/2014/main" xmlns="" id="{9498D7AF-2DE8-0541-8FA9-38FC317887D7}"/>
              </a:ext>
            </a:extLst>
          </p:cNvPr>
          <p:cNvSpPr>
            <a:spLocks noGrp="1"/>
          </p:cNvSpPr>
          <p:nvPr>
            <p:ph type="sldNum" sz="quarter" idx="12"/>
          </p:nvPr>
        </p:nvSpPr>
        <p:spPr/>
        <p:txBody>
          <a:bodyPr/>
          <a:lstStyle/>
          <a:p>
            <a:fld id="{2D57B0AA-AC8E-4463-ADAC-E87D09B82E4F}" type="slidenum">
              <a:rPr lang="en-US" smtClean="0"/>
              <a:pPr/>
              <a:t>2</a:t>
            </a:fld>
            <a:endParaRPr lang="en-US" dirty="0"/>
          </a:p>
        </p:txBody>
      </p:sp>
      <p:sp>
        <p:nvSpPr>
          <p:cNvPr id="5" name="Title 2">
            <a:extLst>
              <a:ext uri="{FF2B5EF4-FFF2-40B4-BE49-F238E27FC236}">
                <a16:creationId xmlns:a16="http://schemas.microsoft.com/office/drawing/2014/main" xmlns="" id="{8AFFF59E-1D7D-E64E-862E-EE370C3E31BA}"/>
              </a:ext>
            </a:extLst>
          </p:cNvPr>
          <p:cNvSpPr>
            <a:spLocks noGrp="1"/>
          </p:cNvSpPr>
          <p:nvPr>
            <p:ph type="title"/>
          </p:nvPr>
        </p:nvSpPr>
        <p:spPr>
          <a:xfrm>
            <a:off x="381000" y="457444"/>
            <a:ext cx="8639014" cy="1066553"/>
          </a:xfrm>
        </p:spPr>
        <p:txBody>
          <a:bodyPr/>
          <a:lstStyle/>
          <a:p>
            <a:r>
              <a:rPr lang="en-US" dirty="0">
                <a:solidFill>
                  <a:schemeClr val="bg1"/>
                </a:solidFill>
              </a:rPr>
              <a:t>Introduction </a:t>
            </a:r>
            <a:r>
              <a:rPr lang="en-US" dirty="0"/>
              <a:t>/ background / methodology / findings / recommendations</a:t>
            </a:r>
            <a:r>
              <a:rPr lang="en-US" sz="2400" dirty="0">
                <a:solidFill>
                  <a:schemeClr val="bg1"/>
                </a:solidFill>
              </a:rPr>
              <a:t/>
            </a:r>
            <a:br>
              <a:rPr lang="en-US" sz="2400" dirty="0">
                <a:solidFill>
                  <a:schemeClr val="bg1"/>
                </a:solidFill>
              </a:rPr>
            </a:br>
            <a:r>
              <a:rPr lang="en-US" sz="2400" dirty="0">
                <a:solidFill>
                  <a:schemeClr val="bg1"/>
                </a:solidFill>
              </a:rPr>
              <a:t>Competing explanations</a:t>
            </a:r>
          </a:p>
        </p:txBody>
      </p:sp>
      <p:pic>
        <p:nvPicPr>
          <p:cNvPr id="6" name="Picture 5">
            <a:extLst>
              <a:ext uri="{FF2B5EF4-FFF2-40B4-BE49-F238E27FC236}">
                <a16:creationId xmlns:a16="http://schemas.microsoft.com/office/drawing/2014/main" xmlns="" id="{ADA77113-64F9-664D-B765-7A65E1D33D1E}"/>
              </a:ext>
            </a:extLst>
          </p:cNvPr>
          <p:cNvPicPr>
            <a:picLocks noChangeAspect="1"/>
          </p:cNvPicPr>
          <p:nvPr/>
        </p:nvPicPr>
        <p:blipFill>
          <a:blip r:embed="rId3"/>
          <a:stretch>
            <a:fillRect/>
          </a:stretch>
        </p:blipFill>
        <p:spPr>
          <a:xfrm>
            <a:off x="101325" y="2292080"/>
            <a:ext cx="4572000" cy="1136920"/>
          </a:xfrm>
          <a:prstGeom prst="rect">
            <a:avLst/>
          </a:prstGeom>
        </p:spPr>
      </p:pic>
      <p:pic>
        <p:nvPicPr>
          <p:cNvPr id="8" name="Picture 7">
            <a:extLst>
              <a:ext uri="{FF2B5EF4-FFF2-40B4-BE49-F238E27FC236}">
                <a16:creationId xmlns:a16="http://schemas.microsoft.com/office/drawing/2014/main" xmlns="" id="{5383BE78-FE6D-1349-9768-B9B1677F4337}"/>
              </a:ext>
            </a:extLst>
          </p:cNvPr>
          <p:cNvPicPr>
            <a:picLocks noChangeAspect="1"/>
          </p:cNvPicPr>
          <p:nvPr/>
        </p:nvPicPr>
        <p:blipFill>
          <a:blip r:embed="rId4"/>
          <a:stretch>
            <a:fillRect/>
          </a:stretch>
        </p:blipFill>
        <p:spPr>
          <a:xfrm>
            <a:off x="433146" y="3368333"/>
            <a:ext cx="4417017" cy="1158058"/>
          </a:xfrm>
          <a:prstGeom prst="rect">
            <a:avLst/>
          </a:prstGeom>
        </p:spPr>
      </p:pic>
      <p:sp>
        <p:nvSpPr>
          <p:cNvPr id="9" name="Content Placeholder 1">
            <a:extLst>
              <a:ext uri="{FF2B5EF4-FFF2-40B4-BE49-F238E27FC236}">
                <a16:creationId xmlns:a16="http://schemas.microsoft.com/office/drawing/2014/main" xmlns="" id="{A7EB3874-6DF5-EA40-93AD-537B5AD41AD8}"/>
              </a:ext>
            </a:extLst>
          </p:cNvPr>
          <p:cNvSpPr txBox="1">
            <a:spLocks/>
          </p:cNvSpPr>
          <p:nvPr/>
        </p:nvSpPr>
        <p:spPr>
          <a:xfrm>
            <a:off x="4696690" y="1780452"/>
            <a:ext cx="4345985" cy="4407408"/>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dirty="0"/>
              <a:t>We just need more services. </a:t>
            </a:r>
          </a:p>
        </p:txBody>
      </p:sp>
      <p:pic>
        <p:nvPicPr>
          <p:cNvPr id="10" name="Picture 9">
            <a:extLst>
              <a:ext uri="{FF2B5EF4-FFF2-40B4-BE49-F238E27FC236}">
                <a16:creationId xmlns:a16="http://schemas.microsoft.com/office/drawing/2014/main" xmlns="" id="{6651F802-74FE-0F4A-8DEB-62EF3E481EBE}"/>
              </a:ext>
            </a:extLst>
          </p:cNvPr>
          <p:cNvPicPr>
            <a:picLocks noChangeAspect="1"/>
          </p:cNvPicPr>
          <p:nvPr/>
        </p:nvPicPr>
        <p:blipFill>
          <a:blip r:embed="rId5"/>
          <a:stretch>
            <a:fillRect/>
          </a:stretch>
        </p:blipFill>
        <p:spPr>
          <a:xfrm>
            <a:off x="4953000" y="2218664"/>
            <a:ext cx="3381937" cy="1728698"/>
          </a:xfrm>
          <a:prstGeom prst="rect">
            <a:avLst/>
          </a:prstGeom>
        </p:spPr>
      </p:pic>
      <p:pic>
        <p:nvPicPr>
          <p:cNvPr id="3" name="Picture 2">
            <a:extLst>
              <a:ext uri="{FF2B5EF4-FFF2-40B4-BE49-F238E27FC236}">
                <a16:creationId xmlns:a16="http://schemas.microsoft.com/office/drawing/2014/main" xmlns="" id="{72D773B7-B29D-E548-BFCF-7A5D4A878D09}"/>
              </a:ext>
            </a:extLst>
          </p:cNvPr>
          <p:cNvPicPr>
            <a:picLocks noChangeAspect="1"/>
          </p:cNvPicPr>
          <p:nvPr/>
        </p:nvPicPr>
        <p:blipFill>
          <a:blip r:embed="rId6"/>
          <a:stretch>
            <a:fillRect/>
          </a:stretch>
        </p:blipFill>
        <p:spPr>
          <a:xfrm>
            <a:off x="5607078" y="3275840"/>
            <a:ext cx="3381937" cy="1416632"/>
          </a:xfrm>
          <a:prstGeom prst="rect">
            <a:avLst/>
          </a:prstGeom>
        </p:spPr>
      </p:pic>
      <p:pic>
        <p:nvPicPr>
          <p:cNvPr id="7" name="Picture 6">
            <a:extLst>
              <a:ext uri="{FF2B5EF4-FFF2-40B4-BE49-F238E27FC236}">
                <a16:creationId xmlns:a16="http://schemas.microsoft.com/office/drawing/2014/main" xmlns="" id="{2BAD9829-2FBE-AE46-A733-07D9F78B0BC7}"/>
              </a:ext>
            </a:extLst>
          </p:cNvPr>
          <p:cNvPicPr>
            <a:picLocks noChangeAspect="1"/>
          </p:cNvPicPr>
          <p:nvPr/>
        </p:nvPicPr>
        <p:blipFill>
          <a:blip r:embed="rId7"/>
          <a:stretch>
            <a:fillRect/>
          </a:stretch>
        </p:blipFill>
        <p:spPr>
          <a:xfrm>
            <a:off x="5080660" y="4948059"/>
            <a:ext cx="1408434" cy="1790971"/>
          </a:xfrm>
          <a:prstGeom prst="rect">
            <a:avLst/>
          </a:prstGeom>
        </p:spPr>
      </p:pic>
      <p:pic>
        <p:nvPicPr>
          <p:cNvPr id="12" name="Picture 11">
            <a:extLst>
              <a:ext uri="{FF2B5EF4-FFF2-40B4-BE49-F238E27FC236}">
                <a16:creationId xmlns:a16="http://schemas.microsoft.com/office/drawing/2014/main" xmlns="" id="{8FB7AEE3-53B7-8449-A524-46E63722B078}"/>
              </a:ext>
            </a:extLst>
          </p:cNvPr>
          <p:cNvPicPr>
            <a:picLocks noChangeAspect="1"/>
          </p:cNvPicPr>
          <p:nvPr/>
        </p:nvPicPr>
        <p:blipFill>
          <a:blip r:embed="rId8"/>
          <a:stretch>
            <a:fillRect/>
          </a:stretch>
        </p:blipFill>
        <p:spPr>
          <a:xfrm>
            <a:off x="2105613" y="5576883"/>
            <a:ext cx="2855015" cy="1158058"/>
          </a:xfrm>
          <a:prstGeom prst="rect">
            <a:avLst/>
          </a:prstGeom>
        </p:spPr>
      </p:pic>
      <p:pic>
        <p:nvPicPr>
          <p:cNvPr id="13" name="Picture 12">
            <a:extLst>
              <a:ext uri="{FF2B5EF4-FFF2-40B4-BE49-F238E27FC236}">
                <a16:creationId xmlns:a16="http://schemas.microsoft.com/office/drawing/2014/main" xmlns="" id="{DBB86614-4F90-BB47-A8F6-F745AA809004}"/>
              </a:ext>
            </a:extLst>
          </p:cNvPr>
          <p:cNvPicPr>
            <a:picLocks noChangeAspect="1"/>
          </p:cNvPicPr>
          <p:nvPr/>
        </p:nvPicPr>
        <p:blipFill>
          <a:blip r:embed="rId9"/>
          <a:stretch>
            <a:fillRect/>
          </a:stretch>
        </p:blipFill>
        <p:spPr>
          <a:xfrm>
            <a:off x="6643968" y="4969807"/>
            <a:ext cx="1440090" cy="1747477"/>
          </a:xfrm>
          <a:prstGeom prst="rect">
            <a:avLst/>
          </a:prstGeom>
        </p:spPr>
      </p:pic>
    </p:spTree>
    <p:extLst>
      <p:ext uri="{BB962C8B-B14F-4D97-AF65-F5344CB8AC3E}">
        <p14:creationId xmlns:p14="http://schemas.microsoft.com/office/powerpoint/2010/main" val="19890537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510D785-91F2-A04C-8FEF-9C42B4BD02E4}"/>
              </a:ext>
            </a:extLst>
          </p:cNvPr>
          <p:cNvSpPr>
            <a:spLocks noGrp="1"/>
          </p:cNvSpPr>
          <p:nvPr>
            <p:ph idx="1"/>
          </p:nvPr>
        </p:nvSpPr>
        <p:spPr>
          <a:xfrm>
            <a:off x="380999" y="1719070"/>
            <a:ext cx="8407893" cy="5138930"/>
          </a:xfrm>
        </p:spPr>
        <p:txBody>
          <a:bodyPr>
            <a:normAutofit/>
          </a:bodyPr>
          <a:lstStyle/>
          <a:p>
            <a:r>
              <a:rPr lang="en-US" dirty="0"/>
              <a:t>My argument: New criteria and new funding alone do not address </a:t>
            </a:r>
            <a:r>
              <a:rPr lang="en-US" i="1" dirty="0"/>
              <a:t>”</a:t>
            </a:r>
            <a:r>
              <a:rPr lang="en-US" b="1" i="1" dirty="0"/>
              <a:t>absent authority</a:t>
            </a:r>
            <a:r>
              <a:rPr lang="en-US" i="1" dirty="0"/>
              <a:t>” </a:t>
            </a:r>
            <a:r>
              <a:rPr lang="en-US" dirty="0"/>
              <a:t>in the conservatorship continuum.</a:t>
            </a:r>
            <a:endParaRPr lang="en-US" i="1" dirty="0"/>
          </a:p>
          <a:p>
            <a:pPr lvl="1"/>
            <a:r>
              <a:rPr lang="en-US" dirty="0"/>
              <a:t>“</a:t>
            </a:r>
            <a:r>
              <a:rPr lang="en-US" b="1" dirty="0"/>
              <a:t>Absent Authority”: </a:t>
            </a:r>
            <a:r>
              <a:rPr lang="en-US" dirty="0"/>
              <a:t>Conservatorship is a powerful tool, but one has clear </a:t>
            </a:r>
            <a:r>
              <a:rPr lang="en-US" b="1" dirty="0"/>
              <a:t>responsibility</a:t>
            </a:r>
            <a:r>
              <a:rPr lang="en-US" dirty="0"/>
              <a:t> for using it or </a:t>
            </a:r>
            <a:r>
              <a:rPr lang="en-US" b="1" dirty="0"/>
              <a:t>accountability </a:t>
            </a:r>
            <a:r>
              <a:rPr lang="en-US" dirty="0"/>
              <a:t>for insuring it achieves positive outcomes.</a:t>
            </a:r>
          </a:p>
          <a:p>
            <a:pPr marL="45720" indent="0">
              <a:buNone/>
            </a:pPr>
            <a:endParaRPr lang="en-US" sz="1200" dirty="0"/>
          </a:p>
          <a:p>
            <a:r>
              <a:rPr lang="en-US" dirty="0"/>
              <a:t>Sources of absent authority:</a:t>
            </a:r>
          </a:p>
          <a:p>
            <a:pPr lvl="1"/>
            <a:r>
              <a:rPr lang="en-US" b="1" dirty="0"/>
              <a:t>Information: </a:t>
            </a:r>
            <a:r>
              <a:rPr lang="en-US" dirty="0"/>
              <a:t>Regulations and resource constraints lead to superficial evaluations and inconsistent decisions.</a:t>
            </a:r>
          </a:p>
          <a:p>
            <a:pPr lvl="1"/>
            <a:r>
              <a:rPr lang="en-US" b="1" dirty="0"/>
              <a:t>Coordination: </a:t>
            </a:r>
            <a:r>
              <a:rPr lang="en-US" dirty="0"/>
              <a:t>Decision-making is delegated to a range of public and private actors with different interests and incentives.</a:t>
            </a:r>
          </a:p>
          <a:p>
            <a:pPr lvl="1"/>
            <a:r>
              <a:rPr lang="en-US" b="1" dirty="0"/>
              <a:t>Resources: </a:t>
            </a:r>
            <a:r>
              <a:rPr lang="en-US" dirty="0"/>
              <a:t>A lack of placements creates a sense of futility throughout the continuum.</a:t>
            </a:r>
          </a:p>
        </p:txBody>
      </p:sp>
      <p:sp>
        <p:nvSpPr>
          <p:cNvPr id="4" name="Slide Number Placeholder 3">
            <a:extLst>
              <a:ext uri="{FF2B5EF4-FFF2-40B4-BE49-F238E27FC236}">
                <a16:creationId xmlns:a16="http://schemas.microsoft.com/office/drawing/2014/main" xmlns="" id="{E9001226-487F-E44C-B6F6-6194E8C41D61}"/>
              </a:ext>
            </a:extLst>
          </p:cNvPr>
          <p:cNvSpPr>
            <a:spLocks noGrp="1"/>
          </p:cNvSpPr>
          <p:nvPr>
            <p:ph type="sldNum" sz="quarter" idx="12"/>
          </p:nvPr>
        </p:nvSpPr>
        <p:spPr/>
        <p:txBody>
          <a:bodyPr/>
          <a:lstStyle/>
          <a:p>
            <a:fld id="{2D57B0AA-AC8E-4463-ADAC-E87D09B82E4F}" type="slidenum">
              <a:rPr lang="en-US" smtClean="0"/>
              <a:pPr/>
              <a:t>3</a:t>
            </a:fld>
            <a:endParaRPr lang="en-US" dirty="0"/>
          </a:p>
        </p:txBody>
      </p:sp>
      <p:sp>
        <p:nvSpPr>
          <p:cNvPr id="5" name="Title 2">
            <a:extLst>
              <a:ext uri="{FF2B5EF4-FFF2-40B4-BE49-F238E27FC236}">
                <a16:creationId xmlns:a16="http://schemas.microsoft.com/office/drawing/2014/main" xmlns="" id="{82CDB929-599D-3D42-B2B0-B1FC83385964}"/>
              </a:ext>
            </a:extLst>
          </p:cNvPr>
          <p:cNvSpPr txBox="1">
            <a:spLocks/>
          </p:cNvSpPr>
          <p:nvPr/>
        </p:nvSpPr>
        <p:spPr>
          <a:xfrm>
            <a:off x="380999" y="499904"/>
            <a:ext cx="8639014" cy="1066553"/>
          </a:xfrm>
          <a:prstGeom prst="rect">
            <a:avLst/>
          </a:prstGeom>
        </p:spPr>
        <p:txBody>
          <a:bodyPr vert="horz" lIns="91440" tIns="45720" rIns="91440" bIns="45720" rtlCol="0" anchor="t" anchorCtr="0">
            <a:noAutofit/>
          </a:bodyPr>
          <a:lstStyle>
            <a:lvl1pPr algn="l" defTabSz="914400" rtl="0" eaLnBrk="1" latinLnBrk="0" hangingPunct="1">
              <a:spcBef>
                <a:spcPct val="0"/>
              </a:spcBef>
              <a:spcAft>
                <a:spcPts val="600"/>
              </a:spcAft>
              <a:buNone/>
              <a:defRPr sz="1200" b="0" kern="1200" cap="all" spc="200" baseline="0">
                <a:ln>
                  <a:noFill/>
                </a:ln>
                <a:solidFill>
                  <a:schemeClr val="bg1">
                    <a:lumMod val="75000"/>
                  </a:schemeClr>
                </a:solidFill>
                <a:effectLst/>
                <a:latin typeface="+mj-lt"/>
                <a:ea typeface="+mj-ea"/>
                <a:cs typeface="+mj-cs"/>
              </a:defRPr>
            </a:lvl1pPr>
          </a:lstStyle>
          <a:p>
            <a:r>
              <a:rPr lang="en-US" dirty="0">
                <a:solidFill>
                  <a:schemeClr val="bg1"/>
                </a:solidFill>
              </a:rPr>
              <a:t>Introduction </a:t>
            </a:r>
            <a:r>
              <a:rPr lang="en-US" dirty="0"/>
              <a:t>/ background / methodology / findings / recommendations </a:t>
            </a:r>
            <a:r>
              <a:rPr lang="en-US" sz="2400" dirty="0">
                <a:solidFill>
                  <a:schemeClr val="bg1"/>
                </a:solidFill>
              </a:rPr>
              <a:t>Absent authority</a:t>
            </a:r>
          </a:p>
        </p:txBody>
      </p:sp>
      <p:sp>
        <p:nvSpPr>
          <p:cNvPr id="6" name="Rectangle 5">
            <a:extLst>
              <a:ext uri="{FF2B5EF4-FFF2-40B4-BE49-F238E27FC236}">
                <a16:creationId xmlns:a16="http://schemas.microsoft.com/office/drawing/2014/main" xmlns="" id="{D9CBCAE6-53D1-44F1-81EE-93618FD833BA}"/>
              </a:ext>
            </a:extLst>
          </p:cNvPr>
          <p:cNvSpPr/>
          <p:nvPr/>
        </p:nvSpPr>
        <p:spPr>
          <a:xfrm>
            <a:off x="10388600" y="1719070"/>
            <a:ext cx="4872447" cy="422557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I </a:t>
            </a:r>
            <a:r>
              <a:rPr lang="fr-FR" dirty="0" err="1">
                <a:solidFill>
                  <a:schemeClr val="tx1"/>
                </a:solidFill>
              </a:rPr>
              <a:t>would</a:t>
            </a:r>
            <a:r>
              <a:rPr lang="fr-FR" dirty="0">
                <a:solidFill>
                  <a:schemeClr val="tx1"/>
                </a:solidFill>
              </a:rPr>
              <a:t> </a:t>
            </a:r>
            <a:r>
              <a:rPr lang="fr-FR" dirty="0" err="1">
                <a:solidFill>
                  <a:schemeClr val="tx1"/>
                </a:solidFill>
              </a:rPr>
              <a:t>really</a:t>
            </a:r>
            <a:r>
              <a:rPr lang="fr-FR" dirty="0">
                <a:solidFill>
                  <a:schemeClr val="tx1"/>
                </a:solidFill>
              </a:rPr>
              <a:t> </a:t>
            </a:r>
            <a:r>
              <a:rPr lang="fr-FR" dirty="0" err="1">
                <a:solidFill>
                  <a:schemeClr val="tx1"/>
                </a:solidFill>
              </a:rPr>
              <a:t>suggest</a:t>
            </a:r>
            <a:r>
              <a:rPr lang="fr-FR" dirty="0">
                <a:solidFill>
                  <a:schemeClr val="tx1"/>
                </a:solidFill>
              </a:rPr>
              <a:t> </a:t>
            </a:r>
            <a:r>
              <a:rPr lang="fr-FR" dirty="0" err="1">
                <a:solidFill>
                  <a:schemeClr val="tx1"/>
                </a:solidFill>
              </a:rPr>
              <a:t>having</a:t>
            </a:r>
            <a:r>
              <a:rPr lang="fr-FR" dirty="0">
                <a:solidFill>
                  <a:schemeClr val="tx1"/>
                </a:solidFill>
              </a:rPr>
              <a:t> nominal sentences (no </a:t>
            </a:r>
            <a:r>
              <a:rPr lang="fr-FR" dirty="0" err="1">
                <a:solidFill>
                  <a:schemeClr val="tx1"/>
                </a:solidFill>
              </a:rPr>
              <a:t>verbs</a:t>
            </a:r>
            <a:r>
              <a:rPr lang="fr-FR" dirty="0">
                <a:solidFill>
                  <a:schemeClr val="tx1"/>
                </a:solidFill>
              </a:rPr>
              <a:t>) and </a:t>
            </a:r>
            <a:r>
              <a:rPr lang="fr-FR" dirty="0" err="1">
                <a:solidFill>
                  <a:schemeClr val="tx1"/>
                </a:solidFill>
              </a:rPr>
              <a:t>simplify</a:t>
            </a:r>
            <a:r>
              <a:rPr lang="fr-FR" dirty="0">
                <a:solidFill>
                  <a:schemeClr val="tx1"/>
                </a:solidFill>
              </a:rPr>
              <a:t>. </a:t>
            </a:r>
            <a:r>
              <a:rPr lang="fr-FR" dirty="0" err="1">
                <a:solidFill>
                  <a:schemeClr val="tx1"/>
                </a:solidFill>
              </a:rPr>
              <a:t>I’m</a:t>
            </a:r>
            <a:r>
              <a:rPr lang="fr-FR" dirty="0">
                <a:solidFill>
                  <a:schemeClr val="tx1"/>
                </a:solidFill>
              </a:rPr>
              <a:t> not sure </a:t>
            </a:r>
            <a:r>
              <a:rPr lang="fr-FR" dirty="0" err="1">
                <a:solidFill>
                  <a:schemeClr val="tx1"/>
                </a:solidFill>
              </a:rPr>
              <a:t>you</a:t>
            </a:r>
            <a:r>
              <a:rPr lang="fr-FR" dirty="0">
                <a:solidFill>
                  <a:schemeClr val="tx1"/>
                </a:solidFill>
              </a:rPr>
              <a:t> </a:t>
            </a:r>
            <a:r>
              <a:rPr lang="fr-FR" dirty="0" err="1">
                <a:solidFill>
                  <a:schemeClr val="tx1"/>
                </a:solidFill>
              </a:rPr>
              <a:t>need</a:t>
            </a:r>
            <a:r>
              <a:rPr lang="fr-FR" dirty="0">
                <a:solidFill>
                  <a:schemeClr val="tx1"/>
                </a:solidFill>
              </a:rPr>
              <a:t> the </a:t>
            </a:r>
            <a:r>
              <a:rPr lang="fr-FR" dirty="0" err="1">
                <a:solidFill>
                  <a:schemeClr val="tx1"/>
                </a:solidFill>
              </a:rPr>
              <a:t>separation</a:t>
            </a:r>
            <a:r>
              <a:rPr lang="fr-FR" dirty="0">
                <a:solidFill>
                  <a:schemeClr val="tx1"/>
                </a:solidFill>
              </a:rPr>
              <a:t> </a:t>
            </a:r>
            <a:r>
              <a:rPr lang="fr-FR" dirty="0" err="1">
                <a:solidFill>
                  <a:schemeClr val="tx1"/>
                </a:solidFill>
              </a:rPr>
              <a:t>between</a:t>
            </a:r>
            <a:r>
              <a:rPr lang="fr-FR" dirty="0">
                <a:solidFill>
                  <a:schemeClr val="tx1"/>
                </a:solidFill>
              </a:rPr>
              <a:t> argument and </a:t>
            </a:r>
            <a:r>
              <a:rPr lang="fr-FR" dirty="0" err="1">
                <a:solidFill>
                  <a:schemeClr val="tx1"/>
                </a:solidFill>
              </a:rPr>
              <a:t>findings</a:t>
            </a:r>
            <a:r>
              <a:rPr lang="fr-FR" dirty="0">
                <a:solidFill>
                  <a:schemeClr val="tx1"/>
                </a:solidFill>
              </a:rPr>
              <a:t> on the slide (</a:t>
            </a:r>
            <a:r>
              <a:rPr lang="fr-FR" dirty="0" err="1">
                <a:solidFill>
                  <a:schemeClr val="tx1"/>
                </a:solidFill>
              </a:rPr>
              <a:t>you’ll</a:t>
            </a:r>
            <a:r>
              <a:rPr lang="fr-FR" dirty="0">
                <a:solidFill>
                  <a:schemeClr val="tx1"/>
                </a:solidFill>
              </a:rPr>
              <a:t> have in the notes). </a:t>
            </a:r>
            <a:r>
              <a:rPr lang="fr-FR" dirty="0" err="1">
                <a:solidFill>
                  <a:schemeClr val="tx1"/>
                </a:solidFill>
              </a:rPr>
              <a:t>Also</a:t>
            </a:r>
            <a:r>
              <a:rPr lang="fr-FR" dirty="0">
                <a:solidFill>
                  <a:schemeClr val="tx1"/>
                </a:solidFill>
              </a:rPr>
              <a:t> no </a:t>
            </a:r>
            <a:r>
              <a:rPr lang="fr-FR" dirty="0" err="1">
                <a:solidFill>
                  <a:schemeClr val="tx1"/>
                </a:solidFill>
              </a:rPr>
              <a:t>need</a:t>
            </a:r>
            <a:r>
              <a:rPr lang="fr-FR" dirty="0">
                <a:solidFill>
                  <a:schemeClr val="tx1"/>
                </a:solidFill>
              </a:rPr>
              <a:t> to </a:t>
            </a:r>
            <a:r>
              <a:rPr lang="fr-FR" dirty="0" err="1">
                <a:solidFill>
                  <a:schemeClr val="tx1"/>
                </a:solidFill>
              </a:rPr>
              <a:t>repear</a:t>
            </a:r>
            <a:r>
              <a:rPr lang="fr-FR" dirty="0">
                <a:solidFill>
                  <a:schemeClr val="tx1"/>
                </a:solidFill>
              </a:rPr>
              <a:t> « absent </a:t>
            </a:r>
            <a:r>
              <a:rPr lang="fr-FR" dirty="0" err="1">
                <a:solidFill>
                  <a:schemeClr val="tx1"/>
                </a:solidFill>
              </a:rPr>
              <a:t>authority</a:t>
            </a:r>
            <a:r>
              <a:rPr lang="fr-FR" dirty="0">
                <a:solidFill>
                  <a:schemeClr val="tx1"/>
                </a:solidFill>
              </a:rPr>
              <a:t> »</a:t>
            </a:r>
          </a:p>
          <a:p>
            <a:pPr algn="ctr"/>
            <a:r>
              <a:rPr lang="fr-FR" dirty="0">
                <a:solidFill>
                  <a:schemeClr val="tx1"/>
                </a:solidFill>
              </a:rPr>
              <a:t>The </a:t>
            </a:r>
            <a:r>
              <a:rPr lang="fr-FR" dirty="0" err="1">
                <a:solidFill>
                  <a:schemeClr val="tx1"/>
                </a:solidFill>
              </a:rPr>
              <a:t>idea</a:t>
            </a:r>
            <a:r>
              <a:rPr lang="fr-FR" dirty="0">
                <a:solidFill>
                  <a:schemeClr val="tx1"/>
                </a:solidFill>
              </a:rPr>
              <a:t> of « </a:t>
            </a:r>
            <a:r>
              <a:rPr lang="fr-FR" dirty="0" err="1">
                <a:solidFill>
                  <a:schemeClr val="tx1"/>
                </a:solidFill>
              </a:rPr>
              <a:t>conservatorship</a:t>
            </a:r>
            <a:r>
              <a:rPr lang="fr-FR" dirty="0">
                <a:solidFill>
                  <a:schemeClr val="tx1"/>
                </a:solidFill>
              </a:rPr>
              <a:t> continuum » </a:t>
            </a:r>
            <a:r>
              <a:rPr lang="fr-FR" dirty="0" err="1">
                <a:solidFill>
                  <a:schemeClr val="tx1"/>
                </a:solidFill>
              </a:rPr>
              <a:t>could</a:t>
            </a:r>
            <a:r>
              <a:rPr lang="fr-FR" dirty="0">
                <a:solidFill>
                  <a:schemeClr val="tx1"/>
                </a:solidFill>
              </a:rPr>
              <a:t> </a:t>
            </a:r>
            <a:r>
              <a:rPr lang="fr-FR" dirty="0" err="1">
                <a:solidFill>
                  <a:schemeClr val="tx1"/>
                </a:solidFill>
              </a:rPr>
              <a:t>be</a:t>
            </a:r>
            <a:r>
              <a:rPr lang="fr-FR" dirty="0">
                <a:solidFill>
                  <a:schemeClr val="tx1"/>
                </a:solidFill>
              </a:rPr>
              <a:t> </a:t>
            </a:r>
            <a:r>
              <a:rPr lang="fr-FR" dirty="0" err="1">
                <a:solidFill>
                  <a:schemeClr val="tx1"/>
                </a:solidFill>
              </a:rPr>
              <a:t>its</a:t>
            </a:r>
            <a:r>
              <a:rPr lang="fr-FR" dirty="0">
                <a:solidFill>
                  <a:schemeClr val="tx1"/>
                </a:solidFill>
              </a:rPr>
              <a:t> </a:t>
            </a:r>
            <a:r>
              <a:rPr lang="fr-FR" dirty="0" err="1">
                <a:solidFill>
                  <a:schemeClr val="tx1"/>
                </a:solidFill>
              </a:rPr>
              <a:t>own</a:t>
            </a:r>
            <a:r>
              <a:rPr lang="fr-FR" dirty="0">
                <a:solidFill>
                  <a:schemeClr val="tx1"/>
                </a:solidFill>
              </a:rPr>
              <a:t> </a:t>
            </a:r>
            <a:r>
              <a:rPr lang="fr-FR" dirty="0" err="1">
                <a:solidFill>
                  <a:schemeClr val="tx1"/>
                </a:solidFill>
              </a:rPr>
              <a:t>bullet</a:t>
            </a:r>
            <a:r>
              <a:rPr lang="fr-FR" dirty="0">
                <a:solidFill>
                  <a:schemeClr val="tx1"/>
                </a:solidFill>
              </a:rPr>
              <a:t> point </a:t>
            </a:r>
            <a:r>
              <a:rPr lang="fr-FR" dirty="0" err="1">
                <a:solidFill>
                  <a:schemeClr val="tx1"/>
                </a:solidFill>
              </a:rPr>
              <a:t>since</a:t>
            </a:r>
            <a:r>
              <a:rPr lang="fr-FR" dirty="0">
                <a:solidFill>
                  <a:schemeClr val="tx1"/>
                </a:solidFill>
              </a:rPr>
              <a:t> </a:t>
            </a:r>
            <a:r>
              <a:rPr lang="fr-FR" dirty="0" err="1">
                <a:solidFill>
                  <a:schemeClr val="tx1"/>
                </a:solidFill>
              </a:rPr>
              <a:t>you</a:t>
            </a:r>
            <a:r>
              <a:rPr lang="fr-FR" dirty="0">
                <a:solidFill>
                  <a:schemeClr val="tx1"/>
                </a:solidFill>
              </a:rPr>
              <a:t> are </a:t>
            </a:r>
            <a:r>
              <a:rPr lang="fr-FR" dirty="0" err="1">
                <a:solidFill>
                  <a:schemeClr val="tx1"/>
                </a:solidFill>
              </a:rPr>
              <a:t>introducing</a:t>
            </a:r>
            <a:r>
              <a:rPr lang="fr-FR" dirty="0">
                <a:solidFill>
                  <a:schemeClr val="tx1"/>
                </a:solidFill>
              </a:rPr>
              <a:t> a new concept.</a:t>
            </a:r>
          </a:p>
          <a:p>
            <a:pPr algn="ctr"/>
            <a:r>
              <a:rPr lang="fr-FR" dirty="0" err="1">
                <a:solidFill>
                  <a:schemeClr val="tx1"/>
                </a:solidFill>
              </a:rPr>
              <a:t>What</a:t>
            </a:r>
            <a:r>
              <a:rPr lang="fr-FR" dirty="0">
                <a:solidFill>
                  <a:schemeClr val="tx1"/>
                </a:solidFill>
              </a:rPr>
              <a:t> </a:t>
            </a:r>
            <a:r>
              <a:rPr lang="fr-FR" dirty="0" err="1">
                <a:solidFill>
                  <a:schemeClr val="tx1"/>
                </a:solidFill>
              </a:rPr>
              <a:t>does</a:t>
            </a:r>
            <a:r>
              <a:rPr lang="fr-FR" dirty="0">
                <a:solidFill>
                  <a:schemeClr val="tx1"/>
                </a:solidFill>
              </a:rPr>
              <a:t> « </a:t>
            </a:r>
            <a:r>
              <a:rPr lang="fr-FR" dirty="0" err="1">
                <a:solidFill>
                  <a:schemeClr val="tx1"/>
                </a:solidFill>
              </a:rPr>
              <a:t>them</a:t>
            </a:r>
            <a:r>
              <a:rPr lang="fr-FR" dirty="0">
                <a:solidFill>
                  <a:schemeClr val="tx1"/>
                </a:solidFill>
              </a:rPr>
              <a:t> » </a:t>
            </a:r>
            <a:r>
              <a:rPr lang="fr-FR" dirty="0" err="1">
                <a:solidFill>
                  <a:schemeClr val="tx1"/>
                </a:solidFill>
              </a:rPr>
              <a:t>refer</a:t>
            </a:r>
            <a:r>
              <a:rPr lang="fr-FR" dirty="0">
                <a:solidFill>
                  <a:schemeClr val="tx1"/>
                </a:solidFill>
              </a:rPr>
              <a:t> to??</a:t>
            </a:r>
          </a:p>
          <a:p>
            <a:pPr algn="ctr"/>
            <a:endParaRPr lang="fr-FR" dirty="0">
              <a:solidFill>
                <a:schemeClr val="tx1"/>
              </a:solidFill>
            </a:endParaRPr>
          </a:p>
          <a:p>
            <a:pPr algn="ctr"/>
            <a:r>
              <a:rPr lang="fr-FR" dirty="0">
                <a:solidFill>
                  <a:schemeClr val="tx1"/>
                </a:solidFill>
              </a:rPr>
              <a:t>Example of simplification</a:t>
            </a:r>
          </a:p>
          <a:p>
            <a:pPr marL="285750" indent="-285750" algn="ctr">
              <a:buFontTx/>
              <a:buChar char="-"/>
            </a:pPr>
            <a:r>
              <a:rPr lang="fr-FR" dirty="0" err="1">
                <a:solidFill>
                  <a:schemeClr val="tx1"/>
                </a:solidFill>
              </a:rPr>
              <a:t>Decision-making</a:t>
            </a:r>
            <a:r>
              <a:rPr lang="fr-FR" dirty="0">
                <a:solidFill>
                  <a:schemeClr val="tx1"/>
                </a:solidFill>
              </a:rPr>
              <a:t> </a:t>
            </a:r>
            <a:r>
              <a:rPr lang="fr-FR" dirty="0" err="1">
                <a:solidFill>
                  <a:schemeClr val="tx1"/>
                </a:solidFill>
              </a:rPr>
              <a:t>delegation</a:t>
            </a:r>
            <a:r>
              <a:rPr lang="fr-FR" dirty="0">
                <a:solidFill>
                  <a:schemeClr val="tx1"/>
                </a:solidFill>
              </a:rPr>
              <a:t> to </a:t>
            </a:r>
            <a:r>
              <a:rPr lang="fr-FR" dirty="0" err="1">
                <a:solidFill>
                  <a:schemeClr val="tx1"/>
                </a:solidFill>
              </a:rPr>
              <a:t>private</a:t>
            </a:r>
            <a:r>
              <a:rPr lang="fr-FR" dirty="0">
                <a:solidFill>
                  <a:schemeClr val="tx1"/>
                </a:solidFill>
              </a:rPr>
              <a:t> providers de-</a:t>
            </a:r>
            <a:r>
              <a:rPr lang="fr-FR" dirty="0" err="1">
                <a:solidFill>
                  <a:schemeClr val="tx1"/>
                </a:solidFill>
              </a:rPr>
              <a:t>favoring</a:t>
            </a:r>
            <a:r>
              <a:rPr lang="fr-FR" dirty="0">
                <a:solidFill>
                  <a:schemeClr val="tx1"/>
                </a:solidFill>
              </a:rPr>
              <a:t> </a:t>
            </a:r>
            <a:r>
              <a:rPr lang="fr-FR" dirty="0" err="1">
                <a:solidFill>
                  <a:schemeClr val="tx1"/>
                </a:solidFill>
              </a:rPr>
              <a:t>conservatees</a:t>
            </a:r>
            <a:endParaRPr lang="fr-FR" dirty="0">
              <a:solidFill>
                <a:schemeClr val="tx1"/>
              </a:solidFill>
            </a:endParaRPr>
          </a:p>
          <a:p>
            <a:pPr marL="285750" indent="-285750" algn="ctr">
              <a:buFontTx/>
              <a:buChar char="-"/>
            </a:pPr>
            <a:r>
              <a:rPr lang="fr-FR" dirty="0" err="1">
                <a:solidFill>
                  <a:schemeClr val="tx1"/>
                </a:solidFill>
              </a:rPr>
              <a:t>Inconsistent</a:t>
            </a:r>
            <a:r>
              <a:rPr lang="fr-FR" dirty="0">
                <a:solidFill>
                  <a:schemeClr val="tx1"/>
                </a:solidFill>
              </a:rPr>
              <a:t> </a:t>
            </a:r>
            <a:r>
              <a:rPr lang="fr-FR" dirty="0" err="1">
                <a:solidFill>
                  <a:schemeClr val="tx1"/>
                </a:solidFill>
              </a:rPr>
              <a:t>definition</a:t>
            </a:r>
            <a:r>
              <a:rPr lang="fr-FR" dirty="0">
                <a:solidFill>
                  <a:schemeClr val="tx1"/>
                </a:solidFill>
              </a:rPr>
              <a:t> of grave </a:t>
            </a:r>
            <a:r>
              <a:rPr lang="fr-FR" dirty="0" err="1">
                <a:solidFill>
                  <a:schemeClr val="tx1"/>
                </a:solidFill>
              </a:rPr>
              <a:t>disablity</a:t>
            </a:r>
            <a:endParaRPr lang="fr-FR" dirty="0">
              <a:solidFill>
                <a:schemeClr val="tx1"/>
              </a:solidFill>
            </a:endParaRPr>
          </a:p>
          <a:p>
            <a:pPr marL="285750" indent="-285750" algn="ctr">
              <a:buFontTx/>
              <a:buChar char="-"/>
            </a:pPr>
            <a:r>
              <a:rPr lang="fr-FR" dirty="0">
                <a:solidFill>
                  <a:schemeClr val="tx1"/>
                </a:solidFill>
              </a:rPr>
              <a:t>Resource </a:t>
            </a:r>
            <a:r>
              <a:rPr lang="fr-FR" dirty="0" err="1">
                <a:solidFill>
                  <a:schemeClr val="tx1"/>
                </a:solidFill>
              </a:rPr>
              <a:t>constraints</a:t>
            </a:r>
            <a:r>
              <a:rPr lang="fr-FR" dirty="0">
                <a:solidFill>
                  <a:schemeClr val="tx1"/>
                </a:solidFill>
              </a:rPr>
              <a:t> </a:t>
            </a:r>
            <a:r>
              <a:rPr lang="fr-FR" dirty="0" err="1">
                <a:solidFill>
                  <a:schemeClr val="tx1"/>
                </a:solidFill>
              </a:rPr>
              <a:t>pusing</a:t>
            </a:r>
            <a:r>
              <a:rPr lang="fr-FR" dirty="0">
                <a:solidFill>
                  <a:schemeClr val="tx1"/>
                </a:solidFill>
              </a:rPr>
              <a:t> to </a:t>
            </a:r>
            <a:r>
              <a:rPr lang="fr-FR" dirty="0" err="1">
                <a:solidFill>
                  <a:schemeClr val="tx1"/>
                </a:solidFill>
              </a:rPr>
              <a:t>remove</a:t>
            </a:r>
            <a:r>
              <a:rPr lang="fr-FR" dirty="0">
                <a:solidFill>
                  <a:schemeClr val="tx1"/>
                </a:solidFill>
              </a:rPr>
              <a:t> people </a:t>
            </a:r>
            <a:r>
              <a:rPr lang="fr-FR" dirty="0" err="1">
                <a:solidFill>
                  <a:schemeClr val="tx1"/>
                </a:solidFill>
              </a:rPr>
              <a:t>from</a:t>
            </a:r>
            <a:r>
              <a:rPr lang="fr-FR" dirty="0">
                <a:solidFill>
                  <a:schemeClr val="tx1"/>
                </a:solidFill>
              </a:rPr>
              <a:t> the continuum</a:t>
            </a:r>
            <a:endParaRPr lang="en-US" dirty="0">
              <a:solidFill>
                <a:schemeClr val="tx1"/>
              </a:solidFill>
            </a:endParaRPr>
          </a:p>
        </p:txBody>
      </p:sp>
    </p:spTree>
    <p:extLst>
      <p:ext uri="{BB962C8B-B14F-4D97-AF65-F5344CB8AC3E}">
        <p14:creationId xmlns:p14="http://schemas.microsoft.com/office/powerpoint/2010/main" val="25613755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510D785-91F2-A04C-8FEF-9C42B4BD02E4}"/>
              </a:ext>
            </a:extLst>
          </p:cNvPr>
          <p:cNvSpPr>
            <a:spLocks noGrp="1"/>
          </p:cNvSpPr>
          <p:nvPr>
            <p:ph idx="1"/>
          </p:nvPr>
        </p:nvSpPr>
        <p:spPr>
          <a:xfrm>
            <a:off x="380999" y="1719070"/>
            <a:ext cx="8407893" cy="5138930"/>
          </a:xfrm>
        </p:spPr>
        <p:txBody>
          <a:bodyPr>
            <a:normAutofit/>
          </a:bodyPr>
          <a:lstStyle/>
          <a:p>
            <a:r>
              <a:rPr lang="en-US" sz="2200" dirty="0"/>
              <a:t>Mental health and substance use treatment account for a small and declining share of health spending.</a:t>
            </a:r>
          </a:p>
        </p:txBody>
      </p:sp>
      <p:sp>
        <p:nvSpPr>
          <p:cNvPr id="4" name="Slide Number Placeholder 3">
            <a:extLst>
              <a:ext uri="{FF2B5EF4-FFF2-40B4-BE49-F238E27FC236}">
                <a16:creationId xmlns:a16="http://schemas.microsoft.com/office/drawing/2014/main" xmlns="" id="{E9001226-487F-E44C-B6F6-6194E8C41D61}"/>
              </a:ext>
            </a:extLst>
          </p:cNvPr>
          <p:cNvSpPr>
            <a:spLocks noGrp="1"/>
          </p:cNvSpPr>
          <p:nvPr>
            <p:ph type="sldNum" sz="quarter" idx="12"/>
          </p:nvPr>
        </p:nvSpPr>
        <p:spPr/>
        <p:txBody>
          <a:bodyPr/>
          <a:lstStyle/>
          <a:p>
            <a:fld id="{2D57B0AA-AC8E-4463-ADAC-E87D09B82E4F}" type="slidenum">
              <a:rPr lang="en-US" smtClean="0"/>
              <a:pPr/>
              <a:t>4</a:t>
            </a:fld>
            <a:endParaRPr lang="en-US" dirty="0"/>
          </a:p>
        </p:txBody>
      </p:sp>
      <p:sp>
        <p:nvSpPr>
          <p:cNvPr id="5" name="Title 2">
            <a:extLst>
              <a:ext uri="{FF2B5EF4-FFF2-40B4-BE49-F238E27FC236}">
                <a16:creationId xmlns:a16="http://schemas.microsoft.com/office/drawing/2014/main" xmlns="" id="{82CDB929-599D-3D42-B2B0-B1FC83385964}"/>
              </a:ext>
            </a:extLst>
          </p:cNvPr>
          <p:cNvSpPr txBox="1">
            <a:spLocks/>
          </p:cNvSpPr>
          <p:nvPr/>
        </p:nvSpPr>
        <p:spPr>
          <a:xfrm>
            <a:off x="380999" y="499904"/>
            <a:ext cx="8639014" cy="1066553"/>
          </a:xfrm>
          <a:prstGeom prst="rect">
            <a:avLst/>
          </a:prstGeom>
        </p:spPr>
        <p:txBody>
          <a:bodyPr vert="horz" lIns="91440" tIns="45720" rIns="91440" bIns="45720" rtlCol="0" anchor="t" anchorCtr="0">
            <a:noAutofit/>
          </a:bodyPr>
          <a:lstStyle>
            <a:lvl1pPr algn="l" defTabSz="914400" rtl="0" eaLnBrk="1" latinLnBrk="0" hangingPunct="1">
              <a:spcBef>
                <a:spcPct val="0"/>
              </a:spcBef>
              <a:spcAft>
                <a:spcPts val="600"/>
              </a:spcAft>
              <a:buNone/>
              <a:defRPr sz="1200" b="0" kern="1200" cap="all" spc="200" baseline="0">
                <a:ln>
                  <a:noFill/>
                </a:ln>
                <a:solidFill>
                  <a:schemeClr val="bg1">
                    <a:lumMod val="75000"/>
                  </a:schemeClr>
                </a:solidFill>
                <a:effectLst/>
                <a:latin typeface="+mj-lt"/>
                <a:ea typeface="+mj-ea"/>
                <a:cs typeface="+mj-cs"/>
              </a:defRPr>
            </a:lvl1pPr>
          </a:lstStyle>
          <a:p>
            <a:r>
              <a:rPr lang="en-US" dirty="0"/>
              <a:t>Introduction / </a:t>
            </a:r>
            <a:r>
              <a:rPr lang="en-US" dirty="0">
                <a:solidFill>
                  <a:schemeClr val="bg1"/>
                </a:solidFill>
              </a:rPr>
              <a:t>background</a:t>
            </a:r>
            <a:r>
              <a:rPr lang="en-US" dirty="0"/>
              <a:t> / methodology / findings / recommendations</a:t>
            </a:r>
          </a:p>
          <a:p>
            <a:r>
              <a:rPr lang="en-US" sz="2400" dirty="0">
                <a:solidFill>
                  <a:schemeClr val="bg1"/>
                </a:solidFill>
              </a:rPr>
              <a:t>Financing</a:t>
            </a:r>
          </a:p>
        </p:txBody>
      </p:sp>
      <p:sp>
        <p:nvSpPr>
          <p:cNvPr id="11" name="Rectangle 10">
            <a:extLst>
              <a:ext uri="{FF2B5EF4-FFF2-40B4-BE49-F238E27FC236}">
                <a16:creationId xmlns:a16="http://schemas.microsoft.com/office/drawing/2014/main" xmlns="" id="{A05DFD96-3C83-2C4A-8981-C168B78B4F1E}"/>
              </a:ext>
            </a:extLst>
          </p:cNvPr>
          <p:cNvSpPr/>
          <p:nvPr/>
        </p:nvSpPr>
        <p:spPr>
          <a:xfrm>
            <a:off x="1422400" y="6473610"/>
            <a:ext cx="6838779" cy="33855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800" dirty="0"/>
              <a:t>Source: WHO Mental Health Atlas; Mark, Tami L., Tracy Yee, Katharine R. </a:t>
            </a:r>
            <a:r>
              <a:rPr lang="en-US" sz="800" dirty="0" err="1"/>
              <a:t>Levit</a:t>
            </a:r>
            <a:r>
              <a:rPr lang="en-US" sz="800" dirty="0"/>
              <a:t>, Jessica Camacho-Cook, Eli Cutler, and Christopher D. Carroll. 2016. “Insurance Financing Increased For Mental Health Conditions But Not For Substance Use Disorders, 1986–2014.” </a:t>
            </a:r>
            <a:r>
              <a:rPr lang="en-US" sz="800" i="1" dirty="0"/>
              <a:t>Health Affairs</a:t>
            </a:r>
            <a:r>
              <a:rPr lang="en-US" sz="800" dirty="0"/>
              <a:t> 35(6):958–65. </a:t>
            </a:r>
          </a:p>
        </p:txBody>
      </p:sp>
      <p:graphicFrame>
        <p:nvGraphicFramePr>
          <p:cNvPr id="8" name="Chart 7">
            <a:extLst>
              <a:ext uri="{FF2B5EF4-FFF2-40B4-BE49-F238E27FC236}">
                <a16:creationId xmlns:a16="http://schemas.microsoft.com/office/drawing/2014/main" xmlns="" id="{B8EE7BAC-9B36-6044-8D6D-76F527EBFB6B}"/>
              </a:ext>
            </a:extLst>
          </p:cNvPr>
          <p:cNvGraphicFramePr/>
          <p:nvPr>
            <p:extLst>
              <p:ext uri="{D42A27DB-BD31-4B8C-83A1-F6EECF244321}">
                <p14:modId xmlns:p14="http://schemas.microsoft.com/office/powerpoint/2010/main" val="3838876261"/>
              </p:ext>
            </p:extLst>
          </p:nvPr>
        </p:nvGraphicFramePr>
        <p:xfrm>
          <a:off x="566068" y="2575836"/>
          <a:ext cx="8222824" cy="38519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88337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510D785-91F2-A04C-8FEF-9C42B4BD02E4}"/>
              </a:ext>
            </a:extLst>
          </p:cNvPr>
          <p:cNvSpPr>
            <a:spLocks noGrp="1"/>
          </p:cNvSpPr>
          <p:nvPr>
            <p:ph idx="1"/>
          </p:nvPr>
        </p:nvSpPr>
        <p:spPr>
          <a:xfrm>
            <a:off x="380999" y="1719070"/>
            <a:ext cx="8407893" cy="5138930"/>
          </a:xfrm>
        </p:spPr>
        <p:txBody>
          <a:bodyPr>
            <a:normAutofit/>
          </a:bodyPr>
          <a:lstStyle/>
          <a:p>
            <a:r>
              <a:rPr lang="en-US" sz="2200" dirty="0"/>
              <a:t>Mental health and substance use treatment account for a small and declining share of health spending.</a:t>
            </a:r>
          </a:p>
          <a:p>
            <a:pPr lvl="1"/>
            <a:r>
              <a:rPr lang="en-US" sz="2000" dirty="0"/>
              <a:t>Higher overall health spending does not make up the gap.</a:t>
            </a:r>
          </a:p>
        </p:txBody>
      </p:sp>
      <p:sp>
        <p:nvSpPr>
          <p:cNvPr id="4" name="Slide Number Placeholder 3">
            <a:extLst>
              <a:ext uri="{FF2B5EF4-FFF2-40B4-BE49-F238E27FC236}">
                <a16:creationId xmlns:a16="http://schemas.microsoft.com/office/drawing/2014/main" xmlns="" id="{E9001226-487F-E44C-B6F6-6194E8C41D61}"/>
              </a:ext>
            </a:extLst>
          </p:cNvPr>
          <p:cNvSpPr>
            <a:spLocks noGrp="1"/>
          </p:cNvSpPr>
          <p:nvPr>
            <p:ph type="sldNum" sz="quarter" idx="12"/>
          </p:nvPr>
        </p:nvSpPr>
        <p:spPr/>
        <p:txBody>
          <a:bodyPr/>
          <a:lstStyle/>
          <a:p>
            <a:fld id="{2D57B0AA-AC8E-4463-ADAC-E87D09B82E4F}" type="slidenum">
              <a:rPr lang="en-US" smtClean="0"/>
              <a:pPr/>
              <a:t>5</a:t>
            </a:fld>
            <a:endParaRPr lang="en-US" dirty="0"/>
          </a:p>
        </p:txBody>
      </p:sp>
      <p:sp>
        <p:nvSpPr>
          <p:cNvPr id="5" name="Title 2">
            <a:extLst>
              <a:ext uri="{FF2B5EF4-FFF2-40B4-BE49-F238E27FC236}">
                <a16:creationId xmlns:a16="http://schemas.microsoft.com/office/drawing/2014/main" xmlns="" id="{82CDB929-599D-3D42-B2B0-B1FC83385964}"/>
              </a:ext>
            </a:extLst>
          </p:cNvPr>
          <p:cNvSpPr txBox="1">
            <a:spLocks/>
          </p:cNvSpPr>
          <p:nvPr/>
        </p:nvSpPr>
        <p:spPr>
          <a:xfrm>
            <a:off x="380999" y="499904"/>
            <a:ext cx="8639014" cy="1066553"/>
          </a:xfrm>
          <a:prstGeom prst="rect">
            <a:avLst/>
          </a:prstGeom>
        </p:spPr>
        <p:txBody>
          <a:bodyPr vert="horz" lIns="91440" tIns="45720" rIns="91440" bIns="45720" rtlCol="0" anchor="t" anchorCtr="0">
            <a:noAutofit/>
          </a:bodyPr>
          <a:lstStyle>
            <a:lvl1pPr algn="l" defTabSz="914400" rtl="0" eaLnBrk="1" latinLnBrk="0" hangingPunct="1">
              <a:spcBef>
                <a:spcPct val="0"/>
              </a:spcBef>
              <a:spcAft>
                <a:spcPts val="600"/>
              </a:spcAft>
              <a:buNone/>
              <a:defRPr sz="1200" b="0" kern="1200" cap="all" spc="200" baseline="0">
                <a:ln>
                  <a:noFill/>
                </a:ln>
                <a:solidFill>
                  <a:schemeClr val="bg1">
                    <a:lumMod val="75000"/>
                  </a:schemeClr>
                </a:solidFill>
                <a:effectLst/>
                <a:latin typeface="+mj-lt"/>
                <a:ea typeface="+mj-ea"/>
                <a:cs typeface="+mj-cs"/>
              </a:defRPr>
            </a:lvl1pPr>
          </a:lstStyle>
          <a:p>
            <a:r>
              <a:rPr lang="en-US" dirty="0"/>
              <a:t>Introduction / </a:t>
            </a:r>
            <a:r>
              <a:rPr lang="en-US" dirty="0">
                <a:solidFill>
                  <a:schemeClr val="bg1"/>
                </a:solidFill>
              </a:rPr>
              <a:t>background</a:t>
            </a:r>
            <a:r>
              <a:rPr lang="en-US" dirty="0"/>
              <a:t> / methodology / findings / recommendations</a:t>
            </a:r>
          </a:p>
          <a:p>
            <a:r>
              <a:rPr lang="en-US" sz="2400" dirty="0">
                <a:solidFill>
                  <a:schemeClr val="bg1"/>
                </a:solidFill>
              </a:rPr>
              <a:t>Financing</a:t>
            </a:r>
          </a:p>
        </p:txBody>
      </p:sp>
      <p:graphicFrame>
        <p:nvGraphicFramePr>
          <p:cNvPr id="10" name="Chart 9">
            <a:extLst>
              <a:ext uri="{FF2B5EF4-FFF2-40B4-BE49-F238E27FC236}">
                <a16:creationId xmlns:a16="http://schemas.microsoft.com/office/drawing/2014/main" xmlns="" id="{E3D388DD-7257-8C40-B5FD-6C07D2FC2D96}"/>
              </a:ext>
            </a:extLst>
          </p:cNvPr>
          <p:cNvGraphicFramePr/>
          <p:nvPr>
            <p:extLst>
              <p:ext uri="{D42A27DB-BD31-4B8C-83A1-F6EECF244321}">
                <p14:modId xmlns:p14="http://schemas.microsoft.com/office/powerpoint/2010/main" val="1067763241"/>
              </p:ext>
            </p:extLst>
          </p:nvPr>
        </p:nvGraphicFramePr>
        <p:xfrm>
          <a:off x="932329" y="2895600"/>
          <a:ext cx="7655859" cy="345948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xmlns="" id="{A05DFD96-3C83-2C4A-8981-C168B78B4F1E}"/>
              </a:ext>
            </a:extLst>
          </p:cNvPr>
          <p:cNvSpPr/>
          <p:nvPr/>
        </p:nvSpPr>
        <p:spPr>
          <a:xfrm>
            <a:off x="1422400" y="6473610"/>
            <a:ext cx="6838779" cy="33855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800" dirty="0"/>
              <a:t>Source: WHO Mental Health Atlas; Mark, Tami L., Tracy Yee, Katharine R. </a:t>
            </a:r>
            <a:r>
              <a:rPr lang="en-US" sz="800" dirty="0" err="1"/>
              <a:t>Levit</a:t>
            </a:r>
            <a:r>
              <a:rPr lang="en-US" sz="800" dirty="0"/>
              <a:t>, Jessica Camacho-Cook, Eli Cutler, and Christopher D. Carroll. 2016. “Insurance Financing Increased For Mental Health Conditions But Not For Substance Use Disorders, 1986–2014.” </a:t>
            </a:r>
            <a:r>
              <a:rPr lang="en-US" sz="800" i="1" dirty="0"/>
              <a:t>Health Affairs</a:t>
            </a:r>
            <a:r>
              <a:rPr lang="en-US" sz="800" dirty="0"/>
              <a:t> 35(6):958–65. </a:t>
            </a:r>
          </a:p>
        </p:txBody>
      </p:sp>
    </p:spTree>
    <p:extLst>
      <p:ext uri="{BB962C8B-B14F-4D97-AF65-F5344CB8AC3E}">
        <p14:creationId xmlns:p14="http://schemas.microsoft.com/office/powerpoint/2010/main" val="35363109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510D785-91F2-A04C-8FEF-9C42B4BD02E4}"/>
              </a:ext>
            </a:extLst>
          </p:cNvPr>
          <p:cNvSpPr>
            <a:spLocks noGrp="1"/>
          </p:cNvSpPr>
          <p:nvPr>
            <p:ph idx="1"/>
          </p:nvPr>
        </p:nvSpPr>
        <p:spPr>
          <a:xfrm>
            <a:off x="465896" y="1719070"/>
            <a:ext cx="8060267" cy="5138930"/>
          </a:xfrm>
        </p:spPr>
        <p:txBody>
          <a:bodyPr>
            <a:normAutofit/>
          </a:bodyPr>
          <a:lstStyle/>
          <a:p>
            <a:r>
              <a:rPr lang="en-US" sz="2200" dirty="0"/>
              <a:t>Within the U.S., specialty mental health services in CA reach a comparatively small part of the population.</a:t>
            </a:r>
            <a:endParaRPr lang="en-US" sz="2200" i="1" dirty="0"/>
          </a:p>
        </p:txBody>
      </p:sp>
      <p:sp>
        <p:nvSpPr>
          <p:cNvPr id="4" name="Slide Number Placeholder 3">
            <a:extLst>
              <a:ext uri="{FF2B5EF4-FFF2-40B4-BE49-F238E27FC236}">
                <a16:creationId xmlns:a16="http://schemas.microsoft.com/office/drawing/2014/main" xmlns="" id="{E9001226-487F-E44C-B6F6-6194E8C41D61}"/>
              </a:ext>
            </a:extLst>
          </p:cNvPr>
          <p:cNvSpPr>
            <a:spLocks noGrp="1"/>
          </p:cNvSpPr>
          <p:nvPr>
            <p:ph type="sldNum" sz="quarter" idx="12"/>
          </p:nvPr>
        </p:nvSpPr>
        <p:spPr/>
        <p:txBody>
          <a:bodyPr/>
          <a:lstStyle/>
          <a:p>
            <a:fld id="{2D57B0AA-AC8E-4463-ADAC-E87D09B82E4F}" type="slidenum">
              <a:rPr lang="en-US" smtClean="0"/>
              <a:pPr/>
              <a:t>6</a:t>
            </a:fld>
            <a:endParaRPr lang="en-US" dirty="0"/>
          </a:p>
        </p:txBody>
      </p:sp>
      <p:sp>
        <p:nvSpPr>
          <p:cNvPr id="7" name="Title 2">
            <a:extLst>
              <a:ext uri="{FF2B5EF4-FFF2-40B4-BE49-F238E27FC236}">
                <a16:creationId xmlns:a16="http://schemas.microsoft.com/office/drawing/2014/main" xmlns="" id="{23A267A4-2033-0143-ADA6-AA31740FAD7A}"/>
              </a:ext>
            </a:extLst>
          </p:cNvPr>
          <p:cNvSpPr txBox="1">
            <a:spLocks/>
          </p:cNvSpPr>
          <p:nvPr/>
        </p:nvSpPr>
        <p:spPr>
          <a:xfrm>
            <a:off x="380999" y="415450"/>
            <a:ext cx="8639014" cy="1066553"/>
          </a:xfrm>
          <a:prstGeom prst="rect">
            <a:avLst/>
          </a:prstGeom>
        </p:spPr>
        <p:txBody>
          <a:bodyPr vert="horz" lIns="91440" tIns="45720" rIns="91440" bIns="45720" rtlCol="0" anchor="t" anchorCtr="0">
            <a:noAutofit/>
          </a:bodyPr>
          <a:lstStyle>
            <a:lvl1pPr algn="l" defTabSz="914400" rtl="0" eaLnBrk="1" latinLnBrk="0" hangingPunct="1">
              <a:spcBef>
                <a:spcPct val="0"/>
              </a:spcBef>
              <a:spcAft>
                <a:spcPts val="600"/>
              </a:spcAft>
              <a:buNone/>
              <a:defRPr sz="1200" b="0" kern="1200" cap="all" spc="200" baseline="0">
                <a:ln>
                  <a:noFill/>
                </a:ln>
                <a:solidFill>
                  <a:schemeClr val="bg1">
                    <a:lumMod val="75000"/>
                  </a:schemeClr>
                </a:solidFill>
                <a:effectLst/>
                <a:latin typeface="+mj-lt"/>
                <a:ea typeface="+mj-ea"/>
                <a:cs typeface="+mj-cs"/>
              </a:defRPr>
            </a:lvl1pPr>
          </a:lstStyle>
          <a:p>
            <a:r>
              <a:rPr lang="en-US" dirty="0"/>
              <a:t>Introduction / </a:t>
            </a:r>
            <a:r>
              <a:rPr lang="en-US" dirty="0">
                <a:solidFill>
                  <a:schemeClr val="bg1"/>
                </a:solidFill>
              </a:rPr>
              <a:t>background</a:t>
            </a:r>
            <a:r>
              <a:rPr lang="en-US" dirty="0"/>
              <a:t> / methodology / findings / recommendations</a:t>
            </a:r>
          </a:p>
          <a:p>
            <a:r>
              <a:rPr lang="en-US" sz="2400" dirty="0">
                <a:solidFill>
                  <a:schemeClr val="bg1"/>
                </a:solidFill>
              </a:rPr>
              <a:t>Specialty mental health Coverage</a:t>
            </a:r>
          </a:p>
        </p:txBody>
      </p:sp>
      <p:graphicFrame>
        <p:nvGraphicFramePr>
          <p:cNvPr id="10" name="Chart 9">
            <a:extLst>
              <a:ext uri="{FF2B5EF4-FFF2-40B4-BE49-F238E27FC236}">
                <a16:creationId xmlns:a16="http://schemas.microsoft.com/office/drawing/2014/main" xmlns="" id="{65B3BC34-FC76-274A-9739-AE3E938375FB}"/>
              </a:ext>
            </a:extLst>
          </p:cNvPr>
          <p:cNvGraphicFramePr>
            <a:graphicFrameLocks/>
          </p:cNvGraphicFramePr>
          <p:nvPr>
            <p:extLst>
              <p:ext uri="{D42A27DB-BD31-4B8C-83A1-F6EECF244321}">
                <p14:modId xmlns:p14="http://schemas.microsoft.com/office/powerpoint/2010/main" val="538150316"/>
              </p:ext>
            </p:extLst>
          </p:nvPr>
        </p:nvGraphicFramePr>
        <p:xfrm>
          <a:off x="0" y="2360815"/>
          <a:ext cx="9020013" cy="4268585"/>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xmlns="" id="{4B87321E-3CE1-CE4B-8DDE-656CA707F716}"/>
              </a:ext>
            </a:extLst>
          </p:cNvPr>
          <p:cNvSpPr/>
          <p:nvPr/>
        </p:nvSpPr>
        <p:spPr>
          <a:xfrm>
            <a:off x="3059671" y="6528256"/>
            <a:ext cx="2607733" cy="21544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800" dirty="0"/>
              <a:t>Source: SAMSAH Uniform Reporting System (2019).</a:t>
            </a:r>
          </a:p>
        </p:txBody>
      </p:sp>
    </p:spTree>
    <p:extLst>
      <p:ext uri="{BB962C8B-B14F-4D97-AF65-F5344CB8AC3E}">
        <p14:creationId xmlns:p14="http://schemas.microsoft.com/office/powerpoint/2010/main" val="1697641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510D785-91F2-A04C-8FEF-9C42B4BD02E4}"/>
              </a:ext>
            </a:extLst>
          </p:cNvPr>
          <p:cNvSpPr>
            <a:spLocks noGrp="1"/>
          </p:cNvSpPr>
          <p:nvPr>
            <p:ph idx="1"/>
          </p:nvPr>
        </p:nvSpPr>
        <p:spPr>
          <a:xfrm>
            <a:off x="380999" y="1719070"/>
            <a:ext cx="8407893" cy="5138930"/>
          </a:xfrm>
        </p:spPr>
        <p:txBody>
          <a:bodyPr>
            <a:normAutofit/>
          </a:bodyPr>
          <a:lstStyle/>
          <a:p>
            <a:r>
              <a:rPr lang="en-US" sz="2200" dirty="0"/>
              <a:t>Compared to other developed countries, California has fewer psychiatric beds per capita.</a:t>
            </a:r>
          </a:p>
          <a:p>
            <a:pPr lvl="1"/>
            <a:r>
              <a:rPr lang="en-US" sz="2000" dirty="0"/>
              <a:t>This is more dramatic if we take out forensic beds.</a:t>
            </a:r>
          </a:p>
        </p:txBody>
      </p:sp>
      <p:sp>
        <p:nvSpPr>
          <p:cNvPr id="3" name="Title 2">
            <a:extLst>
              <a:ext uri="{FF2B5EF4-FFF2-40B4-BE49-F238E27FC236}">
                <a16:creationId xmlns:a16="http://schemas.microsoft.com/office/drawing/2014/main" xmlns="" id="{873EA9DC-A23C-DC4B-8CCD-32C6B71F2A20}"/>
              </a:ext>
            </a:extLst>
          </p:cNvPr>
          <p:cNvSpPr>
            <a:spLocks noGrp="1"/>
          </p:cNvSpPr>
          <p:nvPr>
            <p:ph type="title"/>
          </p:nvPr>
        </p:nvSpPr>
        <p:spPr/>
        <p:txBody>
          <a:bodyPr/>
          <a:lstStyle/>
          <a:p>
            <a:r>
              <a:rPr lang="en-US" dirty="0"/>
              <a:t>]</a:t>
            </a:r>
          </a:p>
        </p:txBody>
      </p:sp>
      <p:sp>
        <p:nvSpPr>
          <p:cNvPr id="4" name="Slide Number Placeholder 3">
            <a:extLst>
              <a:ext uri="{FF2B5EF4-FFF2-40B4-BE49-F238E27FC236}">
                <a16:creationId xmlns:a16="http://schemas.microsoft.com/office/drawing/2014/main" xmlns="" id="{E9001226-487F-E44C-B6F6-6194E8C41D61}"/>
              </a:ext>
            </a:extLst>
          </p:cNvPr>
          <p:cNvSpPr>
            <a:spLocks noGrp="1"/>
          </p:cNvSpPr>
          <p:nvPr>
            <p:ph type="sldNum" sz="quarter" idx="12"/>
          </p:nvPr>
        </p:nvSpPr>
        <p:spPr/>
        <p:txBody>
          <a:bodyPr/>
          <a:lstStyle/>
          <a:p>
            <a:fld id="{2D57B0AA-AC8E-4463-ADAC-E87D09B82E4F}" type="slidenum">
              <a:rPr lang="en-US" smtClean="0"/>
              <a:pPr/>
              <a:t>7</a:t>
            </a:fld>
            <a:endParaRPr lang="en-US" dirty="0"/>
          </a:p>
        </p:txBody>
      </p:sp>
      <p:sp>
        <p:nvSpPr>
          <p:cNvPr id="7" name="Title 2">
            <a:extLst>
              <a:ext uri="{FF2B5EF4-FFF2-40B4-BE49-F238E27FC236}">
                <a16:creationId xmlns:a16="http://schemas.microsoft.com/office/drawing/2014/main" xmlns="" id="{610EA9B1-D369-BF4C-9A0A-0AC23875D092}"/>
              </a:ext>
            </a:extLst>
          </p:cNvPr>
          <p:cNvSpPr txBox="1">
            <a:spLocks/>
          </p:cNvSpPr>
          <p:nvPr/>
        </p:nvSpPr>
        <p:spPr>
          <a:xfrm>
            <a:off x="380999" y="371471"/>
            <a:ext cx="8639014" cy="1066553"/>
          </a:xfrm>
          <a:prstGeom prst="rect">
            <a:avLst/>
          </a:prstGeom>
        </p:spPr>
        <p:txBody>
          <a:bodyPr vert="horz" lIns="91440" tIns="45720" rIns="91440" bIns="45720" rtlCol="0" anchor="t" anchorCtr="0">
            <a:noAutofit/>
          </a:bodyPr>
          <a:lstStyle>
            <a:lvl1pPr algn="l" defTabSz="914400" rtl="0" eaLnBrk="1" latinLnBrk="0" hangingPunct="1">
              <a:spcBef>
                <a:spcPct val="0"/>
              </a:spcBef>
              <a:spcAft>
                <a:spcPts val="600"/>
              </a:spcAft>
              <a:buNone/>
              <a:defRPr sz="1200" b="0" kern="1200" cap="all" spc="200" baseline="0">
                <a:ln>
                  <a:noFill/>
                </a:ln>
                <a:solidFill>
                  <a:schemeClr val="bg1">
                    <a:lumMod val="75000"/>
                  </a:schemeClr>
                </a:solidFill>
                <a:effectLst/>
                <a:latin typeface="+mj-lt"/>
                <a:ea typeface="+mj-ea"/>
                <a:cs typeface="+mj-cs"/>
              </a:defRPr>
            </a:lvl1pPr>
          </a:lstStyle>
          <a:p>
            <a:r>
              <a:rPr lang="en-US" dirty="0"/>
              <a:t>Introduction / </a:t>
            </a:r>
            <a:r>
              <a:rPr lang="en-US" dirty="0">
                <a:solidFill>
                  <a:schemeClr val="bg1"/>
                </a:solidFill>
              </a:rPr>
              <a:t>background</a:t>
            </a:r>
            <a:r>
              <a:rPr lang="en-US" dirty="0"/>
              <a:t> / methodology / findings / recommendations </a:t>
            </a:r>
            <a:endParaRPr lang="en-US" sz="2400" dirty="0">
              <a:solidFill>
                <a:schemeClr val="bg1"/>
              </a:solidFill>
            </a:endParaRPr>
          </a:p>
          <a:p>
            <a:r>
              <a:rPr lang="en-US" sz="2400" dirty="0">
                <a:solidFill>
                  <a:schemeClr val="bg1"/>
                </a:solidFill>
              </a:rPr>
              <a:t>Acute Care Beds</a:t>
            </a:r>
          </a:p>
        </p:txBody>
      </p:sp>
      <p:graphicFrame>
        <p:nvGraphicFramePr>
          <p:cNvPr id="8" name="Chart 7">
            <a:extLst>
              <a:ext uri="{FF2B5EF4-FFF2-40B4-BE49-F238E27FC236}">
                <a16:creationId xmlns:a16="http://schemas.microsoft.com/office/drawing/2014/main" xmlns="" id="{FF6995C2-CB2D-3A43-B251-F5D6F1E1802E}"/>
              </a:ext>
            </a:extLst>
          </p:cNvPr>
          <p:cNvGraphicFramePr>
            <a:graphicFrameLocks/>
          </p:cNvGraphicFramePr>
          <p:nvPr>
            <p:extLst>
              <p:ext uri="{D42A27DB-BD31-4B8C-83A1-F6EECF244321}">
                <p14:modId xmlns:p14="http://schemas.microsoft.com/office/powerpoint/2010/main" val="249910986"/>
              </p:ext>
            </p:extLst>
          </p:nvPr>
        </p:nvGraphicFramePr>
        <p:xfrm>
          <a:off x="196997" y="3077043"/>
          <a:ext cx="8381260" cy="355235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xmlns="" id="{EAE72ECC-1C3F-1243-9C6B-2BD3A5A611AA}"/>
              </a:ext>
            </a:extLst>
          </p:cNvPr>
          <p:cNvSpPr/>
          <p:nvPr/>
        </p:nvSpPr>
        <p:spPr>
          <a:xfrm>
            <a:off x="2839538" y="6528256"/>
            <a:ext cx="3188729" cy="21544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800" dirty="0"/>
              <a:t>Source: OECD Health State ; California Hospital Association(2019) </a:t>
            </a:r>
          </a:p>
        </p:txBody>
      </p:sp>
    </p:spTree>
    <p:extLst>
      <p:ext uri="{BB962C8B-B14F-4D97-AF65-F5344CB8AC3E}">
        <p14:creationId xmlns:p14="http://schemas.microsoft.com/office/powerpoint/2010/main" val="26006414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510D785-91F2-A04C-8FEF-9C42B4BD02E4}"/>
              </a:ext>
            </a:extLst>
          </p:cNvPr>
          <p:cNvSpPr>
            <a:spLocks noGrp="1"/>
          </p:cNvSpPr>
          <p:nvPr>
            <p:ph idx="1"/>
          </p:nvPr>
        </p:nvSpPr>
        <p:spPr>
          <a:xfrm>
            <a:off x="380999" y="1651338"/>
            <a:ext cx="8407893" cy="803997"/>
          </a:xfrm>
        </p:spPr>
        <p:txBody>
          <a:bodyPr>
            <a:normAutofit/>
          </a:bodyPr>
          <a:lstStyle/>
          <a:p>
            <a:r>
              <a:rPr lang="en-US" sz="2200" dirty="0"/>
              <a:t>But California uses </a:t>
            </a:r>
            <a:r>
              <a:rPr lang="en-US" sz="2200" i="1" dirty="0"/>
              <a:t>high </a:t>
            </a:r>
            <a:r>
              <a:rPr lang="en-US" sz="2200" dirty="0"/>
              <a:t>rates of short- and medium-term involuntary treatment.</a:t>
            </a:r>
            <a:endParaRPr lang="en-US" sz="2200" i="1" dirty="0"/>
          </a:p>
        </p:txBody>
      </p:sp>
      <p:sp>
        <p:nvSpPr>
          <p:cNvPr id="4" name="Slide Number Placeholder 3">
            <a:extLst>
              <a:ext uri="{FF2B5EF4-FFF2-40B4-BE49-F238E27FC236}">
                <a16:creationId xmlns:a16="http://schemas.microsoft.com/office/drawing/2014/main" xmlns="" id="{E9001226-487F-E44C-B6F6-6194E8C41D61}"/>
              </a:ext>
            </a:extLst>
          </p:cNvPr>
          <p:cNvSpPr>
            <a:spLocks noGrp="1"/>
          </p:cNvSpPr>
          <p:nvPr>
            <p:ph type="sldNum" sz="quarter" idx="12"/>
          </p:nvPr>
        </p:nvSpPr>
        <p:spPr/>
        <p:txBody>
          <a:bodyPr/>
          <a:lstStyle/>
          <a:p>
            <a:fld id="{2D57B0AA-AC8E-4463-ADAC-E87D09B82E4F}" type="slidenum">
              <a:rPr lang="en-US" smtClean="0"/>
              <a:pPr/>
              <a:t>8</a:t>
            </a:fld>
            <a:endParaRPr lang="en-US" dirty="0"/>
          </a:p>
        </p:txBody>
      </p:sp>
      <p:sp>
        <p:nvSpPr>
          <p:cNvPr id="5" name="Title 2">
            <a:extLst>
              <a:ext uri="{FF2B5EF4-FFF2-40B4-BE49-F238E27FC236}">
                <a16:creationId xmlns:a16="http://schemas.microsoft.com/office/drawing/2014/main" xmlns="" id="{82CDB929-599D-3D42-B2B0-B1FC83385964}"/>
              </a:ext>
            </a:extLst>
          </p:cNvPr>
          <p:cNvSpPr txBox="1">
            <a:spLocks/>
          </p:cNvSpPr>
          <p:nvPr/>
        </p:nvSpPr>
        <p:spPr>
          <a:xfrm>
            <a:off x="380999" y="499904"/>
            <a:ext cx="8639014" cy="1066553"/>
          </a:xfrm>
          <a:prstGeom prst="rect">
            <a:avLst/>
          </a:prstGeom>
        </p:spPr>
        <p:txBody>
          <a:bodyPr vert="horz" lIns="91440" tIns="45720" rIns="91440" bIns="45720" rtlCol="0" anchor="t" anchorCtr="0">
            <a:noAutofit/>
          </a:bodyPr>
          <a:lstStyle>
            <a:lvl1pPr algn="l" defTabSz="914400" rtl="0" eaLnBrk="1" latinLnBrk="0" hangingPunct="1">
              <a:spcBef>
                <a:spcPct val="0"/>
              </a:spcBef>
              <a:spcAft>
                <a:spcPts val="600"/>
              </a:spcAft>
              <a:buNone/>
              <a:defRPr sz="1200" b="0" kern="1200" cap="all" spc="200" baseline="0">
                <a:ln>
                  <a:noFill/>
                </a:ln>
                <a:solidFill>
                  <a:schemeClr val="bg1">
                    <a:lumMod val="75000"/>
                  </a:schemeClr>
                </a:solidFill>
                <a:effectLst/>
                <a:latin typeface="+mj-lt"/>
                <a:ea typeface="+mj-ea"/>
                <a:cs typeface="+mj-cs"/>
              </a:defRPr>
            </a:lvl1pPr>
          </a:lstStyle>
          <a:p>
            <a:r>
              <a:rPr lang="en-US" dirty="0"/>
              <a:t>Introduction / </a:t>
            </a:r>
            <a:r>
              <a:rPr lang="en-US" dirty="0">
                <a:solidFill>
                  <a:schemeClr val="bg1"/>
                </a:solidFill>
              </a:rPr>
              <a:t>background</a:t>
            </a:r>
            <a:r>
              <a:rPr lang="en-US" dirty="0"/>
              <a:t> / methodology / findings / recommendations </a:t>
            </a:r>
            <a:r>
              <a:rPr lang="en-US" sz="2400" dirty="0">
                <a:solidFill>
                  <a:schemeClr val="bg1"/>
                </a:solidFill>
              </a:rPr>
              <a:t>Involuntary care</a:t>
            </a:r>
          </a:p>
        </p:txBody>
      </p:sp>
      <p:graphicFrame>
        <p:nvGraphicFramePr>
          <p:cNvPr id="7" name="Chart 6">
            <a:extLst>
              <a:ext uri="{FF2B5EF4-FFF2-40B4-BE49-F238E27FC236}">
                <a16:creationId xmlns:a16="http://schemas.microsoft.com/office/drawing/2014/main" xmlns="" id="{8483EEC2-837E-6A4B-979F-9D6B842B106E}"/>
              </a:ext>
            </a:extLst>
          </p:cNvPr>
          <p:cNvGraphicFramePr>
            <a:graphicFrameLocks/>
          </p:cNvGraphicFramePr>
          <p:nvPr>
            <p:extLst>
              <p:ext uri="{D42A27DB-BD31-4B8C-83A1-F6EECF244321}">
                <p14:modId xmlns:p14="http://schemas.microsoft.com/office/powerpoint/2010/main" val="2415985972"/>
              </p:ext>
            </p:extLst>
          </p:nvPr>
        </p:nvGraphicFramePr>
        <p:xfrm>
          <a:off x="532014" y="2211184"/>
          <a:ext cx="8256877" cy="4696691"/>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xmlns="" id="{C9E18F71-183C-A04F-99ED-6AA2579B24DA}"/>
              </a:ext>
            </a:extLst>
          </p:cNvPr>
          <p:cNvSpPr/>
          <p:nvPr/>
        </p:nvSpPr>
        <p:spPr>
          <a:xfrm>
            <a:off x="4190260" y="5704594"/>
            <a:ext cx="4572000" cy="46166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sz="1200" dirty="0"/>
              <a:t>Lee, Gi, and David Cohen. 2020. “Incidences of Involuntary Psychiatric Detentions in 25 U.S. States.” </a:t>
            </a:r>
            <a:r>
              <a:rPr lang="en-US" sz="1200" i="1" dirty="0"/>
              <a:t>Psychiatric Services</a:t>
            </a:r>
            <a:endParaRPr lang="en-US" sz="1200" dirty="0">
              <a:effectLst/>
            </a:endParaRPr>
          </a:p>
        </p:txBody>
      </p:sp>
      <p:sp>
        <p:nvSpPr>
          <p:cNvPr id="9" name="Rectangle 8">
            <a:extLst>
              <a:ext uri="{FF2B5EF4-FFF2-40B4-BE49-F238E27FC236}">
                <a16:creationId xmlns:a16="http://schemas.microsoft.com/office/drawing/2014/main" xmlns="" id="{82DA19B4-3E7B-B648-ABB9-22712CD505E7}"/>
              </a:ext>
            </a:extLst>
          </p:cNvPr>
          <p:cNvSpPr/>
          <p:nvPr/>
        </p:nvSpPr>
        <p:spPr>
          <a:xfrm>
            <a:off x="4190260" y="4504265"/>
            <a:ext cx="4572000" cy="1200329"/>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sz="1200" dirty="0"/>
              <a:t>Source: Sheridan Rains, Luke, Tatiana </a:t>
            </a:r>
            <a:r>
              <a:rPr lang="en-US" sz="1200" dirty="0" err="1"/>
              <a:t>Zenina</a:t>
            </a:r>
            <a:r>
              <a:rPr lang="en-US" sz="1200" dirty="0"/>
              <a:t>, Marisa Casanova Dias, Rebecca Jones, Stephen Jeffreys, Stella </a:t>
            </a:r>
            <a:r>
              <a:rPr lang="en-US" sz="1200" dirty="0" err="1"/>
              <a:t>Branthonne</a:t>
            </a:r>
            <a:r>
              <a:rPr lang="en-US" sz="1200" dirty="0"/>
              <a:t>-Foster, Brynmor Lloyd-Evans, and Sonia Johnson. 2019. “Variations in Patterns of Involuntary </a:t>
            </a:r>
            <a:r>
              <a:rPr lang="en-US" sz="1200" dirty="0" err="1"/>
              <a:t>Hospitalisation</a:t>
            </a:r>
            <a:r>
              <a:rPr lang="en-US" sz="1200" dirty="0"/>
              <a:t> and in Legal Frameworks: An International Comparative Study.” </a:t>
            </a:r>
            <a:r>
              <a:rPr lang="en-US" sz="1200" i="1" dirty="0"/>
              <a:t>The Lancet Psychiatry</a:t>
            </a:r>
            <a:r>
              <a:rPr lang="en-US" sz="1200" dirty="0"/>
              <a:t> 6(5):403–17. </a:t>
            </a:r>
          </a:p>
        </p:txBody>
      </p:sp>
    </p:spTree>
    <p:extLst>
      <p:ext uri="{BB962C8B-B14F-4D97-AF65-F5344CB8AC3E}">
        <p14:creationId xmlns:p14="http://schemas.microsoft.com/office/powerpoint/2010/main" val="254998336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themeOverride>
</file>

<file path=docProps/app.xml><?xml version="1.0" encoding="utf-8"?>
<Properties xmlns="http://schemas.openxmlformats.org/officeDocument/2006/extended-properties" xmlns:vt="http://schemas.openxmlformats.org/officeDocument/2006/docPropsVTypes">
  <Template/>
  <TotalTime>54349</TotalTime>
  <Words>9632</Words>
  <Application>Microsoft Macintosh PowerPoint</Application>
  <PresentationFormat>Letter Paper (8.5x11 in)</PresentationFormat>
  <Paragraphs>515</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Grid</vt:lpstr>
      <vt:lpstr> Absent Authority</vt:lpstr>
      <vt:lpstr>Introduction / background / methodology / findings / recommendations Changing Rates of Involuntary Treatment</vt:lpstr>
      <vt:lpstr>Introduction / background / methodology / findings / recommendations Competing explanations</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University of California,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Ordering the Disordered</dc:title>
  <dc:creator>Alex Barnard</dc:creator>
  <cp:lastModifiedBy>Giacomo Damonte</cp:lastModifiedBy>
  <cp:revision>816</cp:revision>
  <cp:lastPrinted>2021-04-02T01:46:12Z</cp:lastPrinted>
  <dcterms:created xsi:type="dcterms:W3CDTF">2015-05-30T16:57:26Z</dcterms:created>
  <dcterms:modified xsi:type="dcterms:W3CDTF">2021-04-02T01:50:20Z</dcterms:modified>
</cp:coreProperties>
</file>