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Lst>
  <p:notesMasterIdLst>
    <p:notesMasterId r:id="rId70"/>
  </p:notesMasterIdLst>
  <p:sldIdLst>
    <p:sldId id="354" r:id="rId3"/>
    <p:sldId id="370" r:id="rId4"/>
    <p:sldId id="258"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259" r:id="rId34"/>
    <p:sldId id="260" r:id="rId35"/>
    <p:sldId id="261"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DFF"/>
    <a:srgbClr val="8FFFFF"/>
    <a:srgbClr val="60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FCB"/>
          </a:solidFill>
        </a:fill>
      </a:tcStyle>
    </a:wholeTbl>
    <a:band2H>
      <a:tcTxStyle/>
      <a:tcStyle>
        <a:tcBdr/>
        <a:fill>
          <a:solidFill>
            <a:srgbClr val="E9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FCB"/>
          </a:solidFill>
        </a:fill>
      </a:tcStyle>
    </a:wholeTbl>
    <a:band2H>
      <a:tcTxStyle/>
      <a:tcStyle>
        <a:tcBdr/>
        <a:fill>
          <a:solidFill>
            <a:srgbClr val="E9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6CB"/>
          </a:solidFill>
        </a:fill>
      </a:tcStyle>
    </a:wholeTbl>
    <a:band2H>
      <a:tcTxStyle/>
      <a:tcStyle>
        <a:tcBdr/>
        <a:fill>
          <a:solidFill>
            <a:srgbClr val="E8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629" y="8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1143000" y="685800"/>
            <a:ext cx="4572000" cy="3429000"/>
          </a:xfrm>
          <a:prstGeom prst="rect">
            <a:avLst/>
          </a:prstGeom>
        </p:spPr>
        <p:txBody>
          <a:bodyPr/>
          <a:lstStyle/>
          <a:p>
            <a:endParaRPr/>
          </a:p>
        </p:txBody>
      </p:sp>
      <p:sp>
        <p:nvSpPr>
          <p:cNvPr id="507" name="Shape 5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7317762"/>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entury Gothic"/>
      </a:defRPr>
    </a:lvl1pPr>
    <a:lvl2pPr indent="228600" defTabSz="457200" latinLnBrk="0">
      <a:defRPr sz="1200">
        <a:latin typeface="+mj-lt"/>
        <a:ea typeface="+mj-ea"/>
        <a:cs typeface="+mj-cs"/>
        <a:sym typeface="Century Gothic"/>
      </a:defRPr>
    </a:lvl2pPr>
    <a:lvl3pPr indent="457200" defTabSz="457200" latinLnBrk="0">
      <a:defRPr sz="1200">
        <a:latin typeface="+mj-lt"/>
        <a:ea typeface="+mj-ea"/>
        <a:cs typeface="+mj-cs"/>
        <a:sym typeface="Century Gothic"/>
      </a:defRPr>
    </a:lvl3pPr>
    <a:lvl4pPr indent="685800" defTabSz="457200" latinLnBrk="0">
      <a:defRPr sz="1200">
        <a:latin typeface="+mj-lt"/>
        <a:ea typeface="+mj-ea"/>
        <a:cs typeface="+mj-cs"/>
        <a:sym typeface="Century Gothic"/>
      </a:defRPr>
    </a:lvl4pPr>
    <a:lvl5pPr indent="914400" defTabSz="457200" latinLnBrk="0">
      <a:defRPr sz="1200">
        <a:latin typeface="+mj-lt"/>
        <a:ea typeface="+mj-ea"/>
        <a:cs typeface="+mj-cs"/>
        <a:sym typeface="Century Gothic"/>
      </a:defRPr>
    </a:lvl5pPr>
    <a:lvl6pPr indent="1143000" defTabSz="457200" latinLnBrk="0">
      <a:defRPr sz="1200">
        <a:latin typeface="+mj-lt"/>
        <a:ea typeface="+mj-ea"/>
        <a:cs typeface="+mj-cs"/>
        <a:sym typeface="Century Gothic"/>
      </a:defRPr>
    </a:lvl6pPr>
    <a:lvl7pPr indent="1371600" defTabSz="457200" latinLnBrk="0">
      <a:defRPr sz="1200">
        <a:latin typeface="+mj-lt"/>
        <a:ea typeface="+mj-ea"/>
        <a:cs typeface="+mj-cs"/>
        <a:sym typeface="Century Gothic"/>
      </a:defRPr>
    </a:lvl7pPr>
    <a:lvl8pPr indent="1600200" defTabSz="457200" latinLnBrk="0">
      <a:defRPr sz="1200">
        <a:latin typeface="+mj-lt"/>
        <a:ea typeface="+mj-ea"/>
        <a:cs typeface="+mj-cs"/>
        <a:sym typeface="Century Gothic"/>
      </a:defRPr>
    </a:lvl8pPr>
    <a:lvl9pPr indent="1828800" defTabSz="457200" latinLnBrk="0">
      <a:defRPr sz="1200">
        <a:latin typeface="+mj-lt"/>
        <a:ea typeface="+mj-ea"/>
        <a:cs typeface="+mj-cs"/>
        <a:sym typeface="Century Gothic"/>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Paul</a:t>
            </a:r>
            <a:endParaRPr lang="en-US" altLang="en-US" dirty="0"/>
          </a:p>
        </p:txBody>
      </p:sp>
      <p:sp>
        <p:nvSpPr>
          <p:cNvPr id="34820" name="Slide Number Placeholder 3"/>
          <p:cNvSpPr>
            <a:spLocks noGrp="1"/>
          </p:cNvSpPr>
          <p:nvPr>
            <p:ph type="sldNum" sz="quarter" idx="5"/>
          </p:nvPr>
        </p:nvSpPr>
        <p:spPr bwMode="auto">
          <a:xfrm>
            <a:off x="3884028" y="8684926"/>
            <a:ext cx="297242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5913" indent="-225425">
              <a:defRPr>
                <a:solidFill>
                  <a:schemeClr val="tx1"/>
                </a:solidFill>
                <a:latin typeface="Arial" panose="020B0604020202020204" pitchFamily="34" charset="0"/>
              </a:defRPr>
            </a:lvl4pPr>
            <a:lvl5pPr marL="2039938" indent="-225425">
              <a:defRPr>
                <a:solidFill>
                  <a:schemeClr val="tx1"/>
                </a:solidFill>
                <a:latin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14C33F3-28DD-458D-8F38-24B9125438D1}" type="slidenum">
              <a:rPr lang="en-US" altLang="en-US" smtClean="0">
                <a:latin typeface="Calibri" panose="020F0502020204030204" pitchFamily="34" charset="0"/>
              </a:rPr>
              <a:pPr fontAlgn="base">
                <a:spcBef>
                  <a:spcPct val="0"/>
                </a:spcBef>
                <a:spcAft>
                  <a:spcPct val="0"/>
                </a:spcAft>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37513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381000" y="685800"/>
            <a:ext cx="6096000" cy="3429000"/>
          </a:xfrm>
          <a:ln/>
        </p:spPr>
      </p:sp>
      <p:sp>
        <p:nvSpPr>
          <p:cNvPr id="102403" name="Rectangle 3"/>
          <p:cNvSpPr>
            <a:spLocks noGrp="1" noChangeArrowheads="1"/>
          </p:cNvSpPr>
          <p:nvPr>
            <p:ph type="body" idx="1"/>
          </p:nvPr>
        </p:nvSpPr>
        <p:spPr>
          <a:noFill/>
        </p:spPr>
        <p:txBody>
          <a:bodyPr/>
          <a:lstStyle/>
          <a:p>
            <a:r>
              <a:rPr lang="en-US" dirty="0" smtClean="0">
                <a:latin typeface="Arial" pitchFamily="34" charset="0"/>
              </a:rPr>
              <a:t>Paul</a:t>
            </a:r>
            <a:endParaRPr lang="en-US" dirty="0">
              <a:latin typeface="Arial" pitchFamily="34" charset="0"/>
            </a:endParaRPr>
          </a:p>
        </p:txBody>
      </p:sp>
    </p:spTree>
    <p:extLst>
      <p:ext uri="{BB962C8B-B14F-4D97-AF65-F5344CB8AC3E}">
        <p14:creationId xmlns:p14="http://schemas.microsoft.com/office/powerpoint/2010/main" val="397614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14</a:t>
            </a:fld>
            <a:endParaRPr lang="en-US" dirty="0"/>
          </a:p>
        </p:txBody>
      </p:sp>
    </p:spTree>
    <p:extLst>
      <p:ext uri="{BB962C8B-B14F-4D97-AF65-F5344CB8AC3E}">
        <p14:creationId xmlns:p14="http://schemas.microsoft.com/office/powerpoint/2010/main" val="1150820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15</a:t>
            </a:fld>
            <a:endParaRPr lang="en-US" dirty="0"/>
          </a:p>
        </p:txBody>
      </p:sp>
    </p:spTree>
    <p:extLst>
      <p:ext uri="{BB962C8B-B14F-4D97-AF65-F5344CB8AC3E}">
        <p14:creationId xmlns:p14="http://schemas.microsoft.com/office/powerpoint/2010/main" val="129983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Risa</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16</a:t>
            </a:fld>
            <a:endParaRPr lang="en-US" dirty="0"/>
          </a:p>
        </p:txBody>
      </p:sp>
    </p:spTree>
    <p:extLst>
      <p:ext uri="{BB962C8B-B14F-4D97-AF65-F5344CB8AC3E}">
        <p14:creationId xmlns:p14="http://schemas.microsoft.com/office/powerpoint/2010/main" val="95221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17</a:t>
            </a:fld>
            <a:endParaRPr lang="en-US" dirty="0"/>
          </a:p>
        </p:txBody>
      </p:sp>
    </p:spTree>
    <p:extLst>
      <p:ext uri="{BB962C8B-B14F-4D97-AF65-F5344CB8AC3E}">
        <p14:creationId xmlns:p14="http://schemas.microsoft.com/office/powerpoint/2010/main" val="384362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Risa</a:t>
            </a:r>
          </a:p>
          <a:p>
            <a:endParaRPr lang="en-US" dirty="0" smtClean="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18</a:t>
            </a:fld>
            <a:endParaRPr lang="en-US" dirty="0"/>
          </a:p>
        </p:txBody>
      </p:sp>
    </p:spTree>
    <p:extLst>
      <p:ext uri="{BB962C8B-B14F-4D97-AF65-F5344CB8AC3E}">
        <p14:creationId xmlns:p14="http://schemas.microsoft.com/office/powerpoint/2010/main" val="206009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Risa</a:t>
            </a:r>
          </a:p>
          <a:p>
            <a:endParaRPr lang="en-US" dirty="0" smtClean="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19</a:t>
            </a:fld>
            <a:endParaRPr lang="en-US" dirty="0"/>
          </a:p>
        </p:txBody>
      </p:sp>
    </p:spTree>
    <p:extLst>
      <p:ext uri="{BB962C8B-B14F-4D97-AF65-F5344CB8AC3E}">
        <p14:creationId xmlns:p14="http://schemas.microsoft.com/office/powerpoint/2010/main" val="1063926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Risa</a:t>
            </a:r>
          </a:p>
          <a:p>
            <a:endParaRPr lang="en-US" dirty="0" smtClean="0"/>
          </a:p>
          <a:p>
            <a:r>
              <a:rPr lang="en-US" sz="3200" dirty="0" smtClean="0"/>
              <a:t>Notice</a:t>
            </a:r>
            <a:r>
              <a:rPr lang="en-US" sz="3200" baseline="0" dirty="0" smtClean="0"/>
              <a:t> that a</a:t>
            </a:r>
            <a:r>
              <a:rPr lang="en-US" sz="3200" dirty="0" smtClean="0"/>
              <a:t>mong the priority Action Steps</a:t>
            </a:r>
            <a:r>
              <a:rPr lang="en-US" sz="3200" baseline="0" dirty="0" smtClean="0"/>
              <a:t> is to </a:t>
            </a:r>
            <a:r>
              <a:rPr lang="en-US" altLang="en-US" sz="2800" b="1" dirty="0" smtClean="0">
                <a:solidFill>
                  <a:srgbClr val="FF0000"/>
                </a:solidFill>
                <a:ea typeface="ＭＳ Ｐゴシック" pitchFamily="-108" charset="-128"/>
              </a:rPr>
              <a:t>establish and promote cross-system collaboration and multidisciplinary teams at the local level.</a:t>
            </a:r>
          </a:p>
          <a:p>
            <a:endParaRPr lang="en-US" dirty="0" smtClean="0"/>
          </a:p>
          <a:p>
            <a:r>
              <a:rPr lang="en-US" dirty="0" smtClean="0"/>
              <a:t>Takes</a:t>
            </a:r>
            <a:r>
              <a:rPr lang="en-US" baseline="0" dirty="0" smtClean="0"/>
              <a:t> us back to one of the key recommendations from the 2004 Summit.</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20</a:t>
            </a:fld>
            <a:endParaRPr lang="en-US" dirty="0"/>
          </a:p>
        </p:txBody>
      </p:sp>
    </p:spTree>
    <p:extLst>
      <p:ext uri="{BB962C8B-B14F-4D97-AF65-F5344CB8AC3E}">
        <p14:creationId xmlns:p14="http://schemas.microsoft.com/office/powerpoint/2010/main" val="3750775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62500" lnSpcReduction="20000"/>
          </a:bodyPr>
          <a:lstStyle/>
          <a:p>
            <a:r>
              <a:rPr lang="en-US" dirty="0" smtClean="0"/>
              <a:t>Risa</a:t>
            </a:r>
          </a:p>
          <a:p>
            <a:endParaRPr lang="en-US" dirty="0" smtClean="0"/>
          </a:p>
          <a:p>
            <a:pPr>
              <a:buClr>
                <a:schemeClr val="accent4">
                  <a:lumMod val="75000"/>
                </a:schemeClr>
              </a:buClr>
            </a:pPr>
            <a:r>
              <a:rPr lang="en-US" sz="2800" dirty="0" smtClean="0">
                <a:latin typeface="Times New Roman" panose="02020603050405020304" pitchFamily="18" charset="0"/>
                <a:cs typeface="Times New Roman" panose="02020603050405020304" pitchFamily="18" charset="0"/>
              </a:rPr>
              <a:t>New York  State Office for the Aging (Project Lead)</a:t>
            </a:r>
          </a:p>
          <a:p>
            <a:pPr>
              <a:buClr>
                <a:schemeClr val="accent4">
                  <a:lumMod val="75000"/>
                </a:schemeClr>
              </a:buClr>
            </a:pPr>
            <a:r>
              <a:rPr lang="en-US" sz="2800" dirty="0" smtClean="0">
                <a:latin typeface="Times New Roman" panose="02020603050405020304" pitchFamily="18" charset="0"/>
                <a:cs typeface="Times New Roman" panose="02020603050405020304" pitchFamily="18" charset="0"/>
              </a:rPr>
              <a:t>New York State Office of Children and Family Services – Adult Protective Services (training of fin professionals)</a:t>
            </a:r>
            <a:endParaRPr lang="en-US" sz="2800" i="1" dirty="0" smtClean="0">
              <a:latin typeface="Times New Roman" panose="02020603050405020304" pitchFamily="18" charset="0"/>
              <a:cs typeface="Times New Roman" panose="02020603050405020304" pitchFamily="18" charset="0"/>
            </a:endParaRPr>
          </a:p>
          <a:p>
            <a:pPr>
              <a:buClr>
                <a:schemeClr val="accent4">
                  <a:lumMod val="75000"/>
                </a:schemeClr>
              </a:buClr>
            </a:pPr>
            <a:r>
              <a:rPr lang="en-US" sz="2800" dirty="0" smtClean="0">
                <a:latin typeface="Times New Roman" panose="02020603050405020304" pitchFamily="18" charset="0"/>
                <a:cs typeface="Times New Roman" panose="02020603050405020304" pitchFamily="18" charset="0"/>
              </a:rPr>
              <a:t>Two pilot areas</a:t>
            </a:r>
            <a:r>
              <a:rPr lang="en-US" sz="2800" baseline="0" dirty="0" smtClean="0">
                <a:latin typeface="Times New Roman" panose="02020603050405020304" pitchFamily="18" charset="0"/>
                <a:cs typeface="Times New Roman" panose="02020603050405020304" pitchFamily="18" charset="0"/>
              </a:rPr>
              <a:t> adapted NYCEAC’s Brooklyn MDT:</a:t>
            </a:r>
            <a:endParaRPr lang="en-US" sz="2800" dirty="0" smtClean="0">
              <a:latin typeface="Times New Roman" panose="02020603050405020304" pitchFamily="18" charset="0"/>
              <a:cs typeface="Times New Roman" panose="02020603050405020304" pitchFamily="18" charset="0"/>
            </a:endParaRPr>
          </a:p>
          <a:p>
            <a:pPr marL="237744" lvl="2" indent="0">
              <a:buClr>
                <a:schemeClr val="accent4">
                  <a:lumMod val="75000"/>
                </a:schemeClr>
              </a:buClr>
              <a:buNone/>
            </a:pPr>
            <a:r>
              <a:rPr lang="en-US" sz="2800" i="1" dirty="0" smtClean="0">
                <a:latin typeface="Times New Roman" panose="02020603050405020304" pitchFamily="18" charset="0"/>
                <a:cs typeface="Times New Roman" panose="02020603050405020304" pitchFamily="18" charset="0"/>
              </a:rPr>
              <a:t>  Finger Lakes Region:</a:t>
            </a:r>
          </a:p>
          <a:p>
            <a:pPr lvl="3">
              <a:buClr>
                <a:schemeClr val="accent4">
                  <a:lumMod val="75000"/>
                </a:schemeClr>
              </a:buClr>
            </a:pPr>
            <a:r>
              <a:rPr lang="en-US" sz="2800" dirty="0" smtClean="0">
                <a:latin typeface="Times New Roman" panose="02020603050405020304" pitchFamily="18" charset="0"/>
                <a:cs typeface="Times New Roman" panose="02020603050405020304" pitchFamily="18" charset="0"/>
              </a:rPr>
              <a:t> Monroe County Office for the Aging</a:t>
            </a:r>
          </a:p>
          <a:p>
            <a:pPr lvl="3">
              <a:buClr>
                <a:schemeClr val="accent4">
                  <a:lumMod val="75000"/>
                </a:schemeClr>
              </a:buClr>
            </a:pPr>
            <a:r>
              <a:rPr lang="en-US" sz="2800" dirty="0" smtClean="0">
                <a:latin typeface="Times New Roman" panose="02020603050405020304" pitchFamily="18" charset="0"/>
                <a:cs typeface="Times New Roman" panose="02020603050405020304" pitchFamily="18" charset="0"/>
              </a:rPr>
              <a:t>  Lifespan of Greater Rochester, Inc.</a:t>
            </a:r>
          </a:p>
          <a:p>
            <a:pPr marL="1655763" lvl="3" indent="-284163">
              <a:buClr>
                <a:schemeClr val="accent4">
                  <a:lumMod val="75000"/>
                </a:schemeClr>
              </a:buClr>
            </a:pPr>
            <a:r>
              <a:rPr lang="en-US" sz="2800" dirty="0" smtClean="0">
                <a:latin typeface="Times New Roman" panose="02020603050405020304" pitchFamily="18" charset="0"/>
                <a:cs typeface="Times New Roman" panose="02020603050405020304" pitchFamily="18" charset="0"/>
              </a:rPr>
              <a:t>Seven counties (Monroe, Cayuga, Livingston, Ontario, Seneca, Wayne and Yates counties)</a:t>
            </a:r>
          </a:p>
          <a:p>
            <a:pPr marL="287338" lvl="3" indent="52388">
              <a:buClr>
                <a:schemeClr val="accent4">
                  <a:lumMod val="75000"/>
                </a:schemeClr>
              </a:buClr>
              <a:buNone/>
            </a:pPr>
            <a:r>
              <a:rPr lang="en-US" sz="2800" i="1" dirty="0" smtClean="0">
                <a:latin typeface="Times New Roman" panose="02020603050405020304" pitchFamily="18" charset="0"/>
                <a:cs typeface="Times New Roman" panose="02020603050405020304" pitchFamily="18" charset="0"/>
              </a:rPr>
              <a:t> Manhattan:</a:t>
            </a:r>
          </a:p>
          <a:p>
            <a:pPr marL="1317625" lvl="3" indent="-339725">
              <a:buClr>
                <a:schemeClr val="accent4">
                  <a:lumMod val="75000"/>
                </a:schemeClr>
              </a:buClr>
            </a:pPr>
            <a:r>
              <a:rPr lang="en-US" sz="2800" dirty="0" smtClean="0">
                <a:latin typeface="Times New Roman" panose="02020603050405020304" pitchFamily="18" charset="0"/>
                <a:cs typeface="Times New Roman" panose="02020603050405020304" pitchFamily="18" charset="0"/>
              </a:rPr>
              <a:t>Weill Cornell Medical Center – New York City Elder Abuse     Center (NYCEAC)</a:t>
            </a:r>
          </a:p>
          <a:p>
            <a:endParaRPr lang="en-US" dirty="0" smtClean="0"/>
          </a:p>
          <a:p>
            <a:endParaRPr lang="en-US" dirty="0" smtClean="0"/>
          </a:p>
          <a:p>
            <a:endParaRPr lang="en-US" b="1"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21</a:t>
            </a:fld>
            <a:endParaRPr lang="en-US" dirty="0"/>
          </a:p>
        </p:txBody>
      </p:sp>
    </p:spTree>
    <p:extLst>
      <p:ext uri="{BB962C8B-B14F-4D97-AF65-F5344CB8AC3E}">
        <p14:creationId xmlns:p14="http://schemas.microsoft.com/office/powerpoint/2010/main" val="100681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dirty="0" smtClean="0"/>
              <a:t>Risa</a:t>
            </a:r>
          </a:p>
          <a:p>
            <a:endParaRPr lang="en-US" sz="1200" b="1" dirty="0" smtClean="0"/>
          </a:p>
          <a:p>
            <a:r>
              <a:rPr lang="en-US" sz="1200" b="1" dirty="0" smtClean="0"/>
              <a:t>EAPI Developed Enhanced Multidisciplinary Teams (EMDTs) - How Are They “Enhanced?”</a:t>
            </a:r>
          </a:p>
          <a:p>
            <a:endParaRPr lang="en-US" sz="1200" dirty="0" smtClean="0"/>
          </a:p>
          <a:p>
            <a:r>
              <a:rPr lang="en-US" sz="1200" dirty="0" smtClean="0"/>
              <a:t>Same aims as Brooklyn MDT:</a:t>
            </a:r>
          </a:p>
          <a:p>
            <a:pPr marL="457200" indent="-457200">
              <a:buFont typeface="Arial"/>
              <a:buChar char="•"/>
            </a:pPr>
            <a:r>
              <a:rPr lang="en-US" sz="1200" b="0" dirty="0" smtClean="0"/>
              <a:t>Case coordination and response</a:t>
            </a:r>
          </a:p>
          <a:p>
            <a:pPr marL="457200" indent="-457200">
              <a:buFont typeface="Arial"/>
              <a:buChar char="•"/>
            </a:pPr>
            <a:r>
              <a:rPr lang="en-US" sz="1200" b="0" dirty="0" smtClean="0"/>
              <a:t>Strengthen networks</a:t>
            </a:r>
          </a:p>
          <a:p>
            <a:pPr marL="457200" indent="-457200">
              <a:buFont typeface="Arial"/>
              <a:buChar char="•"/>
            </a:pPr>
            <a:r>
              <a:rPr lang="en-US" sz="1200" b="0" dirty="0" smtClean="0"/>
              <a:t>System improvements</a:t>
            </a:r>
          </a:p>
          <a:p>
            <a:pPr marL="457200" indent="-457200">
              <a:buFont typeface="Arial"/>
              <a:buChar char="•"/>
            </a:pPr>
            <a:r>
              <a:rPr lang="en-US" sz="1200" b="0" dirty="0" smtClean="0"/>
              <a:t>Education</a:t>
            </a:r>
          </a:p>
          <a:p>
            <a:pPr marL="457200" indent="-457200">
              <a:buFont typeface="Arial"/>
              <a:buChar char="•"/>
            </a:pPr>
            <a:r>
              <a:rPr lang="en-US" sz="1200" b="0" dirty="0" smtClean="0"/>
              <a:t>Comprised of same core group of professionals and systems</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Enhancement:</a:t>
            </a:r>
          </a:p>
          <a:p>
            <a:endParaRPr lang="en-US" sz="1200" dirty="0" smtClean="0"/>
          </a:p>
          <a:p>
            <a:r>
              <a:rPr lang="en-US" sz="1200" dirty="0" smtClean="0"/>
              <a:t>Access to forensic accountant</a:t>
            </a:r>
          </a:p>
          <a:p>
            <a:r>
              <a:rPr lang="en-US" sz="1200" dirty="0" smtClean="0"/>
              <a:t>Access to geriatric psychiatrist</a:t>
            </a:r>
          </a:p>
          <a:p>
            <a:endParaRPr lang="en-US" sz="1200" dirty="0" smtClean="0"/>
          </a:p>
          <a:p>
            <a:r>
              <a:rPr lang="en-US" sz="1200" dirty="0" smtClean="0"/>
              <a:t>Notable Difference: </a:t>
            </a:r>
            <a:endParaRPr lang="en-US" sz="1200" b="1" dirty="0" smtClean="0"/>
          </a:p>
          <a:p>
            <a:r>
              <a:rPr lang="en-US" sz="1200" dirty="0" smtClean="0"/>
              <a:t>Must have element of financial exploitation</a:t>
            </a:r>
          </a:p>
          <a:p>
            <a:endParaRPr lang="en-US" sz="1200" dirty="0" smtClean="0"/>
          </a:p>
          <a:p>
            <a:endParaRPr lang="en-US" sz="1200" dirty="0" smtClean="0"/>
          </a:p>
          <a:p>
            <a:pPr marL="0" indent="0">
              <a:buNone/>
            </a:pPr>
            <a:endParaRPr lang="en-US" dirty="0" smtClean="0"/>
          </a:p>
          <a:p>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22</a:t>
            </a:fld>
            <a:endParaRPr lang="en-US" dirty="0"/>
          </a:p>
        </p:txBody>
      </p:sp>
    </p:spTree>
    <p:extLst>
      <p:ext uri="{BB962C8B-B14F-4D97-AF65-F5344CB8AC3E}">
        <p14:creationId xmlns:p14="http://schemas.microsoft.com/office/powerpoint/2010/main" val="4079539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5</a:t>
            </a:fld>
            <a:endParaRPr lang="en-US" dirty="0"/>
          </a:p>
        </p:txBody>
      </p:sp>
    </p:spTree>
    <p:extLst>
      <p:ext uri="{BB962C8B-B14F-4D97-AF65-F5344CB8AC3E}">
        <p14:creationId xmlns:p14="http://schemas.microsoft.com/office/powerpoint/2010/main" val="2322378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Risa</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fld id="{72487721-61F5-479E-B30D-D32E64F7BF51}" type="slidenum">
              <a:rPr lang="en-US" smtClean="0"/>
              <a:t>23</a:t>
            </a:fld>
            <a:endParaRPr lang="en-US" dirty="0"/>
          </a:p>
        </p:txBody>
      </p:sp>
    </p:spTree>
    <p:extLst>
      <p:ext uri="{BB962C8B-B14F-4D97-AF65-F5344CB8AC3E}">
        <p14:creationId xmlns:p14="http://schemas.microsoft.com/office/powerpoint/2010/main" val="356530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25</a:t>
            </a:fld>
            <a:endParaRPr lang="en-US" dirty="0"/>
          </a:p>
        </p:txBody>
      </p:sp>
    </p:spTree>
    <p:extLst>
      <p:ext uri="{BB962C8B-B14F-4D97-AF65-F5344CB8AC3E}">
        <p14:creationId xmlns:p14="http://schemas.microsoft.com/office/powerpoint/2010/main" val="368487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26</a:t>
            </a:fld>
            <a:endParaRPr lang="en-US" dirty="0"/>
          </a:p>
        </p:txBody>
      </p:sp>
    </p:spTree>
    <p:extLst>
      <p:ext uri="{BB962C8B-B14F-4D97-AF65-F5344CB8AC3E}">
        <p14:creationId xmlns:p14="http://schemas.microsoft.com/office/powerpoint/2010/main" val="363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fld id="{E0FA06B1-DAC0-43BB-9A1E-587975C04123}" type="slidenum">
              <a:rPr lang="en-US" smtClean="0"/>
              <a:t>27</a:t>
            </a:fld>
            <a:endParaRPr lang="en-US" dirty="0"/>
          </a:p>
        </p:txBody>
      </p:sp>
    </p:spTree>
    <p:extLst>
      <p:ext uri="{BB962C8B-B14F-4D97-AF65-F5344CB8AC3E}">
        <p14:creationId xmlns:p14="http://schemas.microsoft.com/office/powerpoint/2010/main" val="3771547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28</a:t>
            </a:fld>
            <a:endParaRPr lang="en-US" dirty="0"/>
          </a:p>
        </p:txBody>
      </p:sp>
    </p:spTree>
    <p:extLst>
      <p:ext uri="{BB962C8B-B14F-4D97-AF65-F5344CB8AC3E}">
        <p14:creationId xmlns:p14="http://schemas.microsoft.com/office/powerpoint/2010/main" val="3509721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29</a:t>
            </a:fld>
            <a:endParaRPr lang="en-US" dirty="0"/>
          </a:p>
        </p:txBody>
      </p:sp>
    </p:spTree>
    <p:extLst>
      <p:ext uri="{BB962C8B-B14F-4D97-AF65-F5344CB8AC3E}">
        <p14:creationId xmlns:p14="http://schemas.microsoft.com/office/powerpoint/2010/main" val="2369766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30</a:t>
            </a:fld>
            <a:endParaRPr lang="en-US" dirty="0"/>
          </a:p>
        </p:txBody>
      </p:sp>
    </p:spTree>
    <p:extLst>
      <p:ext uri="{BB962C8B-B14F-4D97-AF65-F5344CB8AC3E}">
        <p14:creationId xmlns:p14="http://schemas.microsoft.com/office/powerpoint/2010/main" val="27228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6</a:t>
            </a:fld>
            <a:endParaRPr lang="en-US" dirty="0"/>
          </a:p>
        </p:txBody>
      </p:sp>
    </p:spTree>
    <p:extLst>
      <p:ext uri="{BB962C8B-B14F-4D97-AF65-F5344CB8AC3E}">
        <p14:creationId xmlns:p14="http://schemas.microsoft.com/office/powerpoint/2010/main" val="101291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7</a:t>
            </a:fld>
            <a:endParaRPr lang="en-US" dirty="0"/>
          </a:p>
        </p:txBody>
      </p:sp>
    </p:spTree>
    <p:extLst>
      <p:ext uri="{BB962C8B-B14F-4D97-AF65-F5344CB8AC3E}">
        <p14:creationId xmlns:p14="http://schemas.microsoft.com/office/powerpoint/2010/main" val="221369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Paul</a:t>
            </a:r>
            <a:endParaRPr lang="en-US" altLang="en-US" dirty="0"/>
          </a:p>
        </p:txBody>
      </p:sp>
      <p:sp>
        <p:nvSpPr>
          <p:cNvPr id="38916" name="Slide Number Placeholder 3"/>
          <p:cNvSpPr>
            <a:spLocks noGrp="1"/>
          </p:cNvSpPr>
          <p:nvPr>
            <p:ph type="sldNum" sz="quarter" idx="5"/>
          </p:nvPr>
        </p:nvSpPr>
        <p:spPr bwMode="auto">
          <a:xfrm>
            <a:off x="3884028" y="8684926"/>
            <a:ext cx="297242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3475" indent="-225425">
              <a:defRPr>
                <a:solidFill>
                  <a:schemeClr val="tx1"/>
                </a:solidFill>
                <a:latin typeface="Arial" panose="020B0604020202020204" pitchFamily="34" charset="0"/>
              </a:defRPr>
            </a:lvl3pPr>
            <a:lvl4pPr marL="1585913" indent="-225425">
              <a:defRPr>
                <a:solidFill>
                  <a:schemeClr val="tx1"/>
                </a:solidFill>
                <a:latin typeface="Arial" panose="020B0604020202020204" pitchFamily="34" charset="0"/>
              </a:defRPr>
            </a:lvl4pPr>
            <a:lvl5pPr marL="2039938" indent="-225425">
              <a:defRPr>
                <a:solidFill>
                  <a:schemeClr val="tx1"/>
                </a:solidFill>
                <a:latin typeface="Arial" panose="020B0604020202020204" pitchFamily="34" charset="0"/>
              </a:defRPr>
            </a:lvl5pPr>
            <a:lvl6pPr marL="2497138" indent="-225425" eaLnBrk="0" fontAlgn="base" hangingPunct="0">
              <a:spcBef>
                <a:spcPct val="0"/>
              </a:spcBef>
              <a:spcAft>
                <a:spcPct val="0"/>
              </a:spcAft>
              <a:defRPr>
                <a:solidFill>
                  <a:schemeClr val="tx1"/>
                </a:solidFill>
                <a:latin typeface="Arial" panose="020B0604020202020204" pitchFamily="34" charset="0"/>
              </a:defRPr>
            </a:lvl6pPr>
            <a:lvl7pPr marL="2954338" indent="-225425" eaLnBrk="0" fontAlgn="base" hangingPunct="0">
              <a:spcBef>
                <a:spcPct val="0"/>
              </a:spcBef>
              <a:spcAft>
                <a:spcPct val="0"/>
              </a:spcAft>
              <a:defRPr>
                <a:solidFill>
                  <a:schemeClr val="tx1"/>
                </a:solidFill>
                <a:latin typeface="Arial" panose="020B0604020202020204" pitchFamily="34" charset="0"/>
              </a:defRPr>
            </a:lvl7pPr>
            <a:lvl8pPr marL="3411538" indent="-225425" eaLnBrk="0" fontAlgn="base" hangingPunct="0">
              <a:spcBef>
                <a:spcPct val="0"/>
              </a:spcBef>
              <a:spcAft>
                <a:spcPct val="0"/>
              </a:spcAft>
              <a:defRPr>
                <a:solidFill>
                  <a:schemeClr val="tx1"/>
                </a:solidFill>
                <a:latin typeface="Arial" panose="020B0604020202020204" pitchFamily="34" charset="0"/>
              </a:defRPr>
            </a:lvl8pPr>
            <a:lvl9pPr marL="3868738" indent="-225425"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7D07A68-40E1-4792-BC8F-F206B80CFC18}" type="slidenum">
              <a:rPr lang="en-US" altLang="en-US" smtClean="0">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297013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9</a:t>
            </a:fld>
            <a:endParaRPr lang="en-US" dirty="0"/>
          </a:p>
        </p:txBody>
      </p:sp>
    </p:spTree>
    <p:extLst>
      <p:ext uri="{BB962C8B-B14F-4D97-AF65-F5344CB8AC3E}">
        <p14:creationId xmlns:p14="http://schemas.microsoft.com/office/powerpoint/2010/main" val="285735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10</a:t>
            </a:fld>
            <a:endParaRPr lang="en-US" dirty="0"/>
          </a:p>
        </p:txBody>
      </p:sp>
    </p:spTree>
    <p:extLst>
      <p:ext uri="{BB962C8B-B14F-4D97-AF65-F5344CB8AC3E}">
        <p14:creationId xmlns:p14="http://schemas.microsoft.com/office/powerpoint/2010/main" val="242225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Paul</a:t>
            </a:r>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11</a:t>
            </a:fld>
            <a:endParaRPr lang="en-US" dirty="0"/>
          </a:p>
        </p:txBody>
      </p:sp>
    </p:spTree>
    <p:extLst>
      <p:ext uri="{BB962C8B-B14F-4D97-AF65-F5344CB8AC3E}">
        <p14:creationId xmlns:p14="http://schemas.microsoft.com/office/powerpoint/2010/main" val="406200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pPr marL="0" indent="0">
              <a:buSzPct val="120000"/>
              <a:buFont typeface="Arial"/>
              <a:buNone/>
            </a:pPr>
            <a:r>
              <a:rPr lang="en-US" sz="2800" baseline="0" dirty="0" smtClean="0"/>
              <a:t>Paul</a:t>
            </a:r>
          </a:p>
          <a:p>
            <a:pPr marL="0" indent="0">
              <a:buSzPct val="120000"/>
              <a:buFont typeface="Arial"/>
              <a:buNone/>
            </a:pPr>
            <a:endParaRPr lang="en-US" sz="2800" baseline="0" dirty="0" smtClean="0"/>
          </a:p>
          <a:p>
            <a:pPr marL="0" indent="0">
              <a:buSzPct val="120000"/>
              <a:buFont typeface="Arial"/>
              <a:buNone/>
            </a:pPr>
            <a:r>
              <a:rPr lang="en-US" sz="2800" baseline="0" dirty="0" smtClean="0"/>
              <a:t>Create Statewide NYS Coalition on EA</a:t>
            </a:r>
            <a:endParaRPr lang="en-US" sz="2800" dirty="0" smtClean="0"/>
          </a:p>
          <a:p>
            <a:pPr marL="514350" indent="-514350">
              <a:buSzPct val="120000"/>
              <a:buFont typeface="Arial"/>
              <a:buAutoNum type="arabicPeriod"/>
            </a:pPr>
            <a:r>
              <a:rPr lang="en-US" sz="2800" dirty="0" smtClean="0"/>
              <a:t>July 2005: Lifespan, in consultation with a Steering Committee:</a:t>
            </a:r>
          </a:p>
          <a:p>
            <a:pPr lvl="1">
              <a:buSzPct val="120000"/>
              <a:buFont typeface="Arial"/>
              <a:buChar char="•"/>
            </a:pPr>
            <a:r>
              <a:rPr lang="en-US" dirty="0" smtClean="0"/>
              <a:t>Organized NYS Coalition </a:t>
            </a:r>
          </a:p>
          <a:p>
            <a:pPr lvl="1">
              <a:buSzPct val="120000"/>
              <a:buFont typeface="Arial"/>
              <a:buChar char="•"/>
            </a:pPr>
            <a:r>
              <a:rPr lang="en-US" dirty="0" smtClean="0"/>
              <a:t>Implements Summit Action Agenda</a:t>
            </a:r>
          </a:p>
          <a:p>
            <a:r>
              <a:rPr lang="en-US" sz="2800" dirty="0" smtClean="0"/>
              <a:t>The NYS Coalition:</a:t>
            </a:r>
          </a:p>
          <a:p>
            <a:pPr lvl="1"/>
            <a:r>
              <a:rPr lang="en-US" dirty="0" smtClean="0"/>
              <a:t>Statewide network Multidisciplinary</a:t>
            </a:r>
          </a:p>
          <a:p>
            <a:pPr lvl="1"/>
            <a:r>
              <a:rPr lang="en-US" dirty="0" smtClean="0"/>
              <a:t>Catalyst for change</a:t>
            </a:r>
          </a:p>
          <a:p>
            <a:pPr lvl="1"/>
            <a:r>
              <a:rPr lang="en-US" dirty="0" smtClean="0"/>
              <a:t>Raises awareness</a:t>
            </a:r>
          </a:p>
          <a:p>
            <a:pPr lvl="1"/>
            <a:r>
              <a:rPr lang="en-US" dirty="0" smtClean="0"/>
              <a:t>Offers solutions for prevention of elder abuse and response through </a:t>
            </a:r>
            <a:r>
              <a:rPr lang="en-US" dirty="0" err="1" smtClean="0"/>
              <a:t>ed</a:t>
            </a:r>
            <a:r>
              <a:rPr lang="en-US" dirty="0" smtClean="0"/>
              <a:t>, advocacy and research </a:t>
            </a:r>
          </a:p>
          <a:p>
            <a:pPr lvl="1"/>
            <a:endParaRPr lang="en-US" dirty="0" smtClean="0"/>
          </a:p>
          <a:p>
            <a:r>
              <a:rPr lang="en-US" sz="2800" dirty="0" smtClean="0"/>
              <a:t>Over 1900 members </a:t>
            </a:r>
          </a:p>
          <a:p>
            <a:r>
              <a:rPr lang="en-US" sz="2800" dirty="0" smtClean="0"/>
              <a:t>Activities:</a:t>
            </a:r>
          </a:p>
          <a:p>
            <a:pPr lvl="1"/>
            <a:r>
              <a:rPr lang="en-US" sz="2800" dirty="0" smtClean="0"/>
              <a:t>Facilitates local </a:t>
            </a:r>
            <a:r>
              <a:rPr lang="en-US" sz="2800" dirty="0" err="1" smtClean="0"/>
              <a:t>collaboratives</a:t>
            </a:r>
            <a:r>
              <a:rPr lang="en-US" sz="2800" dirty="0" smtClean="0"/>
              <a:t> and initiatives  </a:t>
            </a:r>
          </a:p>
          <a:p>
            <a:pPr lvl="1"/>
            <a:r>
              <a:rPr lang="en-US" sz="2800" dirty="0" smtClean="0"/>
              <a:t>Information sharing: electronic newsletters, e-mails </a:t>
            </a:r>
          </a:p>
          <a:p>
            <a:pPr lvl="1"/>
            <a:r>
              <a:rPr lang="en-US" sz="2800" dirty="0" smtClean="0"/>
              <a:t>Resources</a:t>
            </a:r>
          </a:p>
          <a:p>
            <a:pPr lvl="1"/>
            <a:r>
              <a:rPr lang="en-US" sz="2800" dirty="0" smtClean="0"/>
              <a:t>Networking</a:t>
            </a:r>
          </a:p>
          <a:p>
            <a:pPr lvl="1"/>
            <a:r>
              <a:rPr lang="en-US" sz="2800" dirty="0" smtClean="0"/>
              <a:t>Advocacy</a:t>
            </a:r>
          </a:p>
          <a:p>
            <a:pPr lvl="1"/>
            <a:r>
              <a:rPr lang="en-US" sz="2800" dirty="0" smtClean="0"/>
              <a:t>Dissemination of funding opportunities, RFPs</a:t>
            </a:r>
          </a:p>
          <a:p>
            <a:pPr lvl="1"/>
            <a:r>
              <a:rPr lang="en-US" sz="2800" dirty="0" smtClean="0"/>
              <a:t>Subcommittees related to Summit recommendations </a:t>
            </a:r>
          </a:p>
          <a:p>
            <a:pPr lvl="1"/>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a:lstStyle/>
          <a:p>
            <a:pPr>
              <a:defRPr/>
            </a:pPr>
            <a:fld id="{AB580005-19B5-4B1D-A57E-A9CDFACD716B}" type="slidenum">
              <a:rPr lang="en-US" smtClean="0"/>
              <a:pPr>
                <a:defRPr/>
              </a:pPr>
              <a:t>12</a:t>
            </a:fld>
            <a:endParaRPr lang="en-US" dirty="0"/>
          </a:p>
        </p:txBody>
      </p:sp>
    </p:spTree>
    <p:extLst>
      <p:ext uri="{BB962C8B-B14F-4D97-AF65-F5344CB8AC3E}">
        <p14:creationId xmlns:p14="http://schemas.microsoft.com/office/powerpoint/2010/main" val="1435156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4" name="Group 6"/>
          <p:cNvGrpSpPr/>
          <p:nvPr/>
        </p:nvGrpSpPr>
        <p:grpSpPr>
          <a:xfrm>
            <a:off x="0" y="0"/>
            <a:ext cx="12192001" cy="6858000"/>
            <a:chOff x="0" y="0"/>
            <a:chExt cx="12192000" cy="6858000"/>
          </a:xfrm>
        </p:grpSpPr>
        <p:sp>
          <p:nvSpPr>
            <p:cNvPr id="12" name="Rectangle 8"/>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5" name="Title Text"/>
          <p:cNvSpPr txBox="1">
            <a:spLocks noGrp="1"/>
          </p:cNvSpPr>
          <p:nvPr>
            <p:ph type="title"/>
          </p:nvPr>
        </p:nvSpPr>
        <p:spPr>
          <a:xfrm>
            <a:off x="1154954" y="2099733"/>
            <a:ext cx="8825660" cy="2677649"/>
          </a:xfrm>
          <a:prstGeom prst="rect">
            <a:avLst/>
          </a:prstGeom>
        </p:spPr>
        <p:txBody>
          <a:bodyPr anchor="b">
            <a:normAutofit/>
          </a:bodyPr>
          <a:lstStyle>
            <a:lvl1pPr>
              <a:defRPr sz="5400"/>
            </a:lvl1pPr>
          </a:lstStyle>
          <a:p>
            <a:r>
              <a:t>Title Text</a:t>
            </a:r>
          </a:p>
        </p:txBody>
      </p:sp>
      <p:sp>
        <p:nvSpPr>
          <p:cNvPr id="16" name="Body Level One…"/>
          <p:cNvSpPr txBox="1">
            <a:spLocks noGrp="1"/>
          </p:cNvSpPr>
          <p:nvPr>
            <p:ph type="body" sz="quarter" idx="1"/>
          </p:nvPr>
        </p:nvSpPr>
        <p:spPr>
          <a:xfrm>
            <a:off x="1154954" y="4777380"/>
            <a:ext cx="8825660" cy="861421"/>
          </a:xfrm>
          <a:prstGeom prst="rect">
            <a:avLst/>
          </a:prstGeom>
        </p:spPr>
        <p:txBody>
          <a:bodyPr/>
          <a:lstStyle>
            <a:lvl1pPr marL="0" indent="0">
              <a:buClrTx/>
              <a:buSzTx/>
              <a:buNone/>
              <a:defRPr cap="all">
                <a:solidFill>
                  <a:srgbClr val="9CDC68"/>
                </a:solidFill>
              </a:defRPr>
            </a:lvl1pPr>
            <a:lvl2pPr marL="0" indent="457200">
              <a:buClrTx/>
              <a:buSzTx/>
              <a:buNone/>
              <a:defRPr cap="all">
                <a:solidFill>
                  <a:srgbClr val="9CDC68"/>
                </a:solidFill>
              </a:defRPr>
            </a:lvl2pPr>
            <a:lvl3pPr marL="0" indent="914400">
              <a:buClrTx/>
              <a:buSzTx/>
              <a:buNone/>
              <a:defRPr cap="all">
                <a:solidFill>
                  <a:srgbClr val="9CDC68"/>
                </a:solidFill>
              </a:defRPr>
            </a:lvl3pPr>
            <a:lvl4pPr marL="0" indent="1371600">
              <a:buClrTx/>
              <a:buSzTx/>
              <a:buNone/>
              <a:defRPr cap="all">
                <a:solidFill>
                  <a:srgbClr val="9CDC68"/>
                </a:solidFill>
              </a:defRPr>
            </a:lvl4pPr>
            <a:lvl5pPr marL="0" indent="1828800">
              <a:buClrTx/>
              <a:buSzTx/>
              <a:buNone/>
              <a:defRPr cap="all">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17" name="Rectangle 1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38" name="Group 2"/>
          <p:cNvGrpSpPr/>
          <p:nvPr/>
        </p:nvGrpSpPr>
        <p:grpSpPr>
          <a:xfrm>
            <a:off x="-1" y="0"/>
            <a:ext cx="12192002" cy="6858000"/>
            <a:chOff x="0" y="0"/>
            <a:chExt cx="12192001" cy="6858000"/>
          </a:xfrm>
        </p:grpSpPr>
        <p:sp>
          <p:nvSpPr>
            <p:cNvPr id="229" name="Rectangle 1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30" name="Oval 19"/>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1" name="Oval 21"/>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2" name="Oval 22"/>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3" name="Oval 23"/>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4" name="Oval 24"/>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35" name="Freeform 5"/>
            <p:cNvSpPr/>
            <p:nvPr/>
          </p:nvSpPr>
          <p:spPr>
            <a:xfrm rot="21010067">
              <a:off x="8490951" y="41851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36" name="Freeform 5"/>
            <p:cNvSpPr/>
            <p:nvPr/>
          </p:nvSpPr>
          <p:spPr>
            <a:xfrm>
              <a:off x="455612" y="4241801"/>
              <a:ext cx="11277601" cy="23371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3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39" name="TextBox 15"/>
          <p:cNvSpPr txBox="1"/>
          <p:nvPr/>
        </p:nvSpPr>
        <p:spPr>
          <a:xfrm>
            <a:off x="881565" y="607335"/>
            <a:ext cx="801913" cy="14485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600">
                <a:solidFill>
                  <a:srgbClr val="9CDC68"/>
                </a:solidFill>
                <a:latin typeface="Arial"/>
                <a:ea typeface="Arial"/>
                <a:cs typeface="Arial"/>
                <a:sym typeface="Arial"/>
              </a:defRPr>
            </a:lvl1pPr>
          </a:lstStyle>
          <a:p>
            <a:r>
              <a:t>“</a:t>
            </a:r>
          </a:p>
        </p:txBody>
      </p:sp>
      <p:sp>
        <p:nvSpPr>
          <p:cNvPr id="240" name="TextBox 12"/>
          <p:cNvSpPr txBox="1"/>
          <p:nvPr/>
        </p:nvSpPr>
        <p:spPr>
          <a:xfrm>
            <a:off x="9884457" y="2613786"/>
            <a:ext cx="652764" cy="14485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600">
                <a:solidFill>
                  <a:srgbClr val="9CDC68"/>
                </a:solidFill>
                <a:latin typeface="Arial"/>
                <a:ea typeface="Arial"/>
                <a:cs typeface="Arial"/>
                <a:sym typeface="Arial"/>
              </a:defRPr>
            </a:lvl1pPr>
          </a:lstStyle>
          <a:p>
            <a:r>
              <a:t>”</a:t>
            </a:r>
          </a:p>
        </p:txBody>
      </p:sp>
      <p:sp>
        <p:nvSpPr>
          <p:cNvPr id="241" name="Title Text"/>
          <p:cNvSpPr txBox="1">
            <a:spLocks noGrp="1"/>
          </p:cNvSpPr>
          <p:nvPr>
            <p:ph type="title"/>
          </p:nvPr>
        </p:nvSpPr>
        <p:spPr>
          <a:xfrm>
            <a:off x="1581877" y="982134"/>
            <a:ext cx="8453907" cy="2696632"/>
          </a:xfrm>
          <a:prstGeom prst="rect">
            <a:avLst/>
          </a:prstGeom>
        </p:spPr>
        <p:txBody>
          <a:bodyPr>
            <a:normAutofit/>
          </a:bodyPr>
          <a:lstStyle>
            <a:lvl1pPr>
              <a:defRPr sz="4000"/>
            </a:lvl1pPr>
          </a:lstStyle>
          <a:p>
            <a:r>
              <a:t>Title Text</a:t>
            </a:r>
          </a:p>
        </p:txBody>
      </p:sp>
      <p:sp>
        <p:nvSpPr>
          <p:cNvPr id="242" name="Body Level One…"/>
          <p:cNvSpPr txBox="1">
            <a:spLocks noGrp="1"/>
          </p:cNvSpPr>
          <p:nvPr>
            <p:ph type="body" sz="quarter" idx="1"/>
          </p:nvPr>
        </p:nvSpPr>
        <p:spPr>
          <a:xfrm>
            <a:off x="1945944" y="3678766"/>
            <a:ext cx="7731220" cy="342175"/>
          </a:xfrm>
          <a:prstGeom prst="rect">
            <a:avLst/>
          </a:prstGeom>
        </p:spPr>
        <p:txBody>
          <a:bodyPr/>
          <a:lstStyle>
            <a:lvl1pPr marL="0" indent="0">
              <a:buClrTx/>
              <a:buSzTx/>
              <a:buNone/>
              <a:defRPr sz="1400" cap="small">
                <a:solidFill>
                  <a:srgbClr val="9CDC68"/>
                </a:solidFill>
              </a:defRPr>
            </a:lvl1pPr>
            <a:lvl2pPr marL="0" indent="457200">
              <a:buClrTx/>
              <a:buSzTx/>
              <a:buNone/>
              <a:defRPr sz="1400" cap="small">
                <a:solidFill>
                  <a:srgbClr val="9CDC68"/>
                </a:solidFill>
              </a:defRPr>
            </a:lvl2pPr>
            <a:lvl3pPr marL="0" indent="914400">
              <a:buClrTx/>
              <a:buSzTx/>
              <a:buNone/>
              <a:defRPr sz="1400" cap="small">
                <a:solidFill>
                  <a:srgbClr val="9CDC68"/>
                </a:solidFill>
              </a:defRPr>
            </a:lvl3pPr>
            <a:lvl4pPr marL="0" indent="1371600">
              <a:buClrTx/>
              <a:buSzTx/>
              <a:buNone/>
              <a:defRPr sz="1400" cap="small">
                <a:solidFill>
                  <a:srgbClr val="9CDC68"/>
                </a:solidFill>
              </a:defRPr>
            </a:lvl4pPr>
            <a:lvl5pPr marL="0" indent="1828800">
              <a:buClrTx/>
              <a:buSzTx/>
              <a:buNone/>
              <a:defRPr sz="1400" cap="small">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43" name="Text Placeholder 3"/>
          <p:cNvSpPr>
            <a:spLocks noGrp="1"/>
          </p:cNvSpPr>
          <p:nvPr>
            <p:ph type="body" sz="quarter" idx="13"/>
          </p:nvPr>
        </p:nvSpPr>
        <p:spPr>
          <a:xfrm>
            <a:off x="1154954" y="5029198"/>
            <a:ext cx="9244897" cy="997858"/>
          </a:xfrm>
          <a:prstGeom prst="rect">
            <a:avLst/>
          </a:prstGeom>
        </p:spPr>
        <p:txBody>
          <a:bodyPr anchor="ctr"/>
          <a:lstStyle/>
          <a:p>
            <a:pPr marL="0" indent="0">
              <a:buClrTx/>
              <a:buSzTx/>
              <a:buNone/>
              <a:defRPr sz="1400"/>
            </a:pPr>
            <a:endParaRPr/>
          </a:p>
        </p:txBody>
      </p:sp>
      <p:sp>
        <p:nvSpPr>
          <p:cNvPr id="244" name="Rectangle 18"/>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61" name="Group 8"/>
          <p:cNvGrpSpPr/>
          <p:nvPr/>
        </p:nvGrpSpPr>
        <p:grpSpPr>
          <a:xfrm>
            <a:off x="-1" y="0"/>
            <a:ext cx="12192002" cy="6858000"/>
            <a:chOff x="0" y="0"/>
            <a:chExt cx="12192001" cy="6858000"/>
          </a:xfrm>
        </p:grpSpPr>
        <p:sp>
          <p:nvSpPr>
            <p:cNvPr id="252" name="Rectangle 10"/>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53" name="Oval 14"/>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4" name="Oval 15"/>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5" name="Oval 16"/>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6" name="Oval 17"/>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7" name="Oval 18"/>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58" name="Freeform 5"/>
            <p:cNvSpPr/>
            <p:nvPr/>
          </p:nvSpPr>
          <p:spPr>
            <a:xfrm rot="21010067">
              <a:off x="8490951" y="4193583"/>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59" name="Freeform 5"/>
            <p:cNvSpPr/>
            <p:nvPr/>
          </p:nvSpPr>
          <p:spPr>
            <a:xfrm>
              <a:off x="455612" y="4241801"/>
              <a:ext cx="11277601" cy="23371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6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62" name="Title Text"/>
          <p:cNvSpPr txBox="1">
            <a:spLocks noGrp="1"/>
          </p:cNvSpPr>
          <p:nvPr>
            <p:ph type="title"/>
          </p:nvPr>
        </p:nvSpPr>
        <p:spPr>
          <a:xfrm>
            <a:off x="1154954" y="2370666"/>
            <a:ext cx="8825660" cy="1822515"/>
          </a:xfrm>
          <a:prstGeom prst="rect">
            <a:avLst/>
          </a:prstGeom>
        </p:spPr>
        <p:txBody>
          <a:bodyPr anchor="b">
            <a:normAutofit/>
          </a:bodyPr>
          <a:lstStyle>
            <a:lvl1pPr>
              <a:defRPr sz="4000"/>
            </a:lvl1pPr>
          </a:lstStyle>
          <a:p>
            <a:r>
              <a:t>Title Text</a:t>
            </a:r>
          </a:p>
        </p:txBody>
      </p:sp>
      <p:sp>
        <p:nvSpPr>
          <p:cNvPr id="263" name="Body Level One…"/>
          <p:cNvSpPr txBox="1">
            <a:spLocks noGrp="1"/>
          </p:cNvSpPr>
          <p:nvPr>
            <p:ph type="body" sz="quarter" idx="1"/>
          </p:nvPr>
        </p:nvSpPr>
        <p:spPr>
          <a:xfrm>
            <a:off x="1154954" y="5024966"/>
            <a:ext cx="8825659" cy="860401"/>
          </a:xfrm>
          <a:prstGeom prst="rect">
            <a:avLst/>
          </a:prstGeom>
        </p:spPr>
        <p:txBody>
          <a:bodyPr/>
          <a:lstStyle>
            <a:lvl1pPr marL="0" indent="0">
              <a:buClrTx/>
              <a:buSzTx/>
              <a:buNone/>
              <a:defRPr sz="2000">
                <a:solidFill>
                  <a:srgbClr val="9CDC68"/>
                </a:solidFill>
              </a:defRPr>
            </a:lvl1pPr>
            <a:lvl2pPr marL="0" indent="457200">
              <a:buClrTx/>
              <a:buSzTx/>
              <a:buNone/>
              <a:defRPr sz="2000">
                <a:solidFill>
                  <a:srgbClr val="9CDC68"/>
                </a:solidFill>
              </a:defRPr>
            </a:lvl2pPr>
            <a:lvl3pPr marL="0" indent="914400">
              <a:buClrTx/>
              <a:buSzTx/>
              <a:buNone/>
              <a:defRPr sz="2000">
                <a:solidFill>
                  <a:srgbClr val="9CDC68"/>
                </a:solidFill>
              </a:defRPr>
            </a:lvl3pPr>
            <a:lvl4pPr marL="0" indent="1371600">
              <a:buClrTx/>
              <a:buSzTx/>
              <a:buNone/>
              <a:defRPr sz="2000">
                <a:solidFill>
                  <a:srgbClr val="9CDC68"/>
                </a:solidFill>
              </a:defRPr>
            </a:lvl4pPr>
            <a:lvl5pPr marL="0" indent="1828800">
              <a:buClrTx/>
              <a:buSzTx/>
              <a:buNone/>
              <a:defRPr sz="20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64" name="Rectangle 13"/>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81" name="Group 7"/>
          <p:cNvGrpSpPr/>
          <p:nvPr/>
        </p:nvGrpSpPr>
        <p:grpSpPr>
          <a:xfrm>
            <a:off x="-1" y="0"/>
            <a:ext cx="12192002" cy="6858000"/>
            <a:chOff x="0" y="0"/>
            <a:chExt cx="12192001" cy="6858000"/>
          </a:xfrm>
        </p:grpSpPr>
        <p:sp>
          <p:nvSpPr>
            <p:cNvPr id="272"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73"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4"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5"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6"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7"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8"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79"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8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82"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83" name="Title Text"/>
          <p:cNvSpPr txBox="1">
            <a:spLocks noGrp="1"/>
          </p:cNvSpPr>
          <p:nvPr>
            <p:ph type="title"/>
          </p:nvPr>
        </p:nvSpPr>
        <p:spPr>
          <a:xfrm>
            <a:off x="1154954" y="973667"/>
            <a:ext cx="8825659" cy="706966"/>
          </a:xfrm>
          <a:prstGeom prst="rect">
            <a:avLst/>
          </a:prstGeom>
        </p:spPr>
        <p:txBody>
          <a:bodyPr>
            <a:normAutofit/>
          </a:bodyPr>
          <a:lstStyle/>
          <a:p>
            <a:r>
              <a:t>Title Text</a:t>
            </a:r>
          </a:p>
        </p:txBody>
      </p:sp>
      <p:sp>
        <p:nvSpPr>
          <p:cNvPr id="284" name="Body Level One…"/>
          <p:cNvSpPr txBox="1">
            <a:spLocks noGrp="1"/>
          </p:cNvSpPr>
          <p:nvPr>
            <p:ph type="body" sz="quarter" idx="1"/>
          </p:nvPr>
        </p:nvSpPr>
        <p:spPr>
          <a:xfrm>
            <a:off x="1154954" y="2603501"/>
            <a:ext cx="3141879" cy="576263"/>
          </a:xfrm>
          <a:prstGeom prst="rect">
            <a:avLst/>
          </a:prstGeom>
        </p:spPr>
        <p:txBody>
          <a:bodyPr anchor="b"/>
          <a:lstStyle>
            <a:lvl1pPr marL="0" indent="0">
              <a:buClrTx/>
              <a:buSzTx/>
              <a:buNone/>
              <a:defRPr sz="2400">
                <a:solidFill>
                  <a:srgbClr val="9CDC68"/>
                </a:solidFill>
              </a:defRPr>
            </a:lvl1pPr>
            <a:lvl2pPr marL="0" indent="457200">
              <a:buClrTx/>
              <a:buSzTx/>
              <a:buNone/>
              <a:defRPr sz="2400">
                <a:solidFill>
                  <a:srgbClr val="9CDC68"/>
                </a:solidFill>
              </a:defRPr>
            </a:lvl2pPr>
            <a:lvl3pPr marL="0" indent="914400">
              <a:buClrTx/>
              <a:buSzTx/>
              <a:buNone/>
              <a:defRPr sz="2400">
                <a:solidFill>
                  <a:srgbClr val="9CDC68"/>
                </a:solidFill>
              </a:defRPr>
            </a:lvl3pPr>
            <a:lvl4pPr marL="0" indent="1371600">
              <a:buClrTx/>
              <a:buSzTx/>
              <a:buNone/>
              <a:defRPr sz="2400">
                <a:solidFill>
                  <a:srgbClr val="9CDC68"/>
                </a:solidFill>
              </a:defRPr>
            </a:lvl4pPr>
            <a:lvl5pPr marL="0" indent="1828800">
              <a:buClrTx/>
              <a:buSzTx/>
              <a:buNone/>
              <a:defRPr sz="24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85" name="Text Placeholder 3"/>
          <p:cNvSpPr>
            <a:spLocks noGrp="1"/>
          </p:cNvSpPr>
          <p:nvPr>
            <p:ph type="body" sz="quarter" idx="13"/>
          </p:nvPr>
        </p:nvSpPr>
        <p:spPr>
          <a:xfrm>
            <a:off x="1154952" y="3179764"/>
            <a:ext cx="3141880" cy="2847294"/>
          </a:xfrm>
          <a:prstGeom prst="rect">
            <a:avLst/>
          </a:prstGeom>
        </p:spPr>
        <p:txBody>
          <a:bodyPr/>
          <a:lstStyle/>
          <a:p>
            <a:pPr marL="0" indent="0">
              <a:buClrTx/>
              <a:buSzTx/>
              <a:buNone/>
              <a:defRPr sz="1400"/>
            </a:pPr>
            <a:endParaRPr/>
          </a:p>
        </p:txBody>
      </p:sp>
      <p:sp>
        <p:nvSpPr>
          <p:cNvPr id="286" name="Text Placeholder 4"/>
          <p:cNvSpPr>
            <a:spLocks noGrp="1"/>
          </p:cNvSpPr>
          <p:nvPr>
            <p:ph type="body" sz="quarter" idx="14"/>
          </p:nvPr>
        </p:nvSpPr>
        <p:spPr>
          <a:xfrm>
            <a:off x="4512721" y="2603500"/>
            <a:ext cx="3147010" cy="576263"/>
          </a:xfrm>
          <a:prstGeom prst="rect">
            <a:avLst/>
          </a:prstGeom>
        </p:spPr>
        <p:txBody>
          <a:bodyPr anchor="b"/>
          <a:lstStyle/>
          <a:p>
            <a:pPr marL="0" indent="0">
              <a:buClrTx/>
              <a:buSzTx/>
              <a:buNone/>
              <a:defRPr sz="2400">
                <a:solidFill>
                  <a:srgbClr val="9CDC68"/>
                </a:solidFill>
              </a:defRPr>
            </a:pPr>
            <a:endParaRPr/>
          </a:p>
        </p:txBody>
      </p:sp>
      <p:sp>
        <p:nvSpPr>
          <p:cNvPr id="287" name="Text Placeholder 3"/>
          <p:cNvSpPr>
            <a:spLocks noGrp="1"/>
          </p:cNvSpPr>
          <p:nvPr>
            <p:ph type="body" sz="quarter" idx="15"/>
          </p:nvPr>
        </p:nvSpPr>
        <p:spPr>
          <a:xfrm>
            <a:off x="4512721" y="3179763"/>
            <a:ext cx="3147010" cy="2847294"/>
          </a:xfrm>
          <a:prstGeom prst="rect">
            <a:avLst/>
          </a:prstGeom>
        </p:spPr>
        <p:txBody>
          <a:bodyPr/>
          <a:lstStyle/>
          <a:p>
            <a:pPr marL="0" indent="0">
              <a:buClrTx/>
              <a:buSzTx/>
              <a:buNone/>
              <a:defRPr sz="1400"/>
            </a:pPr>
            <a:endParaRPr/>
          </a:p>
        </p:txBody>
      </p:sp>
      <p:sp>
        <p:nvSpPr>
          <p:cNvPr id="288" name="Text Placeholder 4"/>
          <p:cNvSpPr>
            <a:spLocks noGrp="1"/>
          </p:cNvSpPr>
          <p:nvPr>
            <p:ph type="body" sz="quarter" idx="16"/>
          </p:nvPr>
        </p:nvSpPr>
        <p:spPr>
          <a:xfrm>
            <a:off x="7888134" y="2603500"/>
            <a:ext cx="3145731" cy="576263"/>
          </a:xfrm>
          <a:prstGeom prst="rect">
            <a:avLst/>
          </a:prstGeom>
        </p:spPr>
        <p:txBody>
          <a:bodyPr anchor="b"/>
          <a:lstStyle/>
          <a:p>
            <a:pPr marL="0" indent="0">
              <a:buClrTx/>
              <a:buSzTx/>
              <a:buNone/>
              <a:defRPr sz="2400">
                <a:solidFill>
                  <a:srgbClr val="9CDC68"/>
                </a:solidFill>
              </a:defRPr>
            </a:pPr>
            <a:endParaRPr/>
          </a:p>
        </p:txBody>
      </p:sp>
      <p:sp>
        <p:nvSpPr>
          <p:cNvPr id="289" name="Text Placeholder 3"/>
          <p:cNvSpPr>
            <a:spLocks noGrp="1"/>
          </p:cNvSpPr>
          <p:nvPr>
            <p:ph type="body" sz="quarter" idx="17"/>
          </p:nvPr>
        </p:nvSpPr>
        <p:spPr>
          <a:xfrm>
            <a:off x="7888329" y="3179761"/>
            <a:ext cx="3145537" cy="2847294"/>
          </a:xfrm>
          <a:prstGeom prst="rect">
            <a:avLst/>
          </a:prstGeom>
        </p:spPr>
        <p:txBody>
          <a:bodyPr/>
          <a:lstStyle/>
          <a:p>
            <a:pPr marL="0" indent="0">
              <a:buClrTx/>
              <a:buSzTx/>
              <a:buNone/>
              <a:defRPr sz="1400"/>
            </a:pPr>
            <a:endParaRPr/>
          </a:p>
        </p:txBody>
      </p:sp>
      <p:sp>
        <p:nvSpPr>
          <p:cNvPr id="290" name="Straight Connector 16"/>
          <p:cNvSpPr/>
          <p:nvPr/>
        </p:nvSpPr>
        <p:spPr>
          <a:xfrm flipH="1">
            <a:off x="4403971" y="2569632"/>
            <a:ext cx="1" cy="3492499"/>
          </a:xfrm>
          <a:prstGeom prst="line">
            <a:avLst/>
          </a:prstGeom>
          <a:ln w="12700" cap="rnd">
            <a:solidFill>
              <a:schemeClr val="accent1">
                <a:alpha val="40000"/>
              </a:schemeClr>
            </a:solidFill>
          </a:ln>
        </p:spPr>
        <p:txBody>
          <a:bodyPr lIns="45719" rIns="45719"/>
          <a:lstStyle/>
          <a:p>
            <a:endParaRPr/>
          </a:p>
        </p:txBody>
      </p:sp>
      <p:sp>
        <p:nvSpPr>
          <p:cNvPr id="291" name="Straight Connector 17"/>
          <p:cNvSpPr/>
          <p:nvPr/>
        </p:nvSpPr>
        <p:spPr>
          <a:xfrm>
            <a:off x="7772400" y="2569632"/>
            <a:ext cx="1" cy="3492499"/>
          </a:xfrm>
          <a:prstGeom prst="line">
            <a:avLst/>
          </a:prstGeom>
          <a:ln w="12700" cap="rnd">
            <a:solidFill>
              <a:schemeClr val="accent1">
                <a:alpha val="40000"/>
              </a:schemeClr>
            </a:solidFill>
          </a:ln>
        </p:spPr>
        <p:txBody>
          <a:bodyPr lIns="45719" rIns="45719"/>
          <a:lstStyle/>
          <a:p>
            <a:endParaRPr/>
          </a:p>
        </p:txBody>
      </p:sp>
      <p:sp>
        <p:nvSpPr>
          <p:cNvPr id="2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308" name="Group 7"/>
          <p:cNvGrpSpPr/>
          <p:nvPr/>
        </p:nvGrpSpPr>
        <p:grpSpPr>
          <a:xfrm>
            <a:off x="-1" y="0"/>
            <a:ext cx="12192002" cy="6858000"/>
            <a:chOff x="0" y="0"/>
            <a:chExt cx="12192001" cy="6858000"/>
          </a:xfrm>
        </p:grpSpPr>
        <p:sp>
          <p:nvSpPr>
            <p:cNvPr id="299"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00"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01"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02"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03"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04"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05"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06"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0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09"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10" name="Title Text"/>
          <p:cNvSpPr txBox="1">
            <a:spLocks noGrp="1"/>
          </p:cNvSpPr>
          <p:nvPr>
            <p:ph type="title"/>
          </p:nvPr>
        </p:nvSpPr>
        <p:spPr>
          <a:xfrm>
            <a:off x="1154954" y="973667"/>
            <a:ext cx="8825659" cy="706966"/>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1154954" y="4532843"/>
            <a:ext cx="3050439" cy="576263"/>
          </a:xfrm>
          <a:prstGeom prst="rect">
            <a:avLst/>
          </a:prstGeom>
        </p:spPr>
        <p:txBody>
          <a:bodyPr anchor="b"/>
          <a:lstStyle>
            <a:lvl1pPr marL="0" indent="0">
              <a:buClrTx/>
              <a:buSzTx/>
              <a:buNone/>
              <a:defRPr sz="2400">
                <a:solidFill>
                  <a:srgbClr val="9CDC68"/>
                </a:solidFill>
              </a:defRPr>
            </a:lvl1pPr>
            <a:lvl2pPr marL="0" indent="457200">
              <a:buClrTx/>
              <a:buSzTx/>
              <a:buNone/>
              <a:defRPr sz="2400">
                <a:solidFill>
                  <a:srgbClr val="9CDC68"/>
                </a:solidFill>
              </a:defRPr>
            </a:lvl2pPr>
            <a:lvl3pPr marL="0" indent="914400">
              <a:buClrTx/>
              <a:buSzTx/>
              <a:buNone/>
              <a:defRPr sz="2400">
                <a:solidFill>
                  <a:srgbClr val="9CDC68"/>
                </a:solidFill>
              </a:defRPr>
            </a:lvl3pPr>
            <a:lvl4pPr marL="0" indent="1371600">
              <a:buClrTx/>
              <a:buSzTx/>
              <a:buNone/>
              <a:defRPr sz="2400">
                <a:solidFill>
                  <a:srgbClr val="9CDC68"/>
                </a:solidFill>
              </a:defRPr>
            </a:lvl4pPr>
            <a:lvl5pPr marL="0" indent="1828800">
              <a:buClrTx/>
              <a:buSzTx/>
              <a:buNone/>
              <a:defRPr sz="24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312" name="Picture Placeholder 2"/>
          <p:cNvSpPr>
            <a:spLocks noGrp="1"/>
          </p:cNvSpPr>
          <p:nvPr>
            <p:ph type="pic" sz="quarter" idx="13"/>
          </p:nvPr>
        </p:nvSpPr>
        <p:spPr>
          <a:xfrm>
            <a:off x="1334552" y="2603500"/>
            <a:ext cx="2691244" cy="159151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13" name="Text Placeholder 3"/>
          <p:cNvSpPr>
            <a:spLocks noGrp="1"/>
          </p:cNvSpPr>
          <p:nvPr>
            <p:ph type="body" sz="quarter" idx="14"/>
          </p:nvPr>
        </p:nvSpPr>
        <p:spPr>
          <a:xfrm>
            <a:off x="1154954" y="5109105"/>
            <a:ext cx="3050439" cy="917953"/>
          </a:xfrm>
          <a:prstGeom prst="rect">
            <a:avLst/>
          </a:prstGeom>
        </p:spPr>
        <p:txBody>
          <a:bodyPr/>
          <a:lstStyle/>
          <a:p>
            <a:pPr marL="0" indent="0">
              <a:buClrTx/>
              <a:buSzTx/>
              <a:buNone/>
              <a:defRPr sz="1400"/>
            </a:pPr>
            <a:endParaRPr/>
          </a:p>
        </p:txBody>
      </p:sp>
      <p:sp>
        <p:nvSpPr>
          <p:cNvPr id="314" name="Text Placeholder 4"/>
          <p:cNvSpPr>
            <a:spLocks noGrp="1"/>
          </p:cNvSpPr>
          <p:nvPr>
            <p:ph type="body" sz="quarter" idx="15"/>
          </p:nvPr>
        </p:nvSpPr>
        <p:spPr>
          <a:xfrm>
            <a:off x="4568864" y="4532843"/>
            <a:ext cx="3050439" cy="576264"/>
          </a:xfrm>
          <a:prstGeom prst="rect">
            <a:avLst/>
          </a:prstGeom>
        </p:spPr>
        <p:txBody>
          <a:bodyPr anchor="b"/>
          <a:lstStyle/>
          <a:p>
            <a:pPr marL="0" indent="0">
              <a:buClrTx/>
              <a:buSzTx/>
              <a:buNone/>
              <a:defRPr sz="2400">
                <a:solidFill>
                  <a:srgbClr val="9CDC68"/>
                </a:solidFill>
              </a:defRPr>
            </a:pPr>
            <a:endParaRPr/>
          </a:p>
        </p:txBody>
      </p:sp>
      <p:sp>
        <p:nvSpPr>
          <p:cNvPr id="315" name="Picture Placeholder 2"/>
          <p:cNvSpPr>
            <a:spLocks noGrp="1"/>
          </p:cNvSpPr>
          <p:nvPr>
            <p:ph type="pic" sz="quarter" idx="16"/>
          </p:nvPr>
        </p:nvSpPr>
        <p:spPr>
          <a:xfrm>
            <a:off x="4748462" y="2603500"/>
            <a:ext cx="2691244" cy="159151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16" name="Text Placeholder 3"/>
          <p:cNvSpPr>
            <a:spLocks noGrp="1"/>
          </p:cNvSpPr>
          <p:nvPr>
            <p:ph type="body" sz="quarter" idx="17"/>
          </p:nvPr>
        </p:nvSpPr>
        <p:spPr>
          <a:xfrm>
            <a:off x="4570171" y="5109104"/>
            <a:ext cx="3050439" cy="917953"/>
          </a:xfrm>
          <a:prstGeom prst="rect">
            <a:avLst/>
          </a:prstGeom>
        </p:spPr>
        <p:txBody>
          <a:bodyPr/>
          <a:lstStyle/>
          <a:p>
            <a:pPr marL="0" indent="0">
              <a:buClrTx/>
              <a:buSzTx/>
              <a:buNone/>
              <a:defRPr sz="1400"/>
            </a:pPr>
            <a:endParaRPr/>
          </a:p>
        </p:txBody>
      </p:sp>
      <p:sp>
        <p:nvSpPr>
          <p:cNvPr id="317" name="Text Placeholder 4"/>
          <p:cNvSpPr>
            <a:spLocks noGrp="1"/>
          </p:cNvSpPr>
          <p:nvPr>
            <p:ph type="body" sz="quarter" idx="18"/>
          </p:nvPr>
        </p:nvSpPr>
        <p:spPr>
          <a:xfrm>
            <a:off x="7982774" y="4532845"/>
            <a:ext cx="3051096" cy="576263"/>
          </a:xfrm>
          <a:prstGeom prst="rect">
            <a:avLst/>
          </a:prstGeom>
        </p:spPr>
        <p:txBody>
          <a:bodyPr anchor="b"/>
          <a:lstStyle/>
          <a:p>
            <a:pPr marL="0" indent="0">
              <a:buClrTx/>
              <a:buSzTx/>
              <a:buNone/>
              <a:defRPr sz="2400">
                <a:solidFill>
                  <a:srgbClr val="9CDC68"/>
                </a:solidFill>
              </a:defRPr>
            </a:pPr>
            <a:endParaRPr/>
          </a:p>
        </p:txBody>
      </p:sp>
      <p:sp>
        <p:nvSpPr>
          <p:cNvPr id="318" name="Picture Placeholder 2"/>
          <p:cNvSpPr>
            <a:spLocks noGrp="1"/>
          </p:cNvSpPr>
          <p:nvPr>
            <p:ph type="pic" sz="quarter" idx="19"/>
          </p:nvPr>
        </p:nvSpPr>
        <p:spPr>
          <a:xfrm>
            <a:off x="8163031" y="2603500"/>
            <a:ext cx="2691243" cy="159151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19" name="Text Placeholder 3"/>
          <p:cNvSpPr>
            <a:spLocks noGrp="1"/>
          </p:cNvSpPr>
          <p:nvPr>
            <p:ph type="body" sz="quarter" idx="20"/>
          </p:nvPr>
        </p:nvSpPr>
        <p:spPr>
          <a:xfrm>
            <a:off x="7982774" y="5109104"/>
            <a:ext cx="3051097" cy="917953"/>
          </a:xfrm>
          <a:prstGeom prst="rect">
            <a:avLst/>
          </a:prstGeom>
        </p:spPr>
        <p:txBody>
          <a:bodyPr/>
          <a:lstStyle/>
          <a:p>
            <a:pPr marL="0" indent="0">
              <a:buClrTx/>
              <a:buSzTx/>
              <a:buNone/>
              <a:defRPr sz="1400"/>
            </a:pPr>
            <a:endParaRPr/>
          </a:p>
        </p:txBody>
      </p:sp>
      <p:sp>
        <p:nvSpPr>
          <p:cNvPr id="320" name="Straight Connector 42"/>
          <p:cNvSpPr/>
          <p:nvPr/>
        </p:nvSpPr>
        <p:spPr>
          <a:xfrm flipH="1">
            <a:off x="4405831" y="2569632"/>
            <a:ext cx="1" cy="3492499"/>
          </a:xfrm>
          <a:prstGeom prst="line">
            <a:avLst/>
          </a:prstGeom>
          <a:ln w="12700" cap="rnd">
            <a:solidFill>
              <a:schemeClr val="accent1">
                <a:alpha val="40000"/>
              </a:schemeClr>
            </a:solidFill>
          </a:ln>
        </p:spPr>
        <p:txBody>
          <a:bodyPr lIns="45719" rIns="45719"/>
          <a:lstStyle/>
          <a:p>
            <a:endParaRPr/>
          </a:p>
        </p:txBody>
      </p:sp>
      <p:sp>
        <p:nvSpPr>
          <p:cNvPr id="321" name="Straight Connector 43"/>
          <p:cNvSpPr/>
          <p:nvPr/>
        </p:nvSpPr>
        <p:spPr>
          <a:xfrm>
            <a:off x="7797802" y="2569632"/>
            <a:ext cx="1" cy="3492499"/>
          </a:xfrm>
          <a:prstGeom prst="line">
            <a:avLst/>
          </a:prstGeom>
          <a:ln w="12700" cap="rnd">
            <a:solidFill>
              <a:schemeClr val="accent1">
                <a:alpha val="40000"/>
              </a:schemeClr>
            </a:solidFill>
          </a:ln>
        </p:spPr>
        <p:txBody>
          <a:bodyPr lIns="45719" rIns="45719"/>
          <a:lstStyle/>
          <a:p>
            <a:endParaRPr/>
          </a:p>
        </p:txBody>
      </p:sp>
      <p:sp>
        <p:nvSpPr>
          <p:cNvPr id="3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338" name="Group 7"/>
          <p:cNvGrpSpPr/>
          <p:nvPr/>
        </p:nvGrpSpPr>
        <p:grpSpPr>
          <a:xfrm>
            <a:off x="-1" y="0"/>
            <a:ext cx="12192002" cy="6858000"/>
            <a:chOff x="0" y="0"/>
            <a:chExt cx="12192001" cy="6858000"/>
          </a:xfrm>
        </p:grpSpPr>
        <p:sp>
          <p:nvSpPr>
            <p:cNvPr id="329"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30"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31"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32"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33"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34"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35"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36"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3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39"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40" name="Title Text"/>
          <p:cNvSpPr txBox="1">
            <a:spLocks noGrp="1"/>
          </p:cNvSpPr>
          <p:nvPr>
            <p:ph type="title"/>
          </p:nvPr>
        </p:nvSpPr>
        <p:spPr>
          <a:xfrm>
            <a:off x="1154954" y="973667"/>
            <a:ext cx="8825659" cy="706966"/>
          </a:xfrm>
          <a:prstGeom prst="rect">
            <a:avLst/>
          </a:prstGeom>
        </p:spPr>
        <p:txBody>
          <a:bodyPr>
            <a:normAutofit/>
          </a:bodyPr>
          <a:lstStyle/>
          <a:p>
            <a:r>
              <a:t>Title Text</a:t>
            </a:r>
          </a:p>
        </p:txBody>
      </p:sp>
      <p:sp>
        <p:nvSpPr>
          <p:cNvPr id="341" name="Body Level One…"/>
          <p:cNvSpPr txBox="1">
            <a:spLocks noGrp="1"/>
          </p:cNvSpPr>
          <p:nvPr>
            <p:ph type="body" sz="half" idx="1"/>
          </p:nvPr>
        </p:nvSpPr>
        <p:spPr>
          <a:xfrm>
            <a:off x="1154954" y="2603500"/>
            <a:ext cx="8825659" cy="3416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359" name="Group 8"/>
          <p:cNvGrpSpPr/>
          <p:nvPr/>
        </p:nvGrpSpPr>
        <p:grpSpPr>
          <a:xfrm>
            <a:off x="-1" y="0"/>
            <a:ext cx="12192002" cy="6858000"/>
            <a:chOff x="0" y="0"/>
            <a:chExt cx="12192001" cy="6858000"/>
          </a:xfrm>
        </p:grpSpPr>
        <p:sp>
          <p:nvSpPr>
            <p:cNvPr id="349" name="Rectangle 11"/>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350" name="Oval 14"/>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51" name="Oval 15"/>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52"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53" name="Oval 18"/>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54" name="Oval 19"/>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55" name="Rectangle 6"/>
            <p:cNvSpPr/>
            <p:nvPr/>
          </p:nvSpPr>
          <p:spPr>
            <a:xfrm>
              <a:off x="414866" y="402164"/>
              <a:ext cx="6510867"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356" name="Freeform 5"/>
            <p:cNvSpPr/>
            <p:nvPr/>
          </p:nvSpPr>
          <p:spPr>
            <a:xfrm rot="5101749">
              <a:off x="6294737" y="4577736"/>
              <a:ext cx="3299407"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57" name="Freeform 5"/>
            <p:cNvSpPr/>
            <p:nvPr/>
          </p:nvSpPr>
          <p:spPr>
            <a:xfrm rot="5400000">
              <a:off x="4449231"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58"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60" name="Title Text"/>
          <p:cNvSpPr txBox="1">
            <a:spLocks noGrp="1"/>
          </p:cNvSpPr>
          <p:nvPr>
            <p:ph type="title"/>
          </p:nvPr>
        </p:nvSpPr>
        <p:spPr>
          <a:xfrm>
            <a:off x="8585234" y="1278467"/>
            <a:ext cx="1409966" cy="4748591"/>
          </a:xfrm>
          <a:prstGeom prst="rect">
            <a:avLst/>
          </a:prstGeom>
        </p:spPr>
        <p:txBody>
          <a:bodyPr anchor="b">
            <a:normAutofit/>
          </a:bodyPr>
          <a:lstStyle/>
          <a:p>
            <a:r>
              <a:t>Title Text</a:t>
            </a:r>
          </a:p>
        </p:txBody>
      </p:sp>
      <p:sp>
        <p:nvSpPr>
          <p:cNvPr id="361" name="Body Level One…"/>
          <p:cNvSpPr txBox="1">
            <a:spLocks noGrp="1"/>
          </p:cNvSpPr>
          <p:nvPr>
            <p:ph type="body" sz="half" idx="1"/>
          </p:nvPr>
        </p:nvSpPr>
        <p:spPr>
          <a:xfrm>
            <a:off x="1154954" y="1278467"/>
            <a:ext cx="6256026" cy="474859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2" name="Rectangle 13"/>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420" name="Group 7"/>
          <p:cNvGrpSpPr/>
          <p:nvPr/>
        </p:nvGrpSpPr>
        <p:grpSpPr>
          <a:xfrm>
            <a:off x="1523999" y="857249"/>
            <a:ext cx="9144001" cy="5143502"/>
            <a:chOff x="0" y="0"/>
            <a:chExt cx="9144000" cy="5143500"/>
          </a:xfrm>
        </p:grpSpPr>
        <p:sp>
          <p:nvSpPr>
            <p:cNvPr id="411" name="Rectangle 6"/>
            <p:cNvSpPr/>
            <p:nvPr/>
          </p:nvSpPr>
          <p:spPr>
            <a:xfrm>
              <a:off x="0" y="0"/>
              <a:ext cx="9144000" cy="5143500"/>
            </a:xfrm>
            <a:prstGeom prst="rect">
              <a:avLst/>
            </a:prstGeom>
            <a:blipFill rotWithShape="1">
              <a:blip r:embed="rId2"/>
              <a:srcRect/>
              <a:stretch>
                <a:fillRect/>
              </a:stretch>
            </a:blipFill>
            <a:ln w="3175" cap="flat">
              <a:noFill/>
              <a:miter lim="400000"/>
            </a:ln>
            <a:effectLst/>
          </p:spPr>
          <p:txBody>
            <a:bodyPr wrap="square" lIns="34290" tIns="34290" rIns="34290" bIns="34290" numCol="1" anchor="t">
              <a:noAutofit/>
            </a:bodyPr>
            <a:lstStyle/>
            <a:p>
              <a:pPr>
                <a:defRPr sz="1600"/>
              </a:pPr>
              <a:endParaRPr/>
            </a:p>
          </p:txBody>
        </p:sp>
        <p:sp>
          <p:nvSpPr>
            <p:cNvPr id="412" name="Oval 12"/>
            <p:cNvSpPr/>
            <p:nvPr/>
          </p:nvSpPr>
          <p:spPr>
            <a:xfrm>
              <a:off x="-1" y="2000250"/>
              <a:ext cx="3143252" cy="3143251"/>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a:p>
          </p:txBody>
        </p:sp>
        <p:sp>
          <p:nvSpPr>
            <p:cNvPr id="413" name="Oval 14"/>
            <p:cNvSpPr/>
            <p:nvPr/>
          </p:nvSpPr>
          <p:spPr>
            <a:xfrm>
              <a:off x="-1" y="2171700"/>
              <a:ext cx="1771651" cy="1771651"/>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a:p>
          </p:txBody>
        </p:sp>
        <p:sp>
          <p:nvSpPr>
            <p:cNvPr id="414" name="Oval 17"/>
            <p:cNvSpPr/>
            <p:nvPr/>
          </p:nvSpPr>
          <p:spPr>
            <a:xfrm>
              <a:off x="6456759" y="4400550"/>
              <a:ext cx="742951" cy="742951"/>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a:p>
          </p:txBody>
        </p:sp>
        <p:sp>
          <p:nvSpPr>
            <p:cNvPr id="415" name="Oval 15"/>
            <p:cNvSpPr/>
            <p:nvPr/>
          </p:nvSpPr>
          <p:spPr>
            <a:xfrm>
              <a:off x="6456759" y="1257300"/>
              <a:ext cx="2114551" cy="2114551"/>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a:p>
          </p:txBody>
        </p:sp>
        <p:sp>
          <p:nvSpPr>
            <p:cNvPr id="416" name="Oval 16"/>
            <p:cNvSpPr/>
            <p:nvPr/>
          </p:nvSpPr>
          <p:spPr>
            <a:xfrm>
              <a:off x="5999558" y="6347"/>
              <a:ext cx="1200152" cy="1200152"/>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a:p>
          </p:txBody>
        </p:sp>
        <p:sp>
          <p:nvSpPr>
            <p:cNvPr id="417" name="Freeform 5"/>
            <p:cNvSpPr/>
            <p:nvPr/>
          </p:nvSpPr>
          <p:spPr>
            <a:xfrm rot="21010067">
              <a:off x="6368214" y="1348137"/>
              <a:ext cx="2474556"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3175" cap="flat">
              <a:noFill/>
              <a:miter lim="400000"/>
            </a:ln>
            <a:effectLst/>
          </p:spPr>
          <p:txBody>
            <a:bodyPr wrap="square" lIns="34290" tIns="34290" rIns="34290" bIns="34290" numCol="1" anchor="t">
              <a:noAutofit/>
            </a:bodyPr>
            <a:lstStyle/>
            <a:p>
              <a:pPr>
                <a:defRPr sz="1600"/>
              </a:pPr>
              <a:endParaRPr/>
            </a:p>
          </p:txBody>
        </p:sp>
        <p:sp>
          <p:nvSpPr>
            <p:cNvPr id="418" name="Freeform 5"/>
            <p:cNvSpPr/>
            <p:nvPr/>
          </p:nvSpPr>
          <p:spPr>
            <a:xfrm>
              <a:off x="344629" y="1399803"/>
              <a:ext cx="8458202" cy="3400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a:p>
          </p:txBody>
        </p:sp>
        <p:sp>
          <p:nvSpPr>
            <p:cNvPr id="419" name="Freeform 5"/>
            <p:cNvSpPr/>
            <p:nvPr/>
          </p:nvSpPr>
          <p:spPr>
            <a:xfrm>
              <a:off x="0" y="1190"/>
              <a:ext cx="9144001" cy="51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a:p>
          </p:txBody>
        </p:sp>
      </p:grpSp>
      <p:sp>
        <p:nvSpPr>
          <p:cNvPr id="421" name="Rectangle 20"/>
          <p:cNvSpPr/>
          <p:nvPr/>
        </p:nvSpPr>
        <p:spPr>
          <a:xfrm>
            <a:off x="9352359" y="857249"/>
            <a:ext cx="514351" cy="857251"/>
          </a:xfrm>
          <a:prstGeom prst="rect">
            <a:avLst/>
          </a:prstGeom>
          <a:solidFill>
            <a:schemeClr val="accent1"/>
          </a:solidFill>
          <a:ln w="3175">
            <a:miter lim="400000"/>
          </a:ln>
          <a:effectLst>
            <a:outerShdw blurRad="25400" dist="12700" dir="5400000" rotWithShape="0">
              <a:srgbClr val="000000">
                <a:alpha val="45000"/>
              </a:srgbClr>
            </a:outerShdw>
          </a:effectLst>
        </p:spPr>
        <p:txBody>
          <a:bodyPr lIns="34290" tIns="34290" rIns="34290" bIns="34290"/>
          <a:lstStyle/>
          <a:p>
            <a:pPr>
              <a:defRPr sz="1600"/>
            </a:pPr>
            <a:endParaRPr/>
          </a:p>
        </p:txBody>
      </p:sp>
      <p:sp>
        <p:nvSpPr>
          <p:cNvPr id="422" name="Title Text"/>
          <p:cNvSpPr txBox="1">
            <a:spLocks noGrp="1"/>
          </p:cNvSpPr>
          <p:nvPr>
            <p:ph type="title"/>
          </p:nvPr>
        </p:nvSpPr>
        <p:spPr>
          <a:xfrm>
            <a:off x="2390215" y="1587500"/>
            <a:ext cx="6571061" cy="530224"/>
          </a:xfrm>
          <a:prstGeom prst="rect">
            <a:avLst/>
          </a:prstGeom>
        </p:spPr>
        <p:txBody>
          <a:bodyPr lIns="34290" tIns="34290" rIns="34290" bIns="34290">
            <a:normAutofit/>
          </a:bodyPr>
          <a:lstStyle>
            <a:lvl1pPr>
              <a:defRPr sz="3400"/>
            </a:lvl1pPr>
          </a:lstStyle>
          <a:p>
            <a:r>
              <a:t>Title Text</a:t>
            </a:r>
          </a:p>
        </p:txBody>
      </p:sp>
      <p:sp>
        <p:nvSpPr>
          <p:cNvPr id="423" name="Slide Number"/>
          <p:cNvSpPr txBox="1">
            <a:spLocks noGrp="1"/>
          </p:cNvSpPr>
          <p:nvPr>
            <p:ph type="sldNum" sz="quarter" idx="2"/>
          </p:nvPr>
        </p:nvSpPr>
        <p:spPr>
          <a:xfrm>
            <a:off x="9379093" y="1179831"/>
            <a:ext cx="447274" cy="474981"/>
          </a:xfrm>
          <a:prstGeom prst="rect">
            <a:avLst/>
          </a:prstGeom>
        </p:spPr>
        <p:txBody>
          <a:bodyPr lIns="34290" tIns="34290" rIns="34290" bIns="34290"/>
          <a:lstStyle>
            <a:lvl1pPr>
              <a:defRPr sz="26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609600" y="6356351"/>
            <a:ext cx="2844800" cy="365125"/>
          </a:xfrm>
          <a:prstGeom prst="rect">
            <a:avLst/>
          </a:prstGeom>
        </p:spPr>
        <p:txBody>
          <a:bodyPr/>
          <a:lstStyle>
            <a:lvl1pPr>
              <a:defRPr/>
            </a:lvl1pPr>
          </a:lstStyle>
          <a:p>
            <a:pPr>
              <a:defRPr/>
            </a:pPr>
            <a:fld id="{12E40ED0-5CB3-4B32-B4A4-C7A016823B9C}" type="datetimeFigureOut">
              <a:rPr lang="en-US"/>
              <a:pPr>
                <a:defRPr/>
              </a:pPr>
              <a:t>4/30/2018</a:t>
            </a:fld>
            <a:endParaRPr lang="en-US" dirty="0"/>
          </a:p>
        </p:txBody>
      </p:sp>
      <p:sp>
        <p:nvSpPr>
          <p:cNvPr id="6" name="Footer Placeholder 21"/>
          <p:cNvSpPr>
            <a:spLocks noGrp="1"/>
          </p:cNvSpPr>
          <p:nvPr>
            <p:ph type="ftr" sz="quarter" idx="11"/>
          </p:nvPr>
        </p:nvSpPr>
        <p:spPr>
          <a:xfrm>
            <a:off x="3556000" y="6356351"/>
            <a:ext cx="4470400" cy="365125"/>
          </a:xfrm>
          <a:prstGeom prst="rect">
            <a:avLst/>
          </a:prstGeom>
        </p:spPr>
        <p:txBody>
          <a:bodyPr/>
          <a:lstStyle>
            <a:lvl1pPr>
              <a:defRPr/>
            </a:lvl1pPr>
          </a:lstStyle>
          <a:p>
            <a:pPr>
              <a:defRPr/>
            </a:pPr>
            <a:endParaRPr lang="en-US" dirty="0"/>
          </a:p>
        </p:txBody>
      </p:sp>
      <p:sp>
        <p:nvSpPr>
          <p:cNvPr id="7" name="Slide Number Placeholder 17"/>
          <p:cNvSpPr>
            <a:spLocks noGrp="1"/>
          </p:cNvSpPr>
          <p:nvPr>
            <p:ph type="sldNum" sz="quarter" idx="12"/>
          </p:nvPr>
        </p:nvSpPr>
        <p:spPr>
          <a:xfrm>
            <a:off x="10506051" y="540196"/>
            <a:ext cx="531178" cy="523220"/>
          </a:xfrm>
        </p:spPr>
        <p:txBody>
          <a:bodyPr/>
          <a:lstStyle>
            <a:lvl1pPr>
              <a:defRPr/>
            </a:lvl1pPr>
          </a:lstStyle>
          <a:p>
            <a:pPr>
              <a:defRPr/>
            </a:pPr>
            <a:fld id="{16B4132A-E2B4-4C7A-ADB4-A88BD4B0BEBB}" type="slidenum">
              <a:rPr lang="en-US"/>
              <a:pPr>
                <a:defRPr/>
              </a:pPr>
              <a:t>‹#›</a:t>
            </a:fld>
            <a:endParaRPr lang="en-US" dirty="0"/>
          </a:p>
        </p:txBody>
      </p:sp>
    </p:spTree>
    <p:extLst>
      <p:ext uri="{BB962C8B-B14F-4D97-AF65-F5344CB8AC3E}">
        <p14:creationId xmlns:p14="http://schemas.microsoft.com/office/powerpoint/2010/main" val="859091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294439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a:xfrm>
            <a:off x="609600" y="6356351"/>
            <a:ext cx="2844800" cy="365125"/>
          </a:xfrm>
          <a:prstGeom prst="rect">
            <a:avLst/>
          </a:prstGeom>
        </p:spPr>
        <p:txBody>
          <a:bodyPr/>
          <a:lstStyle>
            <a:lvl1pPr>
              <a:defRPr/>
            </a:lvl1pPr>
          </a:lstStyle>
          <a:p>
            <a:pPr>
              <a:defRPr/>
            </a:pPr>
            <a:fld id="{7D66EC3E-319B-49A2-B462-F880FF0CA20F}" type="datetimeFigureOut">
              <a:rPr lang="en-US"/>
              <a:pPr>
                <a:defRPr/>
              </a:pPr>
              <a:t>4/30/2018</a:t>
            </a:fld>
            <a:endParaRPr lang="en-US" dirty="0"/>
          </a:p>
        </p:txBody>
      </p:sp>
      <p:sp>
        <p:nvSpPr>
          <p:cNvPr id="8" name="Footer Placeholder 21"/>
          <p:cNvSpPr>
            <a:spLocks noGrp="1"/>
          </p:cNvSpPr>
          <p:nvPr>
            <p:ph type="ftr" sz="quarter" idx="11"/>
          </p:nvPr>
        </p:nvSpPr>
        <p:spPr>
          <a:xfrm>
            <a:off x="3556000" y="6356351"/>
            <a:ext cx="4470400" cy="365125"/>
          </a:xfrm>
          <a:prstGeom prst="rect">
            <a:avLst/>
          </a:prstGeom>
        </p:spPr>
        <p:txBody>
          <a:bodyPr/>
          <a:lstStyle>
            <a:lvl1pPr>
              <a:defRPr/>
            </a:lvl1pPr>
          </a:lstStyle>
          <a:p>
            <a:pPr>
              <a:defRPr/>
            </a:pPr>
            <a:endParaRPr lang="en-US" dirty="0"/>
          </a:p>
        </p:txBody>
      </p:sp>
      <p:sp>
        <p:nvSpPr>
          <p:cNvPr id="9" name="Slide Number Placeholder 17"/>
          <p:cNvSpPr>
            <a:spLocks noGrp="1"/>
          </p:cNvSpPr>
          <p:nvPr>
            <p:ph type="sldNum" sz="quarter" idx="12"/>
          </p:nvPr>
        </p:nvSpPr>
        <p:spPr>
          <a:xfrm>
            <a:off x="10506051" y="540196"/>
            <a:ext cx="531178" cy="523220"/>
          </a:xfrm>
        </p:spPr>
        <p:txBody>
          <a:bodyPr/>
          <a:lstStyle>
            <a:lvl1pPr>
              <a:defRPr/>
            </a:lvl1pPr>
          </a:lstStyle>
          <a:p>
            <a:pPr>
              <a:defRPr/>
            </a:pPr>
            <a:fld id="{D70B688A-68BB-4233-A17E-F6BD49FE5D43}" type="slidenum">
              <a:rPr lang="en-US"/>
              <a:pPr>
                <a:defRPr/>
              </a:pPr>
              <a:t>‹#›</a:t>
            </a:fld>
            <a:endParaRPr lang="en-US" dirty="0"/>
          </a:p>
        </p:txBody>
      </p:sp>
    </p:spTree>
    <p:extLst>
      <p:ext uri="{BB962C8B-B14F-4D97-AF65-F5344CB8AC3E}">
        <p14:creationId xmlns:p14="http://schemas.microsoft.com/office/powerpoint/2010/main" val="60060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34" name="Group 7"/>
          <p:cNvGrpSpPr/>
          <p:nvPr/>
        </p:nvGrpSpPr>
        <p:grpSpPr>
          <a:xfrm>
            <a:off x="-1" y="0"/>
            <a:ext cx="12192002" cy="6858000"/>
            <a:chOff x="0" y="0"/>
            <a:chExt cx="12192001" cy="6858000"/>
          </a:xfrm>
        </p:grpSpPr>
        <p:sp>
          <p:nvSpPr>
            <p:cNvPr id="25"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6"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7"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8"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9"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0"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31"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32"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3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35"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6"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37" name="Body Level One…"/>
          <p:cNvSpPr txBox="1">
            <a:spLocks noGrp="1"/>
          </p:cNvSpPr>
          <p:nvPr>
            <p:ph type="body" sz="half" idx="1"/>
          </p:nvPr>
        </p:nvSpPr>
        <p:spPr>
          <a:xfrm>
            <a:off x="1154954" y="2603500"/>
            <a:ext cx="8825659" cy="3416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4" name="Group 6"/>
          <p:cNvGrpSpPr/>
          <p:nvPr/>
        </p:nvGrpSpPr>
        <p:grpSpPr>
          <a:xfrm>
            <a:off x="0" y="0"/>
            <a:ext cx="12192001" cy="6858000"/>
            <a:chOff x="0" y="0"/>
            <a:chExt cx="12192000" cy="6858000"/>
          </a:xfrm>
        </p:grpSpPr>
        <p:sp>
          <p:nvSpPr>
            <p:cNvPr id="12" name="Rectangle 8"/>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15" name="Title Text"/>
          <p:cNvSpPr txBox="1">
            <a:spLocks noGrp="1"/>
          </p:cNvSpPr>
          <p:nvPr>
            <p:ph type="title"/>
          </p:nvPr>
        </p:nvSpPr>
        <p:spPr>
          <a:xfrm>
            <a:off x="1154954" y="2099733"/>
            <a:ext cx="8825660" cy="2677649"/>
          </a:xfrm>
          <a:prstGeom prst="rect">
            <a:avLst/>
          </a:prstGeom>
        </p:spPr>
        <p:txBody>
          <a:bodyPr anchor="b">
            <a:normAutofit/>
          </a:bodyPr>
          <a:lstStyle>
            <a:lvl1pPr>
              <a:defRPr sz="5400"/>
            </a:lvl1pPr>
          </a:lstStyle>
          <a:p>
            <a:r>
              <a:t>Title Text</a:t>
            </a:r>
          </a:p>
        </p:txBody>
      </p:sp>
      <p:sp>
        <p:nvSpPr>
          <p:cNvPr id="16" name="Body Level One…"/>
          <p:cNvSpPr txBox="1">
            <a:spLocks noGrp="1"/>
          </p:cNvSpPr>
          <p:nvPr>
            <p:ph type="body" sz="quarter" idx="1"/>
          </p:nvPr>
        </p:nvSpPr>
        <p:spPr>
          <a:xfrm>
            <a:off x="1154954" y="4777380"/>
            <a:ext cx="8825660" cy="861421"/>
          </a:xfrm>
          <a:prstGeom prst="rect">
            <a:avLst/>
          </a:prstGeom>
        </p:spPr>
        <p:txBody>
          <a:bodyPr/>
          <a:lstStyle>
            <a:lvl1pPr marL="0" indent="0">
              <a:buClrTx/>
              <a:buSzTx/>
              <a:buNone/>
              <a:defRPr cap="all">
                <a:solidFill>
                  <a:srgbClr val="9CDC68"/>
                </a:solidFill>
              </a:defRPr>
            </a:lvl1pPr>
            <a:lvl2pPr marL="0" indent="457200">
              <a:buClrTx/>
              <a:buSzTx/>
              <a:buNone/>
              <a:defRPr cap="all">
                <a:solidFill>
                  <a:srgbClr val="9CDC68"/>
                </a:solidFill>
              </a:defRPr>
            </a:lvl2pPr>
            <a:lvl3pPr marL="0" indent="914400">
              <a:buClrTx/>
              <a:buSzTx/>
              <a:buNone/>
              <a:defRPr cap="all">
                <a:solidFill>
                  <a:srgbClr val="9CDC68"/>
                </a:solidFill>
              </a:defRPr>
            </a:lvl3pPr>
            <a:lvl4pPr marL="0" indent="1371600">
              <a:buClrTx/>
              <a:buSzTx/>
              <a:buNone/>
              <a:defRPr cap="all">
                <a:solidFill>
                  <a:srgbClr val="9CDC68"/>
                </a:solidFill>
              </a:defRPr>
            </a:lvl4pPr>
            <a:lvl5pPr marL="0" indent="1828800">
              <a:buClrTx/>
              <a:buSzTx/>
              <a:buNone/>
              <a:defRPr cap="all">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17" name="Rectangle 1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34" name="Group 7"/>
          <p:cNvGrpSpPr/>
          <p:nvPr/>
        </p:nvGrpSpPr>
        <p:grpSpPr>
          <a:xfrm>
            <a:off x="-1" y="0"/>
            <a:ext cx="12192002" cy="6858000"/>
            <a:chOff x="0" y="0"/>
            <a:chExt cx="12192001" cy="6858000"/>
          </a:xfrm>
        </p:grpSpPr>
        <p:sp>
          <p:nvSpPr>
            <p:cNvPr id="25"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6"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8"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9"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1"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2"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35"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36"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37" name="Body Level One…"/>
          <p:cNvSpPr txBox="1">
            <a:spLocks noGrp="1"/>
          </p:cNvSpPr>
          <p:nvPr>
            <p:ph type="body" sz="half" idx="1"/>
          </p:nvPr>
        </p:nvSpPr>
        <p:spPr>
          <a:xfrm>
            <a:off x="1154954" y="2603500"/>
            <a:ext cx="8825659" cy="3416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55" name="Group 7"/>
          <p:cNvGrpSpPr/>
          <p:nvPr/>
        </p:nvGrpSpPr>
        <p:grpSpPr>
          <a:xfrm>
            <a:off x="-1" y="0"/>
            <a:ext cx="12192002" cy="6858000"/>
            <a:chOff x="0" y="0"/>
            <a:chExt cx="12192001" cy="6858000"/>
          </a:xfrm>
        </p:grpSpPr>
        <p:sp>
          <p:nvSpPr>
            <p:cNvPr id="45" name="Rectangle 13"/>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46" name="Oval 16"/>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47" name="Oval 17"/>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48" name="Oval 18"/>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49" name="Oval 19"/>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50" name="Oval 20"/>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51" name="Rectangle 9"/>
            <p:cNvSpPr/>
            <p:nvPr/>
          </p:nvSpPr>
          <p:spPr>
            <a:xfrm>
              <a:off x="7289800" y="402164"/>
              <a:ext cx="4478865"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52" name="Freeform 5"/>
            <p:cNvSpPr/>
            <p:nvPr/>
          </p:nvSpPr>
          <p:spPr>
            <a:xfrm rot="16200000">
              <a:off x="3787244"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53" name="Freeform 5"/>
            <p:cNvSpPr/>
            <p:nvPr/>
          </p:nvSpPr>
          <p:spPr>
            <a:xfrm rot="15922489">
              <a:off x="4698353"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5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56" name="Title Text"/>
          <p:cNvSpPr txBox="1">
            <a:spLocks noGrp="1"/>
          </p:cNvSpPr>
          <p:nvPr>
            <p:ph type="title"/>
          </p:nvPr>
        </p:nvSpPr>
        <p:spPr>
          <a:xfrm>
            <a:off x="1154954" y="2677645"/>
            <a:ext cx="4351026" cy="2283825"/>
          </a:xfrm>
          <a:prstGeom prst="rect">
            <a:avLst/>
          </a:prstGeom>
        </p:spPr>
        <p:txBody>
          <a:bodyPr>
            <a:normAutofit/>
          </a:bodyPr>
          <a:lstStyle>
            <a:lvl1pPr>
              <a:defRPr sz="4000"/>
            </a:lvl1pPr>
          </a:lstStyle>
          <a:p>
            <a:r>
              <a:t>Title Text</a:t>
            </a:r>
          </a:p>
        </p:txBody>
      </p:sp>
      <p:sp>
        <p:nvSpPr>
          <p:cNvPr id="57" name="Body Level One…"/>
          <p:cNvSpPr txBox="1">
            <a:spLocks noGrp="1"/>
          </p:cNvSpPr>
          <p:nvPr>
            <p:ph type="body" sz="quarter" idx="1"/>
          </p:nvPr>
        </p:nvSpPr>
        <p:spPr>
          <a:xfrm>
            <a:off x="6895558" y="2677643"/>
            <a:ext cx="3757547" cy="2283825"/>
          </a:xfrm>
          <a:prstGeom prst="rect">
            <a:avLst/>
          </a:prstGeom>
        </p:spPr>
        <p:txBody>
          <a:bodyPr anchor="ctr"/>
          <a:lstStyle>
            <a:lvl1pPr marL="0" indent="0">
              <a:buClrTx/>
              <a:buSzTx/>
              <a:buNone/>
              <a:defRPr sz="2000" cap="all">
                <a:solidFill>
                  <a:srgbClr val="9CDC68"/>
                </a:solidFill>
              </a:defRPr>
            </a:lvl1pPr>
            <a:lvl2pPr marL="0" indent="457200">
              <a:buClrTx/>
              <a:buSzTx/>
              <a:buNone/>
              <a:defRPr sz="2000" cap="all">
                <a:solidFill>
                  <a:srgbClr val="9CDC68"/>
                </a:solidFill>
              </a:defRPr>
            </a:lvl2pPr>
            <a:lvl3pPr marL="0" indent="914400">
              <a:buClrTx/>
              <a:buSzTx/>
              <a:buNone/>
              <a:defRPr sz="2000" cap="all">
                <a:solidFill>
                  <a:srgbClr val="9CDC68"/>
                </a:solidFill>
              </a:defRPr>
            </a:lvl3pPr>
            <a:lvl4pPr marL="0" indent="1371600">
              <a:buClrTx/>
              <a:buSzTx/>
              <a:buNone/>
              <a:defRPr sz="2000" cap="all">
                <a:solidFill>
                  <a:srgbClr val="9CDC68"/>
                </a:solidFill>
              </a:defRPr>
            </a:lvl4pPr>
            <a:lvl5pPr marL="0" indent="1828800">
              <a:buClrTx/>
              <a:buSzTx/>
              <a:buNone/>
              <a:defRPr sz="2000" cap="all">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58" name="Rectangle 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75" name="Group 7"/>
          <p:cNvGrpSpPr/>
          <p:nvPr/>
        </p:nvGrpSpPr>
        <p:grpSpPr>
          <a:xfrm>
            <a:off x="-1" y="0"/>
            <a:ext cx="12192002" cy="6858000"/>
            <a:chOff x="0" y="0"/>
            <a:chExt cx="12192001" cy="6858000"/>
          </a:xfrm>
        </p:grpSpPr>
        <p:sp>
          <p:nvSpPr>
            <p:cNvPr id="66"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67"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68"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69"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70"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71"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72"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7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7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76"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77"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78" name="Body Level One…"/>
          <p:cNvSpPr txBox="1">
            <a:spLocks noGrp="1"/>
          </p:cNvSpPr>
          <p:nvPr>
            <p:ph type="body" sz="quarter" idx="1"/>
          </p:nvPr>
        </p:nvSpPr>
        <p:spPr>
          <a:xfrm>
            <a:off x="1154954" y="2603500"/>
            <a:ext cx="4825159" cy="34163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95" name="Group 7"/>
          <p:cNvGrpSpPr/>
          <p:nvPr/>
        </p:nvGrpSpPr>
        <p:grpSpPr>
          <a:xfrm>
            <a:off x="-1" y="0"/>
            <a:ext cx="12192002" cy="6858000"/>
            <a:chOff x="0" y="0"/>
            <a:chExt cx="12192001" cy="6858000"/>
          </a:xfrm>
        </p:grpSpPr>
        <p:sp>
          <p:nvSpPr>
            <p:cNvPr id="86"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87"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88"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89"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90"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91"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92"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9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9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96"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97"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98" name="Body Level One…"/>
          <p:cNvSpPr txBox="1">
            <a:spLocks noGrp="1"/>
          </p:cNvSpPr>
          <p:nvPr>
            <p:ph type="body" sz="quarter" idx="1"/>
          </p:nvPr>
        </p:nvSpPr>
        <p:spPr>
          <a:xfrm>
            <a:off x="1154954" y="2603500"/>
            <a:ext cx="4825158"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99" name="Text Placeholder 4"/>
          <p:cNvSpPr>
            <a:spLocks noGrp="1"/>
          </p:cNvSpPr>
          <p:nvPr>
            <p:ph type="body" sz="quarter" idx="13"/>
          </p:nvPr>
        </p:nvSpPr>
        <p:spPr>
          <a:xfrm>
            <a:off x="6208712" y="2603500"/>
            <a:ext cx="4825160" cy="576263"/>
          </a:xfrm>
          <a:prstGeom prst="rect">
            <a:avLst/>
          </a:prstGeom>
        </p:spPr>
        <p:txBody>
          <a:bodyPr anchor="b"/>
          <a:lstStyle/>
          <a:p>
            <a:pPr marL="0" indent="0">
              <a:buClrTx/>
              <a:buSzTx/>
              <a:buNone/>
              <a:defRPr sz="2400">
                <a:solidFill>
                  <a:schemeClr val="accent1"/>
                </a:solidFill>
              </a:defRPr>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16" name="Group 7"/>
          <p:cNvGrpSpPr/>
          <p:nvPr/>
        </p:nvGrpSpPr>
        <p:grpSpPr>
          <a:xfrm>
            <a:off x="-1" y="0"/>
            <a:ext cx="12192002" cy="6858000"/>
            <a:chOff x="0" y="0"/>
            <a:chExt cx="12192001" cy="6858000"/>
          </a:xfrm>
        </p:grpSpPr>
        <p:sp>
          <p:nvSpPr>
            <p:cNvPr id="107"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08"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09"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10"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11"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12"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13"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1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1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117"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118"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6"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43" name="Group 8"/>
          <p:cNvGrpSpPr/>
          <p:nvPr/>
        </p:nvGrpSpPr>
        <p:grpSpPr>
          <a:xfrm>
            <a:off x="-1" y="0"/>
            <a:ext cx="12192002" cy="6858000"/>
            <a:chOff x="0" y="0"/>
            <a:chExt cx="12192001" cy="6858000"/>
          </a:xfrm>
        </p:grpSpPr>
        <p:sp>
          <p:nvSpPr>
            <p:cNvPr id="133" name="Rectangle 13"/>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34" name="Oval 16"/>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35" name="Oval 18"/>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36" name="Oval 19"/>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37" name="Oval 20"/>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38" name="Oval 21"/>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39" name="Rectangle 10"/>
            <p:cNvSpPr/>
            <p:nvPr/>
          </p:nvSpPr>
          <p:spPr>
            <a:xfrm>
              <a:off x="5713412" y="402164"/>
              <a:ext cx="6055253"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40" name="Freeform 5"/>
            <p:cNvSpPr/>
            <p:nvPr/>
          </p:nvSpPr>
          <p:spPr>
            <a:xfrm rot="15922489">
              <a:off x="3140486"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41" name="Freeform 5"/>
            <p:cNvSpPr/>
            <p:nvPr/>
          </p:nvSpPr>
          <p:spPr>
            <a:xfrm rot="16200000">
              <a:off x="2229376"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42"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144" name="Title Text"/>
          <p:cNvSpPr txBox="1">
            <a:spLocks noGrp="1"/>
          </p:cNvSpPr>
          <p:nvPr>
            <p:ph type="title"/>
          </p:nvPr>
        </p:nvSpPr>
        <p:spPr>
          <a:xfrm>
            <a:off x="1154954" y="1295400"/>
            <a:ext cx="2793159" cy="1600200"/>
          </a:xfrm>
          <a:prstGeom prst="rect">
            <a:avLst/>
          </a:prstGeom>
        </p:spPr>
        <p:txBody>
          <a:bodyPr anchor="b">
            <a:normAutofit/>
          </a:bodyPr>
          <a:lstStyle>
            <a:lvl1pPr>
              <a:defRPr sz="2400"/>
            </a:lvl1pPr>
          </a:lstStyle>
          <a:p>
            <a:r>
              <a:t>Title Text</a:t>
            </a:r>
          </a:p>
        </p:txBody>
      </p:sp>
      <p:sp>
        <p:nvSpPr>
          <p:cNvPr id="145" name="Body Level One…"/>
          <p:cNvSpPr txBox="1">
            <a:spLocks noGrp="1"/>
          </p:cNvSpPr>
          <p:nvPr>
            <p:ph type="body" sz="half" idx="1"/>
          </p:nvPr>
        </p:nvSpPr>
        <p:spPr>
          <a:xfrm>
            <a:off x="5781145" y="1447800"/>
            <a:ext cx="5190068" cy="45720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46" name="Text Placeholder 3"/>
          <p:cNvSpPr>
            <a:spLocks noGrp="1"/>
          </p:cNvSpPr>
          <p:nvPr>
            <p:ph type="body" sz="quarter" idx="13"/>
          </p:nvPr>
        </p:nvSpPr>
        <p:spPr>
          <a:xfrm>
            <a:off x="1154954" y="3129279"/>
            <a:ext cx="2793159" cy="2895600"/>
          </a:xfrm>
          <a:prstGeom prst="rect">
            <a:avLst/>
          </a:prstGeom>
        </p:spPr>
        <p:txBody>
          <a:bodyPr/>
          <a:lstStyle/>
          <a:p>
            <a:pPr marL="0" indent="0">
              <a:buClrTx/>
              <a:buSzTx/>
              <a:buNone/>
              <a:defRPr sz="1400">
                <a:solidFill>
                  <a:srgbClr val="9CDC68"/>
                </a:solidFill>
              </a:defRPr>
            </a:pPr>
            <a:endParaRPr/>
          </a:p>
        </p:txBody>
      </p:sp>
      <p:sp>
        <p:nvSpPr>
          <p:cNvPr id="147" name="Rectangle 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65" name="Group 8"/>
          <p:cNvGrpSpPr/>
          <p:nvPr/>
        </p:nvGrpSpPr>
        <p:grpSpPr>
          <a:xfrm>
            <a:off x="-1" y="0"/>
            <a:ext cx="12192002" cy="6858000"/>
            <a:chOff x="0" y="0"/>
            <a:chExt cx="12192001" cy="6858000"/>
          </a:xfrm>
        </p:grpSpPr>
        <p:sp>
          <p:nvSpPr>
            <p:cNvPr id="155" name="Rectangle 13"/>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56" name="Oval 16"/>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57" name="Oval 17"/>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58" name="Oval 18"/>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59" name="Oval 19"/>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60" name="Oval 20"/>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61" name="Rectangle 10"/>
            <p:cNvSpPr/>
            <p:nvPr/>
          </p:nvSpPr>
          <p:spPr>
            <a:xfrm>
              <a:off x="6172200" y="402164"/>
              <a:ext cx="5596465"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62" name="Freeform 5"/>
            <p:cNvSpPr/>
            <p:nvPr/>
          </p:nvSpPr>
          <p:spPr>
            <a:xfrm rot="15922489">
              <a:off x="4203595" y="1826076"/>
              <a:ext cx="3299408"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63" name="Freeform 5"/>
            <p:cNvSpPr/>
            <p:nvPr/>
          </p:nvSpPr>
          <p:spPr>
            <a:xfrm rot="16200000">
              <a:off x="3295431"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6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166" name="Title Text"/>
          <p:cNvSpPr txBox="1">
            <a:spLocks noGrp="1"/>
          </p:cNvSpPr>
          <p:nvPr>
            <p:ph type="title"/>
          </p:nvPr>
        </p:nvSpPr>
        <p:spPr>
          <a:xfrm>
            <a:off x="1154954" y="1693333"/>
            <a:ext cx="3865135" cy="1735667"/>
          </a:xfrm>
          <a:prstGeom prst="rect">
            <a:avLst/>
          </a:prstGeom>
        </p:spPr>
        <p:txBody>
          <a:bodyPr anchor="b">
            <a:normAutofit/>
          </a:bodyPr>
          <a:lstStyle/>
          <a:p>
            <a:r>
              <a:t>Title Text</a:t>
            </a:r>
          </a:p>
        </p:txBody>
      </p:sp>
      <p:sp>
        <p:nvSpPr>
          <p:cNvPr id="167" name="Picture Placeholder 2"/>
          <p:cNvSpPr>
            <a:spLocks noGrp="1"/>
          </p:cNvSpPr>
          <p:nvPr>
            <p:ph type="pic" sz="quarter" idx="13"/>
          </p:nvPr>
        </p:nvSpPr>
        <p:spPr>
          <a:xfrm>
            <a:off x="6547870" y="1143000"/>
            <a:ext cx="3227194" cy="4572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68" name="Body Level One…"/>
          <p:cNvSpPr txBox="1">
            <a:spLocks noGrp="1"/>
          </p:cNvSpPr>
          <p:nvPr>
            <p:ph type="body" sz="quarter" idx="1"/>
          </p:nvPr>
        </p:nvSpPr>
        <p:spPr>
          <a:xfrm>
            <a:off x="1154954" y="3657600"/>
            <a:ext cx="3859213" cy="1371600"/>
          </a:xfrm>
          <a:prstGeom prst="rect">
            <a:avLst/>
          </a:prstGeom>
        </p:spPr>
        <p:txBody>
          <a:bodyPr/>
          <a:lstStyle>
            <a:lvl1pPr marL="0" indent="0">
              <a:buClrTx/>
              <a:buSzTx/>
              <a:buNone/>
              <a:defRPr sz="1400">
                <a:solidFill>
                  <a:srgbClr val="9CDC68"/>
                </a:solidFill>
              </a:defRPr>
            </a:lvl1pPr>
            <a:lvl2pPr marL="0" indent="457200">
              <a:buClrTx/>
              <a:buSzTx/>
              <a:buNone/>
              <a:defRPr sz="1400">
                <a:solidFill>
                  <a:srgbClr val="9CDC68"/>
                </a:solidFill>
              </a:defRPr>
            </a:lvl2pPr>
            <a:lvl3pPr marL="0" indent="914400">
              <a:buClrTx/>
              <a:buSzTx/>
              <a:buNone/>
              <a:defRPr sz="1400">
                <a:solidFill>
                  <a:srgbClr val="9CDC68"/>
                </a:solidFill>
              </a:defRPr>
            </a:lvl3pPr>
            <a:lvl4pPr marL="0" indent="1371600">
              <a:buClrTx/>
              <a:buSzTx/>
              <a:buNone/>
              <a:defRPr sz="1400">
                <a:solidFill>
                  <a:srgbClr val="9CDC68"/>
                </a:solidFill>
              </a:defRPr>
            </a:lvl4pPr>
            <a:lvl5pPr marL="0" indent="1828800">
              <a:buClrTx/>
              <a:buSzTx/>
              <a:buNone/>
              <a:defRPr sz="14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169" name="Rectangle 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186" name="Group 7"/>
          <p:cNvGrpSpPr/>
          <p:nvPr/>
        </p:nvGrpSpPr>
        <p:grpSpPr>
          <a:xfrm>
            <a:off x="-1" y="0"/>
            <a:ext cx="12192002" cy="6858000"/>
            <a:chOff x="0" y="0"/>
            <a:chExt cx="12192001" cy="6858000"/>
          </a:xfrm>
        </p:grpSpPr>
        <p:sp>
          <p:nvSpPr>
            <p:cNvPr id="177"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78"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79"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80"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81"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82"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83"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8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8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187"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grpSp>
        <p:nvGrpSpPr>
          <p:cNvPr id="197" name="Group 8"/>
          <p:cNvGrpSpPr/>
          <p:nvPr/>
        </p:nvGrpSpPr>
        <p:grpSpPr>
          <a:xfrm>
            <a:off x="-1" y="0"/>
            <a:ext cx="12192002" cy="6858000"/>
            <a:chOff x="0" y="0"/>
            <a:chExt cx="12192001" cy="6858000"/>
          </a:xfrm>
        </p:grpSpPr>
        <p:sp>
          <p:nvSpPr>
            <p:cNvPr id="188" name="Rectangle 12"/>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89" name="Oval 16"/>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90" name="Oval 17"/>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91" name="Oval 18"/>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92" name="Oval 19"/>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93" name="Oval 20"/>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94" name="Freeform 5"/>
            <p:cNvSpPr/>
            <p:nvPr/>
          </p:nvSpPr>
          <p:spPr>
            <a:xfrm rot="10371525">
              <a:off x="263766" y="4438251"/>
              <a:ext cx="3299408"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95" name="Freeform 5"/>
            <p:cNvSpPr/>
            <p:nvPr/>
          </p:nvSpPr>
          <p:spPr>
            <a:xfrm rot="10800000">
              <a:off x="459506" y="321129"/>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196"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198" name="Title Text"/>
          <p:cNvSpPr txBox="1">
            <a:spLocks noGrp="1"/>
          </p:cNvSpPr>
          <p:nvPr>
            <p:ph type="title"/>
          </p:nvPr>
        </p:nvSpPr>
        <p:spPr>
          <a:xfrm>
            <a:off x="1154954" y="4969926"/>
            <a:ext cx="8825659" cy="566739"/>
          </a:xfrm>
          <a:prstGeom prst="rect">
            <a:avLst/>
          </a:prstGeom>
        </p:spPr>
        <p:txBody>
          <a:bodyPr anchor="b">
            <a:normAutofit/>
          </a:bodyPr>
          <a:lstStyle>
            <a:lvl1pPr>
              <a:defRPr sz="2400"/>
            </a:lvl1pPr>
          </a:lstStyle>
          <a:p>
            <a:r>
              <a:t>Title Text</a:t>
            </a:r>
          </a:p>
        </p:txBody>
      </p:sp>
      <p:sp>
        <p:nvSpPr>
          <p:cNvPr id="199" name="Picture Placeholder 2"/>
          <p:cNvSpPr>
            <a:spLocks noGrp="1"/>
          </p:cNvSpPr>
          <p:nvPr>
            <p:ph type="pic" sz="half" idx="13"/>
          </p:nvPr>
        </p:nvSpPr>
        <p:spPr>
          <a:xfrm>
            <a:off x="1154954" y="685800"/>
            <a:ext cx="8825659" cy="3429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00" name="Body Level One…"/>
          <p:cNvSpPr txBox="1">
            <a:spLocks noGrp="1"/>
          </p:cNvSpPr>
          <p:nvPr>
            <p:ph type="body" sz="quarter" idx="1"/>
          </p:nvPr>
        </p:nvSpPr>
        <p:spPr>
          <a:xfrm>
            <a:off x="1154954" y="5536665"/>
            <a:ext cx="8825659" cy="493713"/>
          </a:xfrm>
          <a:prstGeom prst="rect">
            <a:avLst/>
          </a:prstGeom>
        </p:spPr>
        <p:txBody>
          <a:bodyPr/>
          <a:lstStyle>
            <a:lvl1pPr marL="0" indent="0">
              <a:buClrTx/>
              <a:buSzTx/>
              <a:buNone/>
              <a:defRPr sz="1200">
                <a:solidFill>
                  <a:srgbClr val="9CDC68"/>
                </a:solidFill>
              </a:defRPr>
            </a:lvl1pPr>
            <a:lvl2pPr marL="0" indent="457200">
              <a:buClrTx/>
              <a:buSzTx/>
              <a:buNone/>
              <a:defRPr sz="1200">
                <a:solidFill>
                  <a:srgbClr val="9CDC68"/>
                </a:solidFill>
              </a:defRPr>
            </a:lvl2pPr>
            <a:lvl3pPr marL="0" indent="914400">
              <a:buClrTx/>
              <a:buSzTx/>
              <a:buNone/>
              <a:defRPr sz="1200">
                <a:solidFill>
                  <a:srgbClr val="9CDC68"/>
                </a:solidFill>
              </a:defRPr>
            </a:lvl3pPr>
            <a:lvl4pPr marL="0" indent="1371600">
              <a:buClrTx/>
              <a:buSzTx/>
              <a:buNone/>
              <a:defRPr sz="1200">
                <a:solidFill>
                  <a:srgbClr val="9CDC68"/>
                </a:solidFill>
              </a:defRPr>
            </a:lvl4pPr>
            <a:lvl5pPr marL="0" indent="1828800">
              <a:buClrTx/>
              <a:buSzTx/>
              <a:buNone/>
              <a:defRPr sz="12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01" name="Rectangle 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55" name="Group 7"/>
          <p:cNvGrpSpPr/>
          <p:nvPr/>
        </p:nvGrpSpPr>
        <p:grpSpPr>
          <a:xfrm>
            <a:off x="-1" y="0"/>
            <a:ext cx="12192002" cy="6858000"/>
            <a:chOff x="0" y="0"/>
            <a:chExt cx="12192001" cy="6858000"/>
          </a:xfrm>
        </p:grpSpPr>
        <p:sp>
          <p:nvSpPr>
            <p:cNvPr id="45" name="Rectangle 13"/>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46" name="Oval 16"/>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47" name="Oval 17"/>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48" name="Oval 18"/>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49" name="Oval 19"/>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0" name="Oval 20"/>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51" name="Rectangle 9"/>
            <p:cNvSpPr/>
            <p:nvPr/>
          </p:nvSpPr>
          <p:spPr>
            <a:xfrm>
              <a:off x="7289800" y="402164"/>
              <a:ext cx="4478865"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52" name="Freeform 5"/>
            <p:cNvSpPr/>
            <p:nvPr/>
          </p:nvSpPr>
          <p:spPr>
            <a:xfrm rot="16200000">
              <a:off x="3787244"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53" name="Freeform 5"/>
            <p:cNvSpPr/>
            <p:nvPr/>
          </p:nvSpPr>
          <p:spPr>
            <a:xfrm rot="15922489">
              <a:off x="4698353"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5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56" name="Title Text"/>
          <p:cNvSpPr txBox="1">
            <a:spLocks noGrp="1"/>
          </p:cNvSpPr>
          <p:nvPr>
            <p:ph type="title"/>
          </p:nvPr>
        </p:nvSpPr>
        <p:spPr>
          <a:xfrm>
            <a:off x="1154954" y="2677645"/>
            <a:ext cx="4351026" cy="2283825"/>
          </a:xfrm>
          <a:prstGeom prst="rect">
            <a:avLst/>
          </a:prstGeom>
        </p:spPr>
        <p:txBody>
          <a:bodyPr>
            <a:normAutofit/>
          </a:bodyPr>
          <a:lstStyle>
            <a:lvl1pPr>
              <a:defRPr sz="4000"/>
            </a:lvl1pPr>
          </a:lstStyle>
          <a:p>
            <a:r>
              <a:t>Title Text</a:t>
            </a:r>
          </a:p>
        </p:txBody>
      </p:sp>
      <p:sp>
        <p:nvSpPr>
          <p:cNvPr id="57" name="Body Level One…"/>
          <p:cNvSpPr txBox="1">
            <a:spLocks noGrp="1"/>
          </p:cNvSpPr>
          <p:nvPr>
            <p:ph type="body" sz="quarter" idx="1"/>
          </p:nvPr>
        </p:nvSpPr>
        <p:spPr>
          <a:xfrm>
            <a:off x="6895558" y="2677643"/>
            <a:ext cx="3757547" cy="2283825"/>
          </a:xfrm>
          <a:prstGeom prst="rect">
            <a:avLst/>
          </a:prstGeom>
        </p:spPr>
        <p:txBody>
          <a:bodyPr anchor="ctr"/>
          <a:lstStyle>
            <a:lvl1pPr marL="0" indent="0">
              <a:buClrTx/>
              <a:buSzTx/>
              <a:buNone/>
              <a:defRPr sz="2000" cap="all">
                <a:solidFill>
                  <a:srgbClr val="9CDC68"/>
                </a:solidFill>
              </a:defRPr>
            </a:lvl1pPr>
            <a:lvl2pPr marL="0" indent="457200">
              <a:buClrTx/>
              <a:buSzTx/>
              <a:buNone/>
              <a:defRPr sz="2000" cap="all">
                <a:solidFill>
                  <a:srgbClr val="9CDC68"/>
                </a:solidFill>
              </a:defRPr>
            </a:lvl2pPr>
            <a:lvl3pPr marL="0" indent="914400">
              <a:buClrTx/>
              <a:buSzTx/>
              <a:buNone/>
              <a:defRPr sz="2000" cap="all">
                <a:solidFill>
                  <a:srgbClr val="9CDC68"/>
                </a:solidFill>
              </a:defRPr>
            </a:lvl3pPr>
            <a:lvl4pPr marL="0" indent="1371600">
              <a:buClrTx/>
              <a:buSzTx/>
              <a:buNone/>
              <a:defRPr sz="2000" cap="all">
                <a:solidFill>
                  <a:srgbClr val="9CDC68"/>
                </a:solidFill>
              </a:defRPr>
            </a:lvl4pPr>
            <a:lvl5pPr marL="0" indent="1828800">
              <a:buClrTx/>
              <a:buSzTx/>
              <a:buNone/>
              <a:defRPr sz="2000" cap="all">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58" name="Rectangle 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18" name="Group 6"/>
          <p:cNvGrpSpPr/>
          <p:nvPr/>
        </p:nvGrpSpPr>
        <p:grpSpPr>
          <a:xfrm>
            <a:off x="-1" y="0"/>
            <a:ext cx="12192002" cy="6858000"/>
            <a:chOff x="0" y="0"/>
            <a:chExt cx="12192001" cy="6858000"/>
          </a:xfrm>
        </p:grpSpPr>
        <p:sp>
          <p:nvSpPr>
            <p:cNvPr id="209" name="Rectangle 10"/>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0" name="Oval 13"/>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1"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2" name="Oval 15"/>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3" name="Oval 17"/>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4" name="Oval 18"/>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5" name="Freeform 5"/>
            <p:cNvSpPr/>
            <p:nvPr/>
          </p:nvSpPr>
          <p:spPr>
            <a:xfrm rot="21010067">
              <a:off x="8490951" y="2714874"/>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6" name="Freeform 5"/>
            <p:cNvSpPr/>
            <p:nvPr/>
          </p:nvSpPr>
          <p:spPr>
            <a:xfrm>
              <a:off x="455612" y="2801318"/>
              <a:ext cx="11277601" cy="36026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1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219" name="Title Text"/>
          <p:cNvSpPr txBox="1">
            <a:spLocks noGrp="1"/>
          </p:cNvSpPr>
          <p:nvPr>
            <p:ph type="title"/>
          </p:nvPr>
        </p:nvSpPr>
        <p:spPr>
          <a:xfrm>
            <a:off x="1148797" y="1063416"/>
            <a:ext cx="8831817" cy="1372987"/>
          </a:xfrm>
          <a:prstGeom prst="rect">
            <a:avLst/>
          </a:prstGeom>
        </p:spPr>
        <p:txBody>
          <a:bodyPr>
            <a:normAutofit/>
          </a:bodyPr>
          <a:lstStyle>
            <a:lvl1pPr>
              <a:defRPr sz="4000"/>
            </a:lvl1pPr>
          </a:lstStyle>
          <a:p>
            <a:r>
              <a:t>Title Text</a:t>
            </a:r>
          </a:p>
        </p:txBody>
      </p:sp>
      <p:sp>
        <p:nvSpPr>
          <p:cNvPr id="220" name="Body Level One…"/>
          <p:cNvSpPr txBox="1">
            <a:spLocks noGrp="1"/>
          </p:cNvSpPr>
          <p:nvPr>
            <p:ph type="body" sz="half" idx="1"/>
          </p:nvPr>
        </p:nvSpPr>
        <p:spPr>
          <a:xfrm>
            <a:off x="1154954" y="3543300"/>
            <a:ext cx="8825659" cy="2476500"/>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221" name="Rectangle 1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222"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38" name="Group 2"/>
          <p:cNvGrpSpPr/>
          <p:nvPr/>
        </p:nvGrpSpPr>
        <p:grpSpPr>
          <a:xfrm>
            <a:off x="-1" y="0"/>
            <a:ext cx="12192002" cy="6858000"/>
            <a:chOff x="0" y="0"/>
            <a:chExt cx="12192001" cy="6858000"/>
          </a:xfrm>
        </p:grpSpPr>
        <p:sp>
          <p:nvSpPr>
            <p:cNvPr id="229" name="Rectangle 1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0" name="Oval 19"/>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1" name="Oval 21"/>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2" name="Oval 22"/>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3" name="Oval 23"/>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4" name="Oval 24"/>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5" name="Freeform 5"/>
            <p:cNvSpPr/>
            <p:nvPr/>
          </p:nvSpPr>
          <p:spPr>
            <a:xfrm rot="21010067">
              <a:off x="8490951" y="41851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6" name="Freeform 5"/>
            <p:cNvSpPr/>
            <p:nvPr/>
          </p:nvSpPr>
          <p:spPr>
            <a:xfrm>
              <a:off x="455612" y="4241801"/>
              <a:ext cx="11277601" cy="23371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3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239" name="TextBox 15"/>
          <p:cNvSpPr txBox="1"/>
          <p:nvPr/>
        </p:nvSpPr>
        <p:spPr>
          <a:xfrm>
            <a:off x="881565" y="607335"/>
            <a:ext cx="801913" cy="14485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600">
                <a:solidFill>
                  <a:srgbClr val="9CDC68"/>
                </a:solidFill>
                <a:latin typeface="Arial"/>
                <a:ea typeface="Arial"/>
                <a:cs typeface="Arial"/>
                <a:sym typeface="Arial"/>
              </a:defRPr>
            </a:lvl1pPr>
          </a:lstStyle>
          <a:p>
            <a:r>
              <a:t>“</a:t>
            </a:r>
          </a:p>
        </p:txBody>
      </p:sp>
      <p:sp>
        <p:nvSpPr>
          <p:cNvPr id="240" name="TextBox 12"/>
          <p:cNvSpPr txBox="1"/>
          <p:nvPr/>
        </p:nvSpPr>
        <p:spPr>
          <a:xfrm>
            <a:off x="9884457" y="2613786"/>
            <a:ext cx="652764" cy="144855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9600">
                <a:solidFill>
                  <a:srgbClr val="9CDC68"/>
                </a:solidFill>
                <a:latin typeface="Arial"/>
                <a:ea typeface="Arial"/>
                <a:cs typeface="Arial"/>
                <a:sym typeface="Arial"/>
              </a:defRPr>
            </a:lvl1pPr>
          </a:lstStyle>
          <a:p>
            <a:r>
              <a:t>”</a:t>
            </a:r>
          </a:p>
        </p:txBody>
      </p:sp>
      <p:sp>
        <p:nvSpPr>
          <p:cNvPr id="241" name="Title Text"/>
          <p:cNvSpPr txBox="1">
            <a:spLocks noGrp="1"/>
          </p:cNvSpPr>
          <p:nvPr>
            <p:ph type="title"/>
          </p:nvPr>
        </p:nvSpPr>
        <p:spPr>
          <a:xfrm>
            <a:off x="1581877" y="982134"/>
            <a:ext cx="8453907" cy="2696632"/>
          </a:xfrm>
          <a:prstGeom prst="rect">
            <a:avLst/>
          </a:prstGeom>
        </p:spPr>
        <p:txBody>
          <a:bodyPr>
            <a:normAutofit/>
          </a:bodyPr>
          <a:lstStyle>
            <a:lvl1pPr>
              <a:defRPr sz="4000"/>
            </a:lvl1pPr>
          </a:lstStyle>
          <a:p>
            <a:r>
              <a:t>Title Text</a:t>
            </a:r>
          </a:p>
        </p:txBody>
      </p:sp>
      <p:sp>
        <p:nvSpPr>
          <p:cNvPr id="242" name="Body Level One…"/>
          <p:cNvSpPr txBox="1">
            <a:spLocks noGrp="1"/>
          </p:cNvSpPr>
          <p:nvPr>
            <p:ph type="body" sz="quarter" idx="1"/>
          </p:nvPr>
        </p:nvSpPr>
        <p:spPr>
          <a:xfrm>
            <a:off x="1945944" y="3678766"/>
            <a:ext cx="7731220" cy="342175"/>
          </a:xfrm>
          <a:prstGeom prst="rect">
            <a:avLst/>
          </a:prstGeom>
        </p:spPr>
        <p:txBody>
          <a:bodyPr/>
          <a:lstStyle>
            <a:lvl1pPr marL="0" indent="0">
              <a:buClrTx/>
              <a:buSzTx/>
              <a:buNone/>
              <a:defRPr sz="1400" cap="small">
                <a:solidFill>
                  <a:srgbClr val="9CDC68"/>
                </a:solidFill>
              </a:defRPr>
            </a:lvl1pPr>
            <a:lvl2pPr marL="0" indent="457200">
              <a:buClrTx/>
              <a:buSzTx/>
              <a:buNone/>
              <a:defRPr sz="1400" cap="small">
                <a:solidFill>
                  <a:srgbClr val="9CDC68"/>
                </a:solidFill>
              </a:defRPr>
            </a:lvl2pPr>
            <a:lvl3pPr marL="0" indent="914400">
              <a:buClrTx/>
              <a:buSzTx/>
              <a:buNone/>
              <a:defRPr sz="1400" cap="small">
                <a:solidFill>
                  <a:srgbClr val="9CDC68"/>
                </a:solidFill>
              </a:defRPr>
            </a:lvl3pPr>
            <a:lvl4pPr marL="0" indent="1371600">
              <a:buClrTx/>
              <a:buSzTx/>
              <a:buNone/>
              <a:defRPr sz="1400" cap="small">
                <a:solidFill>
                  <a:srgbClr val="9CDC68"/>
                </a:solidFill>
              </a:defRPr>
            </a:lvl4pPr>
            <a:lvl5pPr marL="0" indent="1828800">
              <a:buClrTx/>
              <a:buSzTx/>
              <a:buNone/>
              <a:defRPr sz="1400" cap="small">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43" name="Text Placeholder 3"/>
          <p:cNvSpPr>
            <a:spLocks noGrp="1"/>
          </p:cNvSpPr>
          <p:nvPr>
            <p:ph type="body" sz="quarter" idx="13"/>
          </p:nvPr>
        </p:nvSpPr>
        <p:spPr>
          <a:xfrm>
            <a:off x="1154954" y="5029198"/>
            <a:ext cx="9244897" cy="997858"/>
          </a:xfrm>
          <a:prstGeom prst="rect">
            <a:avLst/>
          </a:prstGeom>
        </p:spPr>
        <p:txBody>
          <a:bodyPr anchor="ctr"/>
          <a:lstStyle/>
          <a:p>
            <a:pPr marL="0" indent="0">
              <a:buClrTx/>
              <a:buSzTx/>
              <a:buNone/>
              <a:defRPr sz="1400"/>
            </a:pPr>
            <a:endParaRPr/>
          </a:p>
        </p:txBody>
      </p:sp>
      <p:sp>
        <p:nvSpPr>
          <p:cNvPr id="244" name="Rectangle 18"/>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245"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61" name="Group 8"/>
          <p:cNvGrpSpPr/>
          <p:nvPr/>
        </p:nvGrpSpPr>
        <p:grpSpPr>
          <a:xfrm>
            <a:off x="-1" y="0"/>
            <a:ext cx="12192002" cy="6858000"/>
            <a:chOff x="0" y="0"/>
            <a:chExt cx="12192001" cy="6858000"/>
          </a:xfrm>
        </p:grpSpPr>
        <p:sp>
          <p:nvSpPr>
            <p:cNvPr id="252" name="Rectangle 10"/>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53" name="Oval 14"/>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54" name="Oval 15"/>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55" name="Oval 16"/>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56" name="Oval 17"/>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57" name="Oval 18"/>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58" name="Freeform 5"/>
            <p:cNvSpPr/>
            <p:nvPr/>
          </p:nvSpPr>
          <p:spPr>
            <a:xfrm rot="21010067">
              <a:off x="8490951" y="4193583"/>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59" name="Freeform 5"/>
            <p:cNvSpPr/>
            <p:nvPr/>
          </p:nvSpPr>
          <p:spPr>
            <a:xfrm>
              <a:off x="455612" y="4241801"/>
              <a:ext cx="11277601" cy="23371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6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262" name="Title Text"/>
          <p:cNvSpPr txBox="1">
            <a:spLocks noGrp="1"/>
          </p:cNvSpPr>
          <p:nvPr>
            <p:ph type="title"/>
          </p:nvPr>
        </p:nvSpPr>
        <p:spPr>
          <a:xfrm>
            <a:off x="1154954" y="2370666"/>
            <a:ext cx="8825660" cy="1822515"/>
          </a:xfrm>
          <a:prstGeom prst="rect">
            <a:avLst/>
          </a:prstGeom>
        </p:spPr>
        <p:txBody>
          <a:bodyPr anchor="b">
            <a:normAutofit/>
          </a:bodyPr>
          <a:lstStyle>
            <a:lvl1pPr>
              <a:defRPr sz="4000"/>
            </a:lvl1pPr>
          </a:lstStyle>
          <a:p>
            <a:r>
              <a:t>Title Text</a:t>
            </a:r>
          </a:p>
        </p:txBody>
      </p:sp>
      <p:sp>
        <p:nvSpPr>
          <p:cNvPr id="263" name="Body Level One…"/>
          <p:cNvSpPr txBox="1">
            <a:spLocks noGrp="1"/>
          </p:cNvSpPr>
          <p:nvPr>
            <p:ph type="body" sz="quarter" idx="1"/>
          </p:nvPr>
        </p:nvSpPr>
        <p:spPr>
          <a:xfrm>
            <a:off x="1154954" y="5024966"/>
            <a:ext cx="8825659" cy="860401"/>
          </a:xfrm>
          <a:prstGeom prst="rect">
            <a:avLst/>
          </a:prstGeom>
        </p:spPr>
        <p:txBody>
          <a:bodyPr/>
          <a:lstStyle>
            <a:lvl1pPr marL="0" indent="0">
              <a:buClrTx/>
              <a:buSzTx/>
              <a:buNone/>
              <a:defRPr sz="2000">
                <a:solidFill>
                  <a:srgbClr val="9CDC68"/>
                </a:solidFill>
              </a:defRPr>
            </a:lvl1pPr>
            <a:lvl2pPr marL="0" indent="457200">
              <a:buClrTx/>
              <a:buSzTx/>
              <a:buNone/>
              <a:defRPr sz="2000">
                <a:solidFill>
                  <a:srgbClr val="9CDC68"/>
                </a:solidFill>
              </a:defRPr>
            </a:lvl2pPr>
            <a:lvl3pPr marL="0" indent="914400">
              <a:buClrTx/>
              <a:buSzTx/>
              <a:buNone/>
              <a:defRPr sz="2000">
                <a:solidFill>
                  <a:srgbClr val="9CDC68"/>
                </a:solidFill>
              </a:defRPr>
            </a:lvl3pPr>
            <a:lvl4pPr marL="0" indent="1371600">
              <a:buClrTx/>
              <a:buSzTx/>
              <a:buNone/>
              <a:defRPr sz="2000">
                <a:solidFill>
                  <a:srgbClr val="9CDC68"/>
                </a:solidFill>
              </a:defRPr>
            </a:lvl4pPr>
            <a:lvl5pPr marL="0" indent="1828800">
              <a:buClrTx/>
              <a:buSzTx/>
              <a:buNone/>
              <a:defRPr sz="20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64" name="Rectangle 13"/>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265"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81" name="Group 7"/>
          <p:cNvGrpSpPr/>
          <p:nvPr/>
        </p:nvGrpSpPr>
        <p:grpSpPr>
          <a:xfrm>
            <a:off x="-1" y="0"/>
            <a:ext cx="12192002" cy="6858000"/>
            <a:chOff x="0" y="0"/>
            <a:chExt cx="12192001" cy="6858000"/>
          </a:xfrm>
        </p:grpSpPr>
        <p:sp>
          <p:nvSpPr>
            <p:cNvPr id="272"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3"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4"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5"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6"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7"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8"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79"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280"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282"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283" name="Title Text"/>
          <p:cNvSpPr txBox="1">
            <a:spLocks noGrp="1"/>
          </p:cNvSpPr>
          <p:nvPr>
            <p:ph type="title"/>
          </p:nvPr>
        </p:nvSpPr>
        <p:spPr>
          <a:xfrm>
            <a:off x="1154954" y="973667"/>
            <a:ext cx="8825659" cy="706966"/>
          </a:xfrm>
          <a:prstGeom prst="rect">
            <a:avLst/>
          </a:prstGeom>
        </p:spPr>
        <p:txBody>
          <a:bodyPr>
            <a:normAutofit/>
          </a:bodyPr>
          <a:lstStyle/>
          <a:p>
            <a:r>
              <a:t>Title Text</a:t>
            </a:r>
          </a:p>
        </p:txBody>
      </p:sp>
      <p:sp>
        <p:nvSpPr>
          <p:cNvPr id="284" name="Body Level One…"/>
          <p:cNvSpPr txBox="1">
            <a:spLocks noGrp="1"/>
          </p:cNvSpPr>
          <p:nvPr>
            <p:ph type="body" sz="quarter" idx="1"/>
          </p:nvPr>
        </p:nvSpPr>
        <p:spPr>
          <a:xfrm>
            <a:off x="1154954" y="2603501"/>
            <a:ext cx="3141879" cy="576263"/>
          </a:xfrm>
          <a:prstGeom prst="rect">
            <a:avLst/>
          </a:prstGeom>
        </p:spPr>
        <p:txBody>
          <a:bodyPr anchor="b"/>
          <a:lstStyle>
            <a:lvl1pPr marL="0" indent="0">
              <a:buClrTx/>
              <a:buSzTx/>
              <a:buNone/>
              <a:defRPr sz="2400">
                <a:solidFill>
                  <a:srgbClr val="9CDC68"/>
                </a:solidFill>
              </a:defRPr>
            </a:lvl1pPr>
            <a:lvl2pPr marL="0" indent="457200">
              <a:buClrTx/>
              <a:buSzTx/>
              <a:buNone/>
              <a:defRPr sz="2400">
                <a:solidFill>
                  <a:srgbClr val="9CDC68"/>
                </a:solidFill>
              </a:defRPr>
            </a:lvl2pPr>
            <a:lvl3pPr marL="0" indent="914400">
              <a:buClrTx/>
              <a:buSzTx/>
              <a:buNone/>
              <a:defRPr sz="2400">
                <a:solidFill>
                  <a:srgbClr val="9CDC68"/>
                </a:solidFill>
              </a:defRPr>
            </a:lvl3pPr>
            <a:lvl4pPr marL="0" indent="1371600">
              <a:buClrTx/>
              <a:buSzTx/>
              <a:buNone/>
              <a:defRPr sz="2400">
                <a:solidFill>
                  <a:srgbClr val="9CDC68"/>
                </a:solidFill>
              </a:defRPr>
            </a:lvl4pPr>
            <a:lvl5pPr marL="0" indent="1828800">
              <a:buClrTx/>
              <a:buSzTx/>
              <a:buNone/>
              <a:defRPr sz="24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85" name="Text Placeholder 3"/>
          <p:cNvSpPr>
            <a:spLocks noGrp="1"/>
          </p:cNvSpPr>
          <p:nvPr>
            <p:ph type="body" sz="quarter" idx="13"/>
          </p:nvPr>
        </p:nvSpPr>
        <p:spPr>
          <a:xfrm>
            <a:off x="1154952" y="3179764"/>
            <a:ext cx="3141880" cy="2847294"/>
          </a:xfrm>
          <a:prstGeom prst="rect">
            <a:avLst/>
          </a:prstGeom>
        </p:spPr>
        <p:txBody>
          <a:bodyPr/>
          <a:lstStyle/>
          <a:p>
            <a:pPr marL="0" indent="0">
              <a:buClrTx/>
              <a:buSzTx/>
              <a:buNone/>
              <a:defRPr sz="1400"/>
            </a:pPr>
            <a:endParaRPr/>
          </a:p>
        </p:txBody>
      </p:sp>
      <p:sp>
        <p:nvSpPr>
          <p:cNvPr id="286" name="Text Placeholder 4"/>
          <p:cNvSpPr>
            <a:spLocks noGrp="1"/>
          </p:cNvSpPr>
          <p:nvPr>
            <p:ph type="body" sz="quarter" idx="14"/>
          </p:nvPr>
        </p:nvSpPr>
        <p:spPr>
          <a:xfrm>
            <a:off x="4512721" y="2603500"/>
            <a:ext cx="3147010" cy="576263"/>
          </a:xfrm>
          <a:prstGeom prst="rect">
            <a:avLst/>
          </a:prstGeom>
        </p:spPr>
        <p:txBody>
          <a:bodyPr anchor="b"/>
          <a:lstStyle/>
          <a:p>
            <a:pPr marL="0" indent="0">
              <a:buClrTx/>
              <a:buSzTx/>
              <a:buNone/>
              <a:defRPr sz="2400">
                <a:solidFill>
                  <a:srgbClr val="9CDC68"/>
                </a:solidFill>
              </a:defRPr>
            </a:pPr>
            <a:endParaRPr/>
          </a:p>
        </p:txBody>
      </p:sp>
      <p:sp>
        <p:nvSpPr>
          <p:cNvPr id="287" name="Text Placeholder 3"/>
          <p:cNvSpPr>
            <a:spLocks noGrp="1"/>
          </p:cNvSpPr>
          <p:nvPr>
            <p:ph type="body" sz="quarter" idx="15"/>
          </p:nvPr>
        </p:nvSpPr>
        <p:spPr>
          <a:xfrm>
            <a:off x="4512721" y="3179763"/>
            <a:ext cx="3147010" cy="2847294"/>
          </a:xfrm>
          <a:prstGeom prst="rect">
            <a:avLst/>
          </a:prstGeom>
        </p:spPr>
        <p:txBody>
          <a:bodyPr/>
          <a:lstStyle/>
          <a:p>
            <a:pPr marL="0" indent="0">
              <a:buClrTx/>
              <a:buSzTx/>
              <a:buNone/>
              <a:defRPr sz="1400"/>
            </a:pPr>
            <a:endParaRPr/>
          </a:p>
        </p:txBody>
      </p:sp>
      <p:sp>
        <p:nvSpPr>
          <p:cNvPr id="288" name="Text Placeholder 4"/>
          <p:cNvSpPr>
            <a:spLocks noGrp="1"/>
          </p:cNvSpPr>
          <p:nvPr>
            <p:ph type="body" sz="quarter" idx="16"/>
          </p:nvPr>
        </p:nvSpPr>
        <p:spPr>
          <a:xfrm>
            <a:off x="7888134" y="2603500"/>
            <a:ext cx="3145731" cy="576263"/>
          </a:xfrm>
          <a:prstGeom prst="rect">
            <a:avLst/>
          </a:prstGeom>
        </p:spPr>
        <p:txBody>
          <a:bodyPr anchor="b"/>
          <a:lstStyle/>
          <a:p>
            <a:pPr marL="0" indent="0">
              <a:buClrTx/>
              <a:buSzTx/>
              <a:buNone/>
              <a:defRPr sz="2400">
                <a:solidFill>
                  <a:srgbClr val="9CDC68"/>
                </a:solidFill>
              </a:defRPr>
            </a:pPr>
            <a:endParaRPr/>
          </a:p>
        </p:txBody>
      </p:sp>
      <p:sp>
        <p:nvSpPr>
          <p:cNvPr id="289" name="Text Placeholder 3"/>
          <p:cNvSpPr>
            <a:spLocks noGrp="1"/>
          </p:cNvSpPr>
          <p:nvPr>
            <p:ph type="body" sz="quarter" idx="17"/>
          </p:nvPr>
        </p:nvSpPr>
        <p:spPr>
          <a:xfrm>
            <a:off x="7888329" y="3179761"/>
            <a:ext cx="3145537" cy="2847294"/>
          </a:xfrm>
          <a:prstGeom prst="rect">
            <a:avLst/>
          </a:prstGeom>
        </p:spPr>
        <p:txBody>
          <a:bodyPr/>
          <a:lstStyle/>
          <a:p>
            <a:pPr marL="0" indent="0">
              <a:buClrTx/>
              <a:buSzTx/>
              <a:buNone/>
              <a:defRPr sz="1400"/>
            </a:pPr>
            <a:endParaRPr/>
          </a:p>
        </p:txBody>
      </p:sp>
      <p:sp>
        <p:nvSpPr>
          <p:cNvPr id="290" name="Straight Connector 16"/>
          <p:cNvSpPr/>
          <p:nvPr/>
        </p:nvSpPr>
        <p:spPr>
          <a:xfrm flipH="1">
            <a:off x="4403971" y="2569632"/>
            <a:ext cx="1" cy="3492499"/>
          </a:xfrm>
          <a:prstGeom prst="line">
            <a:avLst/>
          </a:prstGeom>
          <a:ln w="12700" cap="rnd">
            <a:solidFill>
              <a:schemeClr val="accent1">
                <a:alpha val="40000"/>
              </a:schemeClr>
            </a:solidFill>
          </a:ln>
        </p:spPr>
        <p:txBody>
          <a:bodyPr lIns="45719" rIns="45719"/>
          <a:lstStyle/>
          <a:p>
            <a:endParaRPr>
              <a:latin typeface="Century Gothic"/>
              <a:ea typeface="Century Gothic"/>
              <a:cs typeface="Century Gothic"/>
            </a:endParaRPr>
          </a:p>
        </p:txBody>
      </p:sp>
      <p:sp>
        <p:nvSpPr>
          <p:cNvPr id="291" name="Straight Connector 17"/>
          <p:cNvSpPr/>
          <p:nvPr/>
        </p:nvSpPr>
        <p:spPr>
          <a:xfrm>
            <a:off x="7772400" y="2569632"/>
            <a:ext cx="1" cy="3492499"/>
          </a:xfrm>
          <a:prstGeom prst="line">
            <a:avLst/>
          </a:prstGeom>
          <a:ln w="12700" cap="rnd">
            <a:solidFill>
              <a:schemeClr val="accent1">
                <a:alpha val="40000"/>
              </a:schemeClr>
            </a:solidFill>
          </a:ln>
        </p:spPr>
        <p:txBody>
          <a:bodyPr lIns="45719" rIns="45719"/>
          <a:lstStyle/>
          <a:p>
            <a:endParaRPr>
              <a:latin typeface="Century Gothic"/>
              <a:ea typeface="Century Gothic"/>
              <a:cs typeface="Century Gothic"/>
            </a:endParaRPr>
          </a:p>
        </p:txBody>
      </p:sp>
      <p:sp>
        <p:nvSpPr>
          <p:cNvPr id="292"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308" name="Group 7"/>
          <p:cNvGrpSpPr/>
          <p:nvPr/>
        </p:nvGrpSpPr>
        <p:grpSpPr>
          <a:xfrm>
            <a:off x="-1" y="0"/>
            <a:ext cx="12192002" cy="6858000"/>
            <a:chOff x="0" y="0"/>
            <a:chExt cx="12192001" cy="6858000"/>
          </a:xfrm>
        </p:grpSpPr>
        <p:sp>
          <p:nvSpPr>
            <p:cNvPr id="299"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0"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1"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2"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3"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4"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5"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6"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0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309"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310" name="Title Text"/>
          <p:cNvSpPr txBox="1">
            <a:spLocks noGrp="1"/>
          </p:cNvSpPr>
          <p:nvPr>
            <p:ph type="title"/>
          </p:nvPr>
        </p:nvSpPr>
        <p:spPr>
          <a:xfrm>
            <a:off x="1154954" y="973667"/>
            <a:ext cx="8825659" cy="706966"/>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1154954" y="4532843"/>
            <a:ext cx="3050439" cy="576263"/>
          </a:xfrm>
          <a:prstGeom prst="rect">
            <a:avLst/>
          </a:prstGeom>
        </p:spPr>
        <p:txBody>
          <a:bodyPr anchor="b"/>
          <a:lstStyle>
            <a:lvl1pPr marL="0" indent="0">
              <a:buClrTx/>
              <a:buSzTx/>
              <a:buNone/>
              <a:defRPr sz="2400">
                <a:solidFill>
                  <a:srgbClr val="9CDC68"/>
                </a:solidFill>
              </a:defRPr>
            </a:lvl1pPr>
            <a:lvl2pPr marL="0" indent="457200">
              <a:buClrTx/>
              <a:buSzTx/>
              <a:buNone/>
              <a:defRPr sz="2400">
                <a:solidFill>
                  <a:srgbClr val="9CDC68"/>
                </a:solidFill>
              </a:defRPr>
            </a:lvl2pPr>
            <a:lvl3pPr marL="0" indent="914400">
              <a:buClrTx/>
              <a:buSzTx/>
              <a:buNone/>
              <a:defRPr sz="2400">
                <a:solidFill>
                  <a:srgbClr val="9CDC68"/>
                </a:solidFill>
              </a:defRPr>
            </a:lvl3pPr>
            <a:lvl4pPr marL="0" indent="1371600">
              <a:buClrTx/>
              <a:buSzTx/>
              <a:buNone/>
              <a:defRPr sz="2400">
                <a:solidFill>
                  <a:srgbClr val="9CDC68"/>
                </a:solidFill>
              </a:defRPr>
            </a:lvl4pPr>
            <a:lvl5pPr marL="0" indent="1828800">
              <a:buClrTx/>
              <a:buSzTx/>
              <a:buNone/>
              <a:defRPr sz="24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312" name="Picture Placeholder 2"/>
          <p:cNvSpPr>
            <a:spLocks noGrp="1"/>
          </p:cNvSpPr>
          <p:nvPr>
            <p:ph type="pic" sz="quarter" idx="13"/>
          </p:nvPr>
        </p:nvSpPr>
        <p:spPr>
          <a:xfrm>
            <a:off x="1334552" y="2603500"/>
            <a:ext cx="2691244" cy="159151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13" name="Text Placeholder 3"/>
          <p:cNvSpPr>
            <a:spLocks noGrp="1"/>
          </p:cNvSpPr>
          <p:nvPr>
            <p:ph type="body" sz="quarter" idx="14"/>
          </p:nvPr>
        </p:nvSpPr>
        <p:spPr>
          <a:xfrm>
            <a:off x="1154954" y="5109105"/>
            <a:ext cx="3050439" cy="917953"/>
          </a:xfrm>
          <a:prstGeom prst="rect">
            <a:avLst/>
          </a:prstGeom>
        </p:spPr>
        <p:txBody>
          <a:bodyPr/>
          <a:lstStyle/>
          <a:p>
            <a:pPr marL="0" indent="0">
              <a:buClrTx/>
              <a:buSzTx/>
              <a:buNone/>
              <a:defRPr sz="1400"/>
            </a:pPr>
            <a:endParaRPr/>
          </a:p>
        </p:txBody>
      </p:sp>
      <p:sp>
        <p:nvSpPr>
          <p:cNvPr id="314" name="Text Placeholder 4"/>
          <p:cNvSpPr>
            <a:spLocks noGrp="1"/>
          </p:cNvSpPr>
          <p:nvPr>
            <p:ph type="body" sz="quarter" idx="15"/>
          </p:nvPr>
        </p:nvSpPr>
        <p:spPr>
          <a:xfrm>
            <a:off x="4568864" y="4532843"/>
            <a:ext cx="3050439" cy="576264"/>
          </a:xfrm>
          <a:prstGeom prst="rect">
            <a:avLst/>
          </a:prstGeom>
        </p:spPr>
        <p:txBody>
          <a:bodyPr anchor="b"/>
          <a:lstStyle/>
          <a:p>
            <a:pPr marL="0" indent="0">
              <a:buClrTx/>
              <a:buSzTx/>
              <a:buNone/>
              <a:defRPr sz="2400">
                <a:solidFill>
                  <a:srgbClr val="9CDC68"/>
                </a:solidFill>
              </a:defRPr>
            </a:pPr>
            <a:endParaRPr/>
          </a:p>
        </p:txBody>
      </p:sp>
      <p:sp>
        <p:nvSpPr>
          <p:cNvPr id="315" name="Picture Placeholder 2"/>
          <p:cNvSpPr>
            <a:spLocks noGrp="1"/>
          </p:cNvSpPr>
          <p:nvPr>
            <p:ph type="pic" sz="quarter" idx="16"/>
          </p:nvPr>
        </p:nvSpPr>
        <p:spPr>
          <a:xfrm>
            <a:off x="4748462" y="2603500"/>
            <a:ext cx="2691244" cy="159151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16" name="Text Placeholder 3"/>
          <p:cNvSpPr>
            <a:spLocks noGrp="1"/>
          </p:cNvSpPr>
          <p:nvPr>
            <p:ph type="body" sz="quarter" idx="17"/>
          </p:nvPr>
        </p:nvSpPr>
        <p:spPr>
          <a:xfrm>
            <a:off x="4570171" y="5109104"/>
            <a:ext cx="3050439" cy="917953"/>
          </a:xfrm>
          <a:prstGeom prst="rect">
            <a:avLst/>
          </a:prstGeom>
        </p:spPr>
        <p:txBody>
          <a:bodyPr/>
          <a:lstStyle/>
          <a:p>
            <a:pPr marL="0" indent="0">
              <a:buClrTx/>
              <a:buSzTx/>
              <a:buNone/>
              <a:defRPr sz="1400"/>
            </a:pPr>
            <a:endParaRPr/>
          </a:p>
        </p:txBody>
      </p:sp>
      <p:sp>
        <p:nvSpPr>
          <p:cNvPr id="317" name="Text Placeholder 4"/>
          <p:cNvSpPr>
            <a:spLocks noGrp="1"/>
          </p:cNvSpPr>
          <p:nvPr>
            <p:ph type="body" sz="quarter" idx="18"/>
          </p:nvPr>
        </p:nvSpPr>
        <p:spPr>
          <a:xfrm>
            <a:off x="7982774" y="4532845"/>
            <a:ext cx="3051096" cy="576263"/>
          </a:xfrm>
          <a:prstGeom prst="rect">
            <a:avLst/>
          </a:prstGeom>
        </p:spPr>
        <p:txBody>
          <a:bodyPr anchor="b"/>
          <a:lstStyle/>
          <a:p>
            <a:pPr marL="0" indent="0">
              <a:buClrTx/>
              <a:buSzTx/>
              <a:buNone/>
              <a:defRPr sz="2400">
                <a:solidFill>
                  <a:srgbClr val="9CDC68"/>
                </a:solidFill>
              </a:defRPr>
            </a:pPr>
            <a:endParaRPr/>
          </a:p>
        </p:txBody>
      </p:sp>
      <p:sp>
        <p:nvSpPr>
          <p:cNvPr id="318" name="Picture Placeholder 2"/>
          <p:cNvSpPr>
            <a:spLocks noGrp="1"/>
          </p:cNvSpPr>
          <p:nvPr>
            <p:ph type="pic" sz="quarter" idx="19"/>
          </p:nvPr>
        </p:nvSpPr>
        <p:spPr>
          <a:xfrm>
            <a:off x="8163031" y="2603500"/>
            <a:ext cx="2691243" cy="1591511"/>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319" name="Text Placeholder 3"/>
          <p:cNvSpPr>
            <a:spLocks noGrp="1"/>
          </p:cNvSpPr>
          <p:nvPr>
            <p:ph type="body" sz="quarter" idx="20"/>
          </p:nvPr>
        </p:nvSpPr>
        <p:spPr>
          <a:xfrm>
            <a:off x="7982774" y="5109104"/>
            <a:ext cx="3051097" cy="917953"/>
          </a:xfrm>
          <a:prstGeom prst="rect">
            <a:avLst/>
          </a:prstGeom>
        </p:spPr>
        <p:txBody>
          <a:bodyPr/>
          <a:lstStyle/>
          <a:p>
            <a:pPr marL="0" indent="0">
              <a:buClrTx/>
              <a:buSzTx/>
              <a:buNone/>
              <a:defRPr sz="1400"/>
            </a:pPr>
            <a:endParaRPr/>
          </a:p>
        </p:txBody>
      </p:sp>
      <p:sp>
        <p:nvSpPr>
          <p:cNvPr id="320" name="Straight Connector 42"/>
          <p:cNvSpPr/>
          <p:nvPr/>
        </p:nvSpPr>
        <p:spPr>
          <a:xfrm flipH="1">
            <a:off x="4405831" y="2569632"/>
            <a:ext cx="1" cy="3492499"/>
          </a:xfrm>
          <a:prstGeom prst="line">
            <a:avLst/>
          </a:prstGeom>
          <a:ln w="12700" cap="rnd">
            <a:solidFill>
              <a:schemeClr val="accent1">
                <a:alpha val="40000"/>
              </a:schemeClr>
            </a:solidFill>
          </a:ln>
        </p:spPr>
        <p:txBody>
          <a:bodyPr lIns="45719" rIns="45719"/>
          <a:lstStyle/>
          <a:p>
            <a:endParaRPr>
              <a:latin typeface="Century Gothic"/>
              <a:ea typeface="Century Gothic"/>
              <a:cs typeface="Century Gothic"/>
            </a:endParaRPr>
          </a:p>
        </p:txBody>
      </p:sp>
      <p:sp>
        <p:nvSpPr>
          <p:cNvPr id="321" name="Straight Connector 43"/>
          <p:cNvSpPr/>
          <p:nvPr/>
        </p:nvSpPr>
        <p:spPr>
          <a:xfrm>
            <a:off x="7797802" y="2569632"/>
            <a:ext cx="1" cy="3492499"/>
          </a:xfrm>
          <a:prstGeom prst="line">
            <a:avLst/>
          </a:prstGeom>
          <a:ln w="12700" cap="rnd">
            <a:solidFill>
              <a:schemeClr val="accent1">
                <a:alpha val="40000"/>
              </a:schemeClr>
            </a:solidFill>
          </a:ln>
        </p:spPr>
        <p:txBody>
          <a:bodyPr lIns="45719" rIns="45719"/>
          <a:lstStyle/>
          <a:p>
            <a:endParaRPr>
              <a:latin typeface="Century Gothic"/>
              <a:ea typeface="Century Gothic"/>
              <a:cs typeface="Century Gothic"/>
            </a:endParaRPr>
          </a:p>
        </p:txBody>
      </p:sp>
      <p:sp>
        <p:nvSpPr>
          <p:cNvPr id="322"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338" name="Group 7"/>
          <p:cNvGrpSpPr/>
          <p:nvPr/>
        </p:nvGrpSpPr>
        <p:grpSpPr>
          <a:xfrm>
            <a:off x="-1" y="0"/>
            <a:ext cx="12192002" cy="6858000"/>
            <a:chOff x="0" y="0"/>
            <a:chExt cx="12192001" cy="6858000"/>
          </a:xfrm>
        </p:grpSpPr>
        <p:sp>
          <p:nvSpPr>
            <p:cNvPr id="329"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0"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1"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2"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3"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4"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5"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6"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3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339"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340" name="Title Text"/>
          <p:cNvSpPr txBox="1">
            <a:spLocks noGrp="1"/>
          </p:cNvSpPr>
          <p:nvPr>
            <p:ph type="title"/>
          </p:nvPr>
        </p:nvSpPr>
        <p:spPr>
          <a:xfrm>
            <a:off x="1154954" y="973667"/>
            <a:ext cx="8825659" cy="706966"/>
          </a:xfrm>
          <a:prstGeom prst="rect">
            <a:avLst/>
          </a:prstGeom>
        </p:spPr>
        <p:txBody>
          <a:bodyPr>
            <a:normAutofit/>
          </a:bodyPr>
          <a:lstStyle/>
          <a:p>
            <a:r>
              <a:t>Title Text</a:t>
            </a:r>
          </a:p>
        </p:txBody>
      </p:sp>
      <p:sp>
        <p:nvSpPr>
          <p:cNvPr id="341" name="Body Level One…"/>
          <p:cNvSpPr txBox="1">
            <a:spLocks noGrp="1"/>
          </p:cNvSpPr>
          <p:nvPr>
            <p:ph type="body" sz="half" idx="1"/>
          </p:nvPr>
        </p:nvSpPr>
        <p:spPr>
          <a:xfrm>
            <a:off x="1154954" y="2603500"/>
            <a:ext cx="8825659" cy="3416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359" name="Group 8"/>
          <p:cNvGrpSpPr/>
          <p:nvPr/>
        </p:nvGrpSpPr>
        <p:grpSpPr>
          <a:xfrm>
            <a:off x="-1" y="0"/>
            <a:ext cx="12192002" cy="6858000"/>
            <a:chOff x="0" y="0"/>
            <a:chExt cx="12192001" cy="6858000"/>
          </a:xfrm>
        </p:grpSpPr>
        <p:sp>
          <p:nvSpPr>
            <p:cNvPr id="349" name="Rectangle 11"/>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0" name="Oval 14"/>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1" name="Oval 15"/>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2"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3" name="Oval 18"/>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4" name="Oval 19"/>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5" name="Rectangle 6"/>
            <p:cNvSpPr/>
            <p:nvPr/>
          </p:nvSpPr>
          <p:spPr>
            <a:xfrm>
              <a:off x="414866" y="402164"/>
              <a:ext cx="6510867"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6" name="Freeform 5"/>
            <p:cNvSpPr/>
            <p:nvPr/>
          </p:nvSpPr>
          <p:spPr>
            <a:xfrm rot="5101749">
              <a:off x="6294737" y="4577736"/>
              <a:ext cx="3299407"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7" name="Freeform 5"/>
            <p:cNvSpPr/>
            <p:nvPr/>
          </p:nvSpPr>
          <p:spPr>
            <a:xfrm rot="5400000">
              <a:off x="4449231"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sp>
          <p:nvSpPr>
            <p:cNvPr id="358"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latin typeface="Century Gothic"/>
                <a:ea typeface="Century Gothic"/>
                <a:cs typeface="Century Gothic"/>
              </a:endParaRPr>
            </a:p>
          </p:txBody>
        </p:sp>
      </p:grpSp>
      <p:sp>
        <p:nvSpPr>
          <p:cNvPr id="360" name="Title Text"/>
          <p:cNvSpPr txBox="1">
            <a:spLocks noGrp="1"/>
          </p:cNvSpPr>
          <p:nvPr>
            <p:ph type="title"/>
          </p:nvPr>
        </p:nvSpPr>
        <p:spPr>
          <a:xfrm>
            <a:off x="8585234" y="1278467"/>
            <a:ext cx="1409966" cy="4748591"/>
          </a:xfrm>
          <a:prstGeom prst="rect">
            <a:avLst/>
          </a:prstGeom>
        </p:spPr>
        <p:txBody>
          <a:bodyPr anchor="b">
            <a:normAutofit/>
          </a:bodyPr>
          <a:lstStyle/>
          <a:p>
            <a:r>
              <a:t>Title Text</a:t>
            </a:r>
          </a:p>
        </p:txBody>
      </p:sp>
      <p:sp>
        <p:nvSpPr>
          <p:cNvPr id="361" name="Body Level One…"/>
          <p:cNvSpPr txBox="1">
            <a:spLocks noGrp="1"/>
          </p:cNvSpPr>
          <p:nvPr>
            <p:ph type="body" sz="half" idx="1"/>
          </p:nvPr>
        </p:nvSpPr>
        <p:spPr>
          <a:xfrm>
            <a:off x="1154954" y="1278467"/>
            <a:ext cx="6256026" cy="474859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2" name="Rectangle 13"/>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363" name="Slide Number"/>
          <p:cNvSpPr txBox="1">
            <a:spLocks noGrp="1"/>
          </p:cNvSpPr>
          <p:nvPr>
            <p:ph type="sldNum" sz="quarter" idx="2"/>
          </p:nvPr>
        </p:nvSpPr>
        <p:spPr>
          <a:prstGeom prst="rect">
            <a:avLst/>
          </a:prstGeom>
        </p:spPr>
        <p:txBody>
          <a:body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grpSp>
        <p:nvGrpSpPr>
          <p:cNvPr id="380" name="Group 7"/>
          <p:cNvGrpSpPr/>
          <p:nvPr/>
        </p:nvGrpSpPr>
        <p:grpSpPr>
          <a:xfrm>
            <a:off x="1523999" y="857249"/>
            <a:ext cx="9144001" cy="5143502"/>
            <a:chOff x="0" y="0"/>
            <a:chExt cx="9144000" cy="5143500"/>
          </a:xfrm>
        </p:grpSpPr>
        <p:sp>
          <p:nvSpPr>
            <p:cNvPr id="370" name="Rectangle 13"/>
            <p:cNvSpPr/>
            <p:nvPr/>
          </p:nvSpPr>
          <p:spPr>
            <a:xfrm>
              <a:off x="0" y="0"/>
              <a:ext cx="9144000" cy="5143500"/>
            </a:xfrm>
            <a:prstGeom prst="rect">
              <a:avLst/>
            </a:prstGeom>
            <a:blipFill rotWithShape="1">
              <a:blip r:embed="rId2"/>
              <a:srcRect/>
              <a:stretch>
                <a:fillRect/>
              </a:stretch>
            </a:blip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1" name="Oval 16"/>
            <p:cNvSpPr/>
            <p:nvPr/>
          </p:nvSpPr>
          <p:spPr>
            <a:xfrm>
              <a:off x="-1" y="2000250"/>
              <a:ext cx="3143252" cy="3143251"/>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2" name="Oval 17"/>
            <p:cNvSpPr/>
            <p:nvPr/>
          </p:nvSpPr>
          <p:spPr>
            <a:xfrm>
              <a:off x="-1" y="2171700"/>
              <a:ext cx="1771651" cy="1771651"/>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3" name="Oval 18"/>
            <p:cNvSpPr/>
            <p:nvPr/>
          </p:nvSpPr>
          <p:spPr>
            <a:xfrm>
              <a:off x="6456759" y="4400550"/>
              <a:ext cx="742951" cy="742951"/>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4" name="Oval 19"/>
            <p:cNvSpPr/>
            <p:nvPr/>
          </p:nvSpPr>
          <p:spPr>
            <a:xfrm>
              <a:off x="6456759" y="1257300"/>
              <a:ext cx="2114551" cy="2114551"/>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5" name="Oval 20"/>
            <p:cNvSpPr/>
            <p:nvPr/>
          </p:nvSpPr>
          <p:spPr>
            <a:xfrm>
              <a:off x="5999558" y="6347"/>
              <a:ext cx="1200152" cy="1200152"/>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6" name="Rectangle 9"/>
            <p:cNvSpPr/>
            <p:nvPr/>
          </p:nvSpPr>
          <p:spPr>
            <a:xfrm>
              <a:off x="5467350" y="301623"/>
              <a:ext cx="3359150" cy="4540254"/>
            </a:xfrm>
            <a:prstGeom prst="rect">
              <a:avLst/>
            </a:prstGeom>
            <a:solidFill>
              <a:srgbClr val="FFFFFF"/>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7" name="Freeform 5"/>
            <p:cNvSpPr/>
            <p:nvPr/>
          </p:nvSpPr>
          <p:spPr>
            <a:xfrm rot="16200000">
              <a:off x="2840432" y="2101290"/>
              <a:ext cx="4540254" cy="940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8" name="Freeform 5"/>
            <p:cNvSpPr/>
            <p:nvPr/>
          </p:nvSpPr>
          <p:spPr>
            <a:xfrm rot="15922489">
              <a:off x="3523765" y="1369557"/>
              <a:ext cx="2474556"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79" name="Freeform 5"/>
            <p:cNvSpPr/>
            <p:nvPr/>
          </p:nvSpPr>
          <p:spPr>
            <a:xfrm>
              <a:off x="0" y="1190"/>
              <a:ext cx="9144001" cy="51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grpSp>
      <p:sp>
        <p:nvSpPr>
          <p:cNvPr id="381" name="Title Text"/>
          <p:cNvSpPr txBox="1">
            <a:spLocks noGrp="1"/>
          </p:cNvSpPr>
          <p:nvPr>
            <p:ph type="title"/>
          </p:nvPr>
        </p:nvSpPr>
        <p:spPr>
          <a:xfrm>
            <a:off x="2390215" y="2865483"/>
            <a:ext cx="3263270" cy="1712869"/>
          </a:xfrm>
          <a:prstGeom prst="rect">
            <a:avLst/>
          </a:prstGeom>
        </p:spPr>
        <p:txBody>
          <a:bodyPr lIns="34290" tIns="34290" rIns="34290" bIns="34290">
            <a:normAutofit/>
          </a:bodyPr>
          <a:lstStyle>
            <a:lvl1pPr>
              <a:defRPr sz="3800"/>
            </a:lvl1pPr>
          </a:lstStyle>
          <a:p>
            <a:r>
              <a:t>Title Text</a:t>
            </a:r>
          </a:p>
        </p:txBody>
      </p:sp>
      <p:sp>
        <p:nvSpPr>
          <p:cNvPr id="382" name="Body Level One…"/>
          <p:cNvSpPr txBox="1">
            <a:spLocks noGrp="1"/>
          </p:cNvSpPr>
          <p:nvPr>
            <p:ph type="body" sz="quarter" idx="1"/>
          </p:nvPr>
        </p:nvSpPr>
        <p:spPr>
          <a:xfrm>
            <a:off x="6695668" y="2865483"/>
            <a:ext cx="2818160" cy="1712869"/>
          </a:xfrm>
          <a:prstGeom prst="rect">
            <a:avLst/>
          </a:prstGeom>
        </p:spPr>
        <p:txBody>
          <a:bodyPr lIns="34290" tIns="34290" rIns="34290" bIns="34290" anchor="ctr"/>
          <a:lstStyle>
            <a:lvl1pPr marL="0" indent="0">
              <a:buClrTx/>
              <a:buSzTx/>
              <a:buNone/>
              <a:defRPr cap="all">
                <a:solidFill>
                  <a:srgbClr val="9CDC68"/>
                </a:solidFill>
              </a:defRPr>
            </a:lvl1pPr>
            <a:lvl2pPr marL="0" indent="457200">
              <a:buClrTx/>
              <a:buSzTx/>
              <a:buNone/>
              <a:defRPr cap="all">
                <a:solidFill>
                  <a:srgbClr val="9CDC68"/>
                </a:solidFill>
              </a:defRPr>
            </a:lvl2pPr>
            <a:lvl3pPr marL="0" indent="914400">
              <a:buClrTx/>
              <a:buSzTx/>
              <a:buNone/>
              <a:defRPr cap="all">
                <a:solidFill>
                  <a:srgbClr val="9CDC68"/>
                </a:solidFill>
              </a:defRPr>
            </a:lvl3pPr>
            <a:lvl4pPr marL="0" indent="1371600">
              <a:buClrTx/>
              <a:buSzTx/>
              <a:buNone/>
              <a:defRPr cap="all">
                <a:solidFill>
                  <a:srgbClr val="9CDC68"/>
                </a:solidFill>
              </a:defRPr>
            </a:lvl4pPr>
            <a:lvl5pPr marL="0" indent="1828800">
              <a:buClrTx/>
              <a:buSzTx/>
              <a:buNone/>
              <a:defRPr cap="all">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383" name="Rectangle 15"/>
          <p:cNvSpPr/>
          <p:nvPr/>
        </p:nvSpPr>
        <p:spPr>
          <a:xfrm>
            <a:off x="9352359" y="857249"/>
            <a:ext cx="514351" cy="857251"/>
          </a:xfrm>
          <a:prstGeom prst="rect">
            <a:avLst/>
          </a:prstGeom>
          <a:solidFill>
            <a:schemeClr val="accent1"/>
          </a:solidFill>
          <a:ln w="3175">
            <a:miter lim="400000"/>
          </a:ln>
          <a:effectLst>
            <a:outerShdw blurRad="25400" dist="12700" dir="5400000" rotWithShape="0">
              <a:srgbClr val="000000">
                <a:alpha val="45000"/>
              </a:srgbClr>
            </a:outerShdw>
          </a:effectLst>
        </p:spPr>
        <p:txBody>
          <a:bodyPr lIns="34290" tIns="34290" rIns="34290" bIns="34290"/>
          <a:lstStyle/>
          <a:p>
            <a:pPr>
              <a:defRPr sz="1600"/>
            </a:pPr>
            <a:endParaRPr sz="1600">
              <a:latin typeface="Century Gothic"/>
              <a:ea typeface="Century Gothic"/>
              <a:cs typeface="Century Gothic"/>
            </a:endParaRPr>
          </a:p>
        </p:txBody>
      </p:sp>
      <p:sp>
        <p:nvSpPr>
          <p:cNvPr id="384" name="Slide Number"/>
          <p:cNvSpPr txBox="1">
            <a:spLocks noGrp="1"/>
          </p:cNvSpPr>
          <p:nvPr>
            <p:ph type="sldNum" sz="quarter" idx="2"/>
          </p:nvPr>
        </p:nvSpPr>
        <p:spPr>
          <a:xfrm>
            <a:off x="9379093" y="1179831"/>
            <a:ext cx="447274" cy="474981"/>
          </a:xfrm>
          <a:prstGeom prst="rect">
            <a:avLst/>
          </a:prstGeom>
        </p:spPr>
        <p:txBody>
          <a:bodyPr lIns="34290" tIns="34290" rIns="34290" bIns="34290"/>
          <a:lstStyle>
            <a:lvl1pPr>
              <a:defRPr sz="2600"/>
            </a:lvl1p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grpSp>
        <p:nvGrpSpPr>
          <p:cNvPr id="400" name="Group 7"/>
          <p:cNvGrpSpPr/>
          <p:nvPr/>
        </p:nvGrpSpPr>
        <p:grpSpPr>
          <a:xfrm>
            <a:off x="1523999" y="857249"/>
            <a:ext cx="9144001" cy="5143502"/>
            <a:chOff x="0" y="0"/>
            <a:chExt cx="9144000" cy="5143500"/>
          </a:xfrm>
        </p:grpSpPr>
        <p:sp>
          <p:nvSpPr>
            <p:cNvPr id="391" name="Rectangle 6"/>
            <p:cNvSpPr/>
            <p:nvPr/>
          </p:nvSpPr>
          <p:spPr>
            <a:xfrm>
              <a:off x="0" y="0"/>
              <a:ext cx="9144000" cy="5143500"/>
            </a:xfrm>
            <a:prstGeom prst="rect">
              <a:avLst/>
            </a:prstGeom>
            <a:blipFill rotWithShape="1">
              <a:blip r:embed="rId2"/>
              <a:srcRect/>
              <a:stretch>
                <a:fillRect/>
              </a:stretch>
            </a:blip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2" name="Oval 12"/>
            <p:cNvSpPr/>
            <p:nvPr/>
          </p:nvSpPr>
          <p:spPr>
            <a:xfrm>
              <a:off x="-1" y="2000250"/>
              <a:ext cx="3143252" cy="3143251"/>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3" name="Oval 14"/>
            <p:cNvSpPr/>
            <p:nvPr/>
          </p:nvSpPr>
          <p:spPr>
            <a:xfrm>
              <a:off x="-1" y="2171700"/>
              <a:ext cx="1771651" cy="1771651"/>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4" name="Oval 17"/>
            <p:cNvSpPr/>
            <p:nvPr/>
          </p:nvSpPr>
          <p:spPr>
            <a:xfrm>
              <a:off x="6456759" y="4400550"/>
              <a:ext cx="742951" cy="742951"/>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5" name="Oval 15"/>
            <p:cNvSpPr/>
            <p:nvPr/>
          </p:nvSpPr>
          <p:spPr>
            <a:xfrm>
              <a:off x="6456759" y="1257300"/>
              <a:ext cx="2114551" cy="2114551"/>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6" name="Oval 16"/>
            <p:cNvSpPr/>
            <p:nvPr/>
          </p:nvSpPr>
          <p:spPr>
            <a:xfrm>
              <a:off x="5999558" y="6347"/>
              <a:ext cx="1200152" cy="1200152"/>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7" name="Freeform 5"/>
            <p:cNvSpPr/>
            <p:nvPr/>
          </p:nvSpPr>
          <p:spPr>
            <a:xfrm rot="21010067">
              <a:off x="6368214" y="1348137"/>
              <a:ext cx="2474556"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8" name="Freeform 5"/>
            <p:cNvSpPr/>
            <p:nvPr/>
          </p:nvSpPr>
          <p:spPr>
            <a:xfrm>
              <a:off x="344629" y="1399803"/>
              <a:ext cx="8458202" cy="3400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399" name="Freeform 5"/>
            <p:cNvSpPr/>
            <p:nvPr/>
          </p:nvSpPr>
          <p:spPr>
            <a:xfrm>
              <a:off x="0" y="1190"/>
              <a:ext cx="9144001" cy="51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grpSp>
      <p:sp>
        <p:nvSpPr>
          <p:cNvPr id="401" name="Rectangle 20"/>
          <p:cNvSpPr/>
          <p:nvPr/>
        </p:nvSpPr>
        <p:spPr>
          <a:xfrm>
            <a:off x="9352359" y="857249"/>
            <a:ext cx="514351" cy="857251"/>
          </a:xfrm>
          <a:prstGeom prst="rect">
            <a:avLst/>
          </a:prstGeom>
          <a:solidFill>
            <a:schemeClr val="accent1"/>
          </a:solidFill>
          <a:ln w="3175">
            <a:miter lim="400000"/>
          </a:ln>
          <a:effectLst>
            <a:outerShdw blurRad="25400" dist="12700" dir="5400000" rotWithShape="0">
              <a:srgbClr val="000000">
                <a:alpha val="45000"/>
              </a:srgbClr>
            </a:outerShdw>
          </a:effectLst>
        </p:spPr>
        <p:txBody>
          <a:bodyPr lIns="34290" tIns="34290" rIns="34290" bIns="34290"/>
          <a:lstStyle/>
          <a:p>
            <a:pPr>
              <a:defRPr sz="1600"/>
            </a:pPr>
            <a:endParaRPr sz="1600">
              <a:latin typeface="Century Gothic"/>
              <a:ea typeface="Century Gothic"/>
              <a:cs typeface="Century Gothic"/>
            </a:endParaRPr>
          </a:p>
        </p:txBody>
      </p:sp>
      <p:sp>
        <p:nvSpPr>
          <p:cNvPr id="402" name="Title Text"/>
          <p:cNvSpPr txBox="1">
            <a:spLocks noGrp="1"/>
          </p:cNvSpPr>
          <p:nvPr>
            <p:ph type="title"/>
          </p:nvPr>
        </p:nvSpPr>
        <p:spPr>
          <a:xfrm>
            <a:off x="2390215" y="1587500"/>
            <a:ext cx="6571061" cy="530224"/>
          </a:xfrm>
          <a:prstGeom prst="rect">
            <a:avLst/>
          </a:prstGeom>
        </p:spPr>
        <p:txBody>
          <a:bodyPr lIns="34290" tIns="34290" rIns="34290" bIns="34290">
            <a:normAutofit/>
          </a:bodyPr>
          <a:lstStyle>
            <a:lvl1pPr>
              <a:defRPr sz="3400"/>
            </a:lvl1pPr>
          </a:lstStyle>
          <a:p>
            <a:r>
              <a:t>Title Text</a:t>
            </a:r>
          </a:p>
        </p:txBody>
      </p:sp>
      <p:sp>
        <p:nvSpPr>
          <p:cNvPr id="403" name="Body Level One…"/>
          <p:cNvSpPr txBox="1">
            <a:spLocks noGrp="1"/>
          </p:cNvSpPr>
          <p:nvPr>
            <p:ph type="body" sz="half" idx="1"/>
          </p:nvPr>
        </p:nvSpPr>
        <p:spPr>
          <a:xfrm>
            <a:off x="2390215" y="2809875"/>
            <a:ext cx="6619246" cy="2562226"/>
          </a:xfrm>
          <a:prstGeom prst="rect">
            <a:avLst/>
          </a:prstGeom>
        </p:spPr>
        <p:txBody>
          <a:bodyPr lIns="34290" tIns="34290" rIns="34290" bIns="34290"/>
          <a:lstStyle>
            <a:lvl1pPr marL="304800" indent="-304800">
              <a:defRPr sz="1600"/>
            </a:lvl1pPr>
            <a:lvl2pPr marL="742950" indent="-285750">
              <a:defRPr sz="1600"/>
            </a:lvl2pPr>
            <a:lvl3pPr marL="1175657" indent="-261257">
              <a:defRPr sz="1600"/>
            </a:lvl3pPr>
            <a:lvl4pPr marL="1676400" indent="-304800">
              <a:defRPr sz="1600"/>
            </a:lvl4pPr>
            <a:lvl5pPr marL="2133600" indent="-304800">
              <a:defRPr sz="1600"/>
            </a:lvl5pPr>
          </a:lstStyle>
          <a:p>
            <a:r>
              <a:t>Body Level One</a:t>
            </a:r>
          </a:p>
          <a:p>
            <a:pPr lvl="1"/>
            <a:r>
              <a:t>Body Level Two</a:t>
            </a:r>
          </a:p>
          <a:p>
            <a:pPr lvl="2"/>
            <a:r>
              <a:t>Body Level Three</a:t>
            </a:r>
          </a:p>
          <a:p>
            <a:pPr lvl="3"/>
            <a:r>
              <a:t>Body Level Four</a:t>
            </a:r>
          </a:p>
          <a:p>
            <a:pPr lvl="4"/>
            <a:r>
              <a:t>Body Level Five</a:t>
            </a:r>
          </a:p>
        </p:txBody>
      </p:sp>
      <p:sp>
        <p:nvSpPr>
          <p:cNvPr id="404" name="Slide Number"/>
          <p:cNvSpPr txBox="1">
            <a:spLocks noGrp="1"/>
          </p:cNvSpPr>
          <p:nvPr>
            <p:ph type="sldNum" sz="quarter" idx="2"/>
          </p:nvPr>
        </p:nvSpPr>
        <p:spPr>
          <a:xfrm>
            <a:off x="9379093" y="1179831"/>
            <a:ext cx="447274" cy="474981"/>
          </a:xfrm>
          <a:prstGeom prst="rect">
            <a:avLst/>
          </a:prstGeom>
        </p:spPr>
        <p:txBody>
          <a:bodyPr lIns="34290" tIns="34290" rIns="34290" bIns="34290"/>
          <a:lstStyle>
            <a:lvl1pPr>
              <a:defRPr sz="2600"/>
            </a:lvl1p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grpSp>
        <p:nvGrpSpPr>
          <p:cNvPr id="420" name="Group 7"/>
          <p:cNvGrpSpPr/>
          <p:nvPr/>
        </p:nvGrpSpPr>
        <p:grpSpPr>
          <a:xfrm>
            <a:off x="1523999" y="857249"/>
            <a:ext cx="9144001" cy="5143502"/>
            <a:chOff x="0" y="0"/>
            <a:chExt cx="9144000" cy="5143500"/>
          </a:xfrm>
        </p:grpSpPr>
        <p:sp>
          <p:nvSpPr>
            <p:cNvPr id="411" name="Rectangle 6"/>
            <p:cNvSpPr/>
            <p:nvPr/>
          </p:nvSpPr>
          <p:spPr>
            <a:xfrm>
              <a:off x="0" y="0"/>
              <a:ext cx="9144000" cy="5143500"/>
            </a:xfrm>
            <a:prstGeom prst="rect">
              <a:avLst/>
            </a:prstGeom>
            <a:blipFill rotWithShape="1">
              <a:blip r:embed="rId2"/>
              <a:srcRect/>
              <a:stretch>
                <a:fillRect/>
              </a:stretch>
            </a:blip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2" name="Oval 12"/>
            <p:cNvSpPr/>
            <p:nvPr/>
          </p:nvSpPr>
          <p:spPr>
            <a:xfrm>
              <a:off x="-1" y="2000250"/>
              <a:ext cx="3143252" cy="3143251"/>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3" name="Oval 14"/>
            <p:cNvSpPr/>
            <p:nvPr/>
          </p:nvSpPr>
          <p:spPr>
            <a:xfrm>
              <a:off x="-1" y="2171700"/>
              <a:ext cx="1771651" cy="1771651"/>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4" name="Oval 17"/>
            <p:cNvSpPr/>
            <p:nvPr/>
          </p:nvSpPr>
          <p:spPr>
            <a:xfrm>
              <a:off x="6456759" y="4400550"/>
              <a:ext cx="742951" cy="742951"/>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5" name="Oval 15"/>
            <p:cNvSpPr/>
            <p:nvPr/>
          </p:nvSpPr>
          <p:spPr>
            <a:xfrm>
              <a:off x="6456759" y="1257300"/>
              <a:ext cx="2114551" cy="2114551"/>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6" name="Oval 16"/>
            <p:cNvSpPr/>
            <p:nvPr/>
          </p:nvSpPr>
          <p:spPr>
            <a:xfrm>
              <a:off x="5999558" y="6347"/>
              <a:ext cx="1200152" cy="1200152"/>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7" name="Freeform 5"/>
            <p:cNvSpPr/>
            <p:nvPr/>
          </p:nvSpPr>
          <p:spPr>
            <a:xfrm rot="21010067">
              <a:off x="6368214" y="1348137"/>
              <a:ext cx="2474556" cy="330696"/>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8" name="Freeform 5"/>
            <p:cNvSpPr/>
            <p:nvPr/>
          </p:nvSpPr>
          <p:spPr>
            <a:xfrm>
              <a:off x="344629" y="1399803"/>
              <a:ext cx="8458202" cy="3400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sp>
          <p:nvSpPr>
            <p:cNvPr id="419" name="Freeform 5"/>
            <p:cNvSpPr/>
            <p:nvPr/>
          </p:nvSpPr>
          <p:spPr>
            <a:xfrm>
              <a:off x="0" y="1190"/>
              <a:ext cx="9144001" cy="5142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3175" cap="flat">
              <a:noFill/>
              <a:miter lim="400000"/>
            </a:ln>
            <a:effectLst/>
          </p:spPr>
          <p:txBody>
            <a:bodyPr wrap="square" lIns="34290" tIns="34290" rIns="34290" bIns="34290" numCol="1" anchor="t">
              <a:noAutofit/>
            </a:bodyPr>
            <a:lstStyle/>
            <a:p>
              <a:pPr>
                <a:defRPr sz="1600"/>
              </a:pPr>
              <a:endParaRPr sz="1600">
                <a:latin typeface="Century Gothic"/>
                <a:ea typeface="Century Gothic"/>
                <a:cs typeface="Century Gothic"/>
              </a:endParaRPr>
            </a:p>
          </p:txBody>
        </p:sp>
      </p:grpSp>
      <p:sp>
        <p:nvSpPr>
          <p:cNvPr id="421" name="Rectangle 20"/>
          <p:cNvSpPr/>
          <p:nvPr/>
        </p:nvSpPr>
        <p:spPr>
          <a:xfrm>
            <a:off x="9352359" y="857249"/>
            <a:ext cx="514351" cy="857251"/>
          </a:xfrm>
          <a:prstGeom prst="rect">
            <a:avLst/>
          </a:prstGeom>
          <a:solidFill>
            <a:schemeClr val="accent1"/>
          </a:solidFill>
          <a:ln w="3175">
            <a:miter lim="400000"/>
          </a:ln>
          <a:effectLst>
            <a:outerShdw blurRad="25400" dist="12700" dir="5400000" rotWithShape="0">
              <a:srgbClr val="000000">
                <a:alpha val="45000"/>
              </a:srgbClr>
            </a:outerShdw>
          </a:effectLst>
        </p:spPr>
        <p:txBody>
          <a:bodyPr lIns="34290" tIns="34290" rIns="34290" bIns="34290"/>
          <a:lstStyle/>
          <a:p>
            <a:pPr>
              <a:defRPr sz="1600"/>
            </a:pPr>
            <a:endParaRPr sz="1600">
              <a:latin typeface="Century Gothic"/>
              <a:ea typeface="Century Gothic"/>
              <a:cs typeface="Century Gothic"/>
            </a:endParaRPr>
          </a:p>
        </p:txBody>
      </p:sp>
      <p:sp>
        <p:nvSpPr>
          <p:cNvPr id="422" name="Title Text"/>
          <p:cNvSpPr txBox="1">
            <a:spLocks noGrp="1"/>
          </p:cNvSpPr>
          <p:nvPr>
            <p:ph type="title"/>
          </p:nvPr>
        </p:nvSpPr>
        <p:spPr>
          <a:xfrm>
            <a:off x="2390215" y="1587500"/>
            <a:ext cx="6571061" cy="530224"/>
          </a:xfrm>
          <a:prstGeom prst="rect">
            <a:avLst/>
          </a:prstGeom>
        </p:spPr>
        <p:txBody>
          <a:bodyPr lIns="34290" tIns="34290" rIns="34290" bIns="34290">
            <a:normAutofit/>
          </a:bodyPr>
          <a:lstStyle>
            <a:lvl1pPr>
              <a:defRPr sz="3400"/>
            </a:lvl1pPr>
          </a:lstStyle>
          <a:p>
            <a:r>
              <a:t>Title Text</a:t>
            </a:r>
          </a:p>
        </p:txBody>
      </p:sp>
      <p:sp>
        <p:nvSpPr>
          <p:cNvPr id="423" name="Slide Number"/>
          <p:cNvSpPr txBox="1">
            <a:spLocks noGrp="1"/>
          </p:cNvSpPr>
          <p:nvPr>
            <p:ph type="sldNum" sz="quarter" idx="2"/>
          </p:nvPr>
        </p:nvSpPr>
        <p:spPr>
          <a:xfrm>
            <a:off x="9379093" y="1179831"/>
            <a:ext cx="447274" cy="474981"/>
          </a:xfrm>
          <a:prstGeom prst="rect">
            <a:avLst/>
          </a:prstGeom>
        </p:spPr>
        <p:txBody>
          <a:bodyPr lIns="34290" tIns="34290" rIns="34290" bIns="34290"/>
          <a:lstStyle>
            <a:lvl1pPr>
              <a:defRPr sz="2600"/>
            </a:lvl1p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75" name="Group 7"/>
          <p:cNvGrpSpPr/>
          <p:nvPr/>
        </p:nvGrpSpPr>
        <p:grpSpPr>
          <a:xfrm>
            <a:off x="-1" y="0"/>
            <a:ext cx="12192002" cy="6858000"/>
            <a:chOff x="0" y="0"/>
            <a:chExt cx="12192001" cy="6858000"/>
          </a:xfrm>
        </p:grpSpPr>
        <p:sp>
          <p:nvSpPr>
            <p:cNvPr id="66"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67"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68"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69"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70"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71"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72"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7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7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76"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77"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78" name="Body Level One…"/>
          <p:cNvSpPr txBox="1">
            <a:spLocks noGrp="1"/>
          </p:cNvSpPr>
          <p:nvPr>
            <p:ph type="body" sz="quarter" idx="1"/>
          </p:nvPr>
        </p:nvSpPr>
        <p:spPr>
          <a:xfrm>
            <a:off x="1154954" y="2603500"/>
            <a:ext cx="4825159" cy="34163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Title Slide">
    <p:bg>
      <p:bgPr>
        <a:solidFill>
          <a:srgbClr val="D4EEF6"/>
        </a:solidFill>
        <a:effectLst/>
      </p:bgPr>
    </p:bg>
    <p:spTree>
      <p:nvGrpSpPr>
        <p:cNvPr id="1" name=""/>
        <p:cNvGrpSpPr/>
        <p:nvPr/>
      </p:nvGrpSpPr>
      <p:grpSpPr>
        <a:xfrm>
          <a:off x="0" y="0"/>
          <a:ext cx="0" cy="0"/>
          <a:chOff x="0" y="0"/>
          <a:chExt cx="0" cy="0"/>
        </a:xfrm>
      </p:grpSpPr>
      <p:sp>
        <p:nvSpPr>
          <p:cNvPr id="430" name="Title Text"/>
          <p:cNvSpPr txBox="1">
            <a:spLocks noGrp="1"/>
          </p:cNvSpPr>
          <p:nvPr>
            <p:ph type="title"/>
          </p:nvPr>
        </p:nvSpPr>
        <p:spPr>
          <a:xfrm>
            <a:off x="2514600" y="1828800"/>
            <a:ext cx="7772400" cy="1143000"/>
          </a:xfrm>
          <a:prstGeom prst="rect">
            <a:avLst/>
          </a:prstGeom>
        </p:spPr>
        <p:txBody>
          <a:bodyPr anchor="b">
            <a:normAutofit/>
          </a:bodyPr>
          <a:lstStyle>
            <a:lvl1pPr defTabSz="914400">
              <a:defRPr sz="4000">
                <a:solidFill>
                  <a:srgbClr val="515F7B"/>
                </a:solidFill>
                <a:latin typeface="Verdana"/>
                <a:ea typeface="Verdana"/>
                <a:cs typeface="Verdana"/>
                <a:sym typeface="Verdana"/>
              </a:defRPr>
            </a:lvl1pPr>
          </a:lstStyle>
          <a:p>
            <a:r>
              <a:t>Title Text</a:t>
            </a:r>
          </a:p>
        </p:txBody>
      </p:sp>
      <p:sp>
        <p:nvSpPr>
          <p:cNvPr id="431" name="Body Level One…"/>
          <p:cNvSpPr txBox="1">
            <a:spLocks noGrp="1"/>
          </p:cNvSpPr>
          <p:nvPr>
            <p:ph type="body" sz="quarter" idx="1"/>
          </p:nvPr>
        </p:nvSpPr>
        <p:spPr>
          <a:xfrm>
            <a:off x="2895600" y="3886200"/>
            <a:ext cx="6400800" cy="1752600"/>
          </a:xfrm>
          <a:prstGeom prst="rect">
            <a:avLst/>
          </a:prstGeom>
        </p:spPr>
        <p:txBody>
          <a:bodyPr/>
          <a:lstStyle>
            <a:lvl1pPr marL="0" indent="0" algn="ctr" defTabSz="914400">
              <a:spcBef>
                <a:spcPts val="700"/>
              </a:spcBef>
              <a:buClrTx/>
              <a:buSzTx/>
              <a:buNone/>
              <a:defRPr sz="3200">
                <a:solidFill>
                  <a:srgbClr val="000000"/>
                </a:solidFill>
                <a:latin typeface="Arial"/>
                <a:ea typeface="Arial"/>
                <a:cs typeface="Arial"/>
                <a:sym typeface="Arial"/>
              </a:defRPr>
            </a:lvl1pPr>
            <a:lvl2pPr marL="762000" indent="-304800" algn="ctr" defTabSz="914400">
              <a:spcBef>
                <a:spcPts val="700"/>
              </a:spcBef>
              <a:buClrTx/>
              <a:buSzPct val="55000"/>
              <a:buChar char="■"/>
              <a:defRPr sz="3200">
                <a:solidFill>
                  <a:srgbClr val="000000"/>
                </a:solidFill>
                <a:latin typeface="Arial"/>
                <a:ea typeface="Arial"/>
                <a:cs typeface="Arial"/>
                <a:sym typeface="Arial"/>
              </a:defRPr>
            </a:lvl2pPr>
            <a:lvl3pPr marL="1175657" indent="-261257" algn="ctr" defTabSz="914400">
              <a:spcBef>
                <a:spcPts val="700"/>
              </a:spcBef>
              <a:buClrTx/>
              <a:buSzPct val="50000"/>
              <a:buChar char="■"/>
              <a:defRPr sz="3200">
                <a:solidFill>
                  <a:srgbClr val="000000"/>
                </a:solidFill>
                <a:latin typeface="Arial"/>
                <a:ea typeface="Arial"/>
                <a:cs typeface="Arial"/>
                <a:sym typeface="Arial"/>
              </a:defRPr>
            </a:lvl3pPr>
            <a:lvl4pPr marL="1737360" indent="-365760" algn="ctr" defTabSz="914400">
              <a:spcBef>
                <a:spcPts val="700"/>
              </a:spcBef>
              <a:buClrTx/>
              <a:buSzPct val="55000"/>
              <a:buChar char="■"/>
              <a:defRPr sz="3200">
                <a:solidFill>
                  <a:srgbClr val="000000"/>
                </a:solidFill>
                <a:latin typeface="Arial"/>
                <a:ea typeface="Arial"/>
                <a:cs typeface="Arial"/>
                <a:sym typeface="Arial"/>
              </a:defRPr>
            </a:lvl4pPr>
            <a:lvl5pPr marL="2194560" indent="-365760" algn="ctr" defTabSz="914400">
              <a:spcBef>
                <a:spcPts val="700"/>
              </a:spcBef>
              <a:buClrTx/>
              <a:buSzPct val="50000"/>
              <a:buChar char="■"/>
              <a:defRPr sz="32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2" name="Slide Number"/>
          <p:cNvSpPr txBox="1">
            <a:spLocks noGrp="1"/>
          </p:cNvSpPr>
          <p:nvPr>
            <p:ph type="sldNum" sz="quarter" idx="2"/>
          </p:nvPr>
        </p:nvSpPr>
        <p:spPr>
          <a:xfrm>
            <a:off x="9985092" y="6416776"/>
            <a:ext cx="301909" cy="288825"/>
          </a:xfrm>
          <a:prstGeom prst="rect">
            <a:avLst/>
          </a:prstGeom>
        </p:spPr>
        <p:txBody>
          <a:bodyPr/>
          <a:lstStyle>
            <a:lvl1pPr algn="r" defTabSz="914400">
              <a:defRPr sz="1400">
                <a:solidFill>
                  <a:srgbClr val="1C1C1C"/>
                </a:solidFill>
                <a:latin typeface="Arial"/>
                <a:ea typeface="Arial"/>
                <a:cs typeface="Arial"/>
                <a:sym typeface="Arial"/>
              </a:defRPr>
            </a:lvl1pPr>
          </a:lstStyle>
          <a:p>
            <a:fld id="{86CB4B4D-7CA3-9044-876B-883B54F8677D}" type="slidenum">
              <a:rPr/>
              <a:pPr/>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9" name="Freeform 6"/>
          <p:cNvSpPr/>
          <p:nvPr/>
        </p:nvSpPr>
        <p:spPr>
          <a:xfrm>
            <a:off x="1514475" y="-7939"/>
            <a:ext cx="9163050" cy="1041402"/>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40" name="Freeform 7"/>
          <p:cNvSpPr/>
          <p:nvPr/>
        </p:nvSpPr>
        <p:spPr>
          <a:xfrm>
            <a:off x="5905500" y="-7938"/>
            <a:ext cx="4762500" cy="607213"/>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nvGrpSpPr>
          <p:cNvPr id="443" name="Group 1"/>
          <p:cNvGrpSpPr/>
          <p:nvPr/>
        </p:nvGrpSpPr>
        <p:grpSpPr>
          <a:xfrm>
            <a:off x="1494709" y="-15321"/>
            <a:ext cx="9197082" cy="1057194"/>
            <a:chOff x="0" y="0"/>
            <a:chExt cx="9197080" cy="1057193"/>
          </a:xfrm>
        </p:grpSpPr>
        <p:sp>
          <p:nvSpPr>
            <p:cNvPr id="441" name="Freeform 11"/>
            <p:cNvSpPr/>
            <p:nvPr/>
          </p:nvSpPr>
          <p:spPr>
            <a:xfrm rot="21435692">
              <a:off x="9581" y="218536"/>
              <a:ext cx="9163016" cy="620122"/>
            </a:xfrm>
            <a:custGeom>
              <a:avLst/>
              <a:gdLst/>
              <a:ahLst/>
              <a:cxnLst>
                <a:cxn ang="0">
                  <a:pos x="wd2" y="hd2"/>
                </a:cxn>
                <a:cxn ang="5400000">
                  <a:pos x="wd2" y="hd2"/>
                </a:cxn>
                <a:cxn ang="10800000">
                  <a:pos x="wd2" y="hd2"/>
                </a:cxn>
                <a:cxn ang="16200000">
                  <a:pos x="wd2" y="hd2"/>
                </a:cxn>
              </a:cxnLst>
              <a:rect l="0" t="0" r="r" b="b"/>
              <a:pathLst>
                <a:path w="21600" h="20680"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3175" cap="flat">
              <a:solidFill>
                <a:srgbClr val="05A0BE">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42" name="Freeform 12"/>
            <p:cNvSpPr/>
            <p:nvPr/>
          </p:nvSpPr>
          <p:spPr>
            <a:xfrm rot="21435692">
              <a:off x="14439" y="291814"/>
              <a:ext cx="9175779" cy="506617"/>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3175" cap="flat">
              <a:solidFill>
                <a:srgbClr val="08B6BA">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sp>
        <p:nvSpPr>
          <p:cNvPr id="444" name="Title Text"/>
          <p:cNvSpPr txBox="1">
            <a:spLocks noGrp="1"/>
          </p:cNvSpPr>
          <p:nvPr>
            <p:ph type="title"/>
          </p:nvPr>
        </p:nvSpPr>
        <p:spPr>
          <a:xfrm>
            <a:off x="1981200" y="704087"/>
            <a:ext cx="8229600" cy="1143001"/>
          </a:xfrm>
          <a:prstGeom prst="rect">
            <a:avLst/>
          </a:prstGeom>
        </p:spPr>
        <p:txBody>
          <a:bodyPr lIns="0" tIns="0" rIns="0" bIns="0" anchor="b">
            <a:normAutofit/>
          </a:bodyPr>
          <a:lstStyle>
            <a:lvl1pPr defTabSz="914400">
              <a:defRPr sz="5000">
                <a:solidFill>
                  <a:srgbClr val="04617B"/>
                </a:solidFill>
                <a:latin typeface="Calibri"/>
                <a:ea typeface="Calibri"/>
                <a:cs typeface="Calibri"/>
                <a:sym typeface="Calibri"/>
              </a:defRPr>
            </a:lvl1pPr>
          </a:lstStyle>
          <a:p>
            <a:r>
              <a:t>Title Text</a:t>
            </a:r>
          </a:p>
        </p:txBody>
      </p:sp>
      <p:sp>
        <p:nvSpPr>
          <p:cNvPr id="445" name="Body Level One…"/>
          <p:cNvSpPr txBox="1">
            <a:spLocks noGrp="1"/>
          </p:cNvSpPr>
          <p:nvPr>
            <p:ph type="body" sz="half" idx="1"/>
          </p:nvPr>
        </p:nvSpPr>
        <p:spPr>
          <a:xfrm>
            <a:off x="1981200" y="1920084"/>
            <a:ext cx="4038600" cy="4434842"/>
          </a:xfrm>
          <a:prstGeom prst="rect">
            <a:avLst/>
          </a:prstGeom>
        </p:spPr>
        <p:txBody>
          <a:bodyPr/>
          <a:lstStyle>
            <a:lvl1pPr marL="273050" indent="-273050" defTabSz="914400">
              <a:spcBef>
                <a:spcPts val="600"/>
              </a:spcBef>
              <a:buClr>
                <a:srgbClr val="0BD0D9"/>
              </a:buClr>
              <a:buSzPct val="95000"/>
              <a:buChar char="●"/>
              <a:defRPr sz="2600">
                <a:solidFill>
                  <a:srgbClr val="000000"/>
                </a:solidFill>
                <a:latin typeface="Constantia"/>
                <a:ea typeface="Constantia"/>
                <a:cs typeface="Constantia"/>
                <a:sym typeface="Constantia"/>
              </a:defRPr>
            </a:lvl1pPr>
            <a:lvl2pPr marL="660268" indent="-266568" defTabSz="914400">
              <a:spcBef>
                <a:spcPts val="600"/>
              </a:spcBef>
              <a:buClr>
                <a:srgbClr val="0BD0D9"/>
              </a:buClr>
              <a:buSzPct val="85000"/>
              <a:buChar char="●"/>
              <a:defRPr sz="2600">
                <a:solidFill>
                  <a:srgbClr val="000000"/>
                </a:solidFill>
                <a:latin typeface="Constantia"/>
                <a:ea typeface="Constantia"/>
                <a:cs typeface="Constantia"/>
                <a:sym typeface="Constantia"/>
              </a:defRPr>
            </a:lvl2pPr>
            <a:lvl3pPr marL="988218" indent="-319881" defTabSz="914400">
              <a:spcBef>
                <a:spcPts val="600"/>
              </a:spcBef>
              <a:buClr>
                <a:srgbClr val="0BD0D9"/>
              </a:buClr>
              <a:buSzPct val="70000"/>
              <a:buChar char="●"/>
              <a:defRPr sz="2600">
                <a:solidFill>
                  <a:srgbClr val="000000"/>
                </a:solidFill>
                <a:latin typeface="Constantia"/>
                <a:ea typeface="Constantia"/>
                <a:cs typeface="Constantia"/>
                <a:sym typeface="Constantia"/>
              </a:defRPr>
            </a:lvl3pPr>
            <a:lvl4pPr marL="1280583" indent="-302683" defTabSz="914400">
              <a:spcBef>
                <a:spcPts val="600"/>
              </a:spcBef>
              <a:buClr>
                <a:srgbClr val="0BD0D9"/>
              </a:buClr>
              <a:buSzPct val="65000"/>
              <a:buChar char="●"/>
              <a:defRPr sz="2600">
                <a:solidFill>
                  <a:srgbClr val="000000"/>
                </a:solidFill>
                <a:latin typeface="Constantia"/>
                <a:ea typeface="Constantia"/>
                <a:cs typeface="Constantia"/>
                <a:sym typeface="Constantia"/>
              </a:defRPr>
            </a:lvl4pPr>
            <a:lvl5pPr marL="1555221" indent="-302683" defTabSz="914400">
              <a:spcBef>
                <a:spcPts val="600"/>
              </a:spcBef>
              <a:buClr>
                <a:srgbClr val="0BD0D9"/>
              </a:buClr>
              <a:buSzPct val="65000"/>
              <a:buChar char="●"/>
              <a:defRPr sz="2600">
                <a:solidFill>
                  <a:srgbClr val="000000"/>
                </a:solidFill>
                <a:latin typeface="Constantia"/>
                <a:ea typeface="Constantia"/>
                <a:cs typeface="Constantia"/>
                <a:sym typeface="Constantia"/>
              </a:defRPr>
            </a:lvl5pPr>
          </a:lstStyle>
          <a:p>
            <a:r>
              <a:t>Body Level One</a:t>
            </a:r>
          </a:p>
          <a:p>
            <a:pPr lvl="1"/>
            <a:r>
              <a:t>Body Level Two</a:t>
            </a:r>
          </a:p>
          <a:p>
            <a:pPr lvl="2"/>
            <a:r>
              <a:t>Body Level Three</a:t>
            </a:r>
          </a:p>
          <a:p>
            <a:pPr lvl="3"/>
            <a:r>
              <a:t>Body Level Four</a:t>
            </a:r>
          </a:p>
          <a:p>
            <a:pPr lvl="4"/>
            <a:r>
              <a:t>Body Level Five</a:t>
            </a:r>
          </a:p>
        </p:txBody>
      </p:sp>
      <p:sp>
        <p:nvSpPr>
          <p:cNvPr id="446" name="Slide Number"/>
          <p:cNvSpPr txBox="1">
            <a:spLocks noGrp="1"/>
          </p:cNvSpPr>
          <p:nvPr>
            <p:ph type="sldNum" sz="quarter" idx="2"/>
          </p:nvPr>
        </p:nvSpPr>
        <p:spPr>
          <a:xfrm>
            <a:off x="10068321" y="6543674"/>
            <a:ext cx="142480" cy="177801"/>
          </a:xfrm>
          <a:prstGeom prst="rect">
            <a:avLst/>
          </a:prstGeom>
        </p:spPr>
        <p:txBody>
          <a:bodyPr lIns="0" tIns="0" rIns="0" bIns="0"/>
          <a:lstStyle>
            <a:lvl1pPr algn="r" defTabSz="914400">
              <a:defRPr sz="1200">
                <a:solidFill>
                  <a:srgbClr val="045C75"/>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53" name="Freeform 6"/>
          <p:cNvSpPr/>
          <p:nvPr/>
        </p:nvSpPr>
        <p:spPr>
          <a:xfrm>
            <a:off x="1514475" y="-7939"/>
            <a:ext cx="9163050" cy="1041402"/>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54" name="Freeform 7"/>
          <p:cNvSpPr/>
          <p:nvPr/>
        </p:nvSpPr>
        <p:spPr>
          <a:xfrm>
            <a:off x="5905500" y="-7938"/>
            <a:ext cx="4762500" cy="607213"/>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nvGrpSpPr>
          <p:cNvPr id="457" name="Group 1"/>
          <p:cNvGrpSpPr/>
          <p:nvPr/>
        </p:nvGrpSpPr>
        <p:grpSpPr>
          <a:xfrm>
            <a:off x="1494709" y="-15321"/>
            <a:ext cx="9197082" cy="1057194"/>
            <a:chOff x="0" y="0"/>
            <a:chExt cx="9197080" cy="1057193"/>
          </a:xfrm>
        </p:grpSpPr>
        <p:sp>
          <p:nvSpPr>
            <p:cNvPr id="455" name="Freeform 11"/>
            <p:cNvSpPr/>
            <p:nvPr/>
          </p:nvSpPr>
          <p:spPr>
            <a:xfrm rot="21435692">
              <a:off x="9581" y="218536"/>
              <a:ext cx="9163016" cy="620122"/>
            </a:xfrm>
            <a:custGeom>
              <a:avLst/>
              <a:gdLst/>
              <a:ahLst/>
              <a:cxnLst>
                <a:cxn ang="0">
                  <a:pos x="wd2" y="hd2"/>
                </a:cxn>
                <a:cxn ang="5400000">
                  <a:pos x="wd2" y="hd2"/>
                </a:cxn>
                <a:cxn ang="10800000">
                  <a:pos x="wd2" y="hd2"/>
                </a:cxn>
                <a:cxn ang="16200000">
                  <a:pos x="wd2" y="hd2"/>
                </a:cxn>
              </a:cxnLst>
              <a:rect l="0" t="0" r="r" b="b"/>
              <a:pathLst>
                <a:path w="21600" h="20680"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3175" cap="flat">
              <a:solidFill>
                <a:srgbClr val="05A0BE">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56" name="Freeform 12"/>
            <p:cNvSpPr/>
            <p:nvPr/>
          </p:nvSpPr>
          <p:spPr>
            <a:xfrm rot="21435692">
              <a:off x="14439" y="291814"/>
              <a:ext cx="9175779" cy="506617"/>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3175" cap="flat">
              <a:solidFill>
                <a:srgbClr val="08B6BA">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sp>
        <p:nvSpPr>
          <p:cNvPr id="458" name="Title Text"/>
          <p:cNvSpPr txBox="1">
            <a:spLocks noGrp="1"/>
          </p:cNvSpPr>
          <p:nvPr>
            <p:ph type="title"/>
          </p:nvPr>
        </p:nvSpPr>
        <p:spPr>
          <a:xfrm>
            <a:off x="1981200" y="704850"/>
            <a:ext cx="8229600" cy="1143000"/>
          </a:xfrm>
          <a:prstGeom prst="rect">
            <a:avLst/>
          </a:prstGeom>
        </p:spPr>
        <p:txBody>
          <a:bodyPr lIns="0" tIns="0" rIns="0" bIns="0" anchor="b">
            <a:normAutofit/>
          </a:bodyPr>
          <a:lstStyle>
            <a:lvl1pPr defTabSz="914400">
              <a:defRPr sz="5000">
                <a:solidFill>
                  <a:srgbClr val="04617B"/>
                </a:solidFill>
                <a:latin typeface="Calibri"/>
                <a:ea typeface="Calibri"/>
                <a:cs typeface="Calibri"/>
                <a:sym typeface="Calibri"/>
              </a:defRPr>
            </a:lvl1pPr>
          </a:lstStyle>
          <a:p>
            <a:r>
              <a:t>Title Text</a:t>
            </a:r>
          </a:p>
        </p:txBody>
      </p:sp>
      <p:sp>
        <p:nvSpPr>
          <p:cNvPr id="459" name="Body Level One…"/>
          <p:cNvSpPr txBox="1">
            <a:spLocks noGrp="1"/>
          </p:cNvSpPr>
          <p:nvPr>
            <p:ph type="body" idx="1"/>
          </p:nvPr>
        </p:nvSpPr>
        <p:spPr>
          <a:xfrm>
            <a:off x="1981200" y="1935163"/>
            <a:ext cx="8229600" cy="4389438"/>
          </a:xfrm>
          <a:prstGeom prst="rect">
            <a:avLst/>
          </a:prstGeom>
        </p:spPr>
        <p:txBody>
          <a:bodyPr/>
          <a:lstStyle>
            <a:lvl1pPr marL="273050" indent="-273050" defTabSz="914400">
              <a:spcBef>
                <a:spcPts val="600"/>
              </a:spcBef>
              <a:buClr>
                <a:srgbClr val="0BD0D9"/>
              </a:buClr>
              <a:buSzPct val="95000"/>
              <a:buChar char="●"/>
              <a:defRPr sz="2600">
                <a:solidFill>
                  <a:srgbClr val="000000"/>
                </a:solidFill>
                <a:latin typeface="Constantia"/>
                <a:ea typeface="Constantia"/>
                <a:cs typeface="Constantia"/>
                <a:sym typeface="Constantia"/>
              </a:defRPr>
            </a:lvl1pPr>
            <a:lvl2pPr marL="660268" indent="-266568" defTabSz="914400">
              <a:spcBef>
                <a:spcPts val="600"/>
              </a:spcBef>
              <a:buClr>
                <a:srgbClr val="0BD0D9"/>
              </a:buClr>
              <a:buSzPct val="85000"/>
              <a:buChar char="●"/>
              <a:defRPr sz="2600">
                <a:solidFill>
                  <a:srgbClr val="000000"/>
                </a:solidFill>
                <a:latin typeface="Constantia"/>
                <a:ea typeface="Constantia"/>
                <a:cs typeface="Constantia"/>
                <a:sym typeface="Constantia"/>
              </a:defRPr>
            </a:lvl2pPr>
            <a:lvl3pPr marL="972986" indent="-304649" defTabSz="914400">
              <a:spcBef>
                <a:spcPts val="600"/>
              </a:spcBef>
              <a:buClr>
                <a:srgbClr val="0BD0D9"/>
              </a:buClr>
              <a:buSzPct val="70000"/>
              <a:buChar char="●"/>
              <a:defRPr sz="2600">
                <a:solidFill>
                  <a:srgbClr val="000000"/>
                </a:solidFill>
                <a:latin typeface="Constantia"/>
                <a:ea typeface="Constantia"/>
                <a:cs typeface="Constantia"/>
                <a:sym typeface="Constantia"/>
              </a:defRPr>
            </a:lvl3pPr>
            <a:lvl4pPr marL="1250314" indent="-272414" defTabSz="914400">
              <a:spcBef>
                <a:spcPts val="600"/>
              </a:spcBef>
              <a:buClr>
                <a:srgbClr val="0BD0D9"/>
              </a:buClr>
              <a:buSzPct val="65000"/>
              <a:buChar char="●"/>
              <a:defRPr sz="2600">
                <a:solidFill>
                  <a:srgbClr val="000000"/>
                </a:solidFill>
                <a:latin typeface="Constantia"/>
                <a:ea typeface="Constantia"/>
                <a:cs typeface="Constantia"/>
                <a:sym typeface="Constantia"/>
              </a:defRPr>
            </a:lvl4pPr>
            <a:lvl5pPr marL="1524952" indent="-272414" defTabSz="914400">
              <a:spcBef>
                <a:spcPts val="600"/>
              </a:spcBef>
              <a:buClr>
                <a:srgbClr val="0BD0D9"/>
              </a:buClr>
              <a:buSzPct val="65000"/>
              <a:buChar char="●"/>
              <a:defRPr sz="2600">
                <a:solidFill>
                  <a:srgbClr val="000000"/>
                </a:solidFill>
                <a:latin typeface="Constantia"/>
                <a:ea typeface="Constantia"/>
                <a:cs typeface="Constantia"/>
                <a:sym typeface="Constantia"/>
              </a:defRPr>
            </a:lvl5pPr>
          </a:lstStyle>
          <a:p>
            <a:r>
              <a:t>Body Level One</a:t>
            </a:r>
          </a:p>
          <a:p>
            <a:pPr lvl="1"/>
            <a:r>
              <a:t>Body Level Two</a:t>
            </a:r>
          </a:p>
          <a:p>
            <a:pPr lvl="2"/>
            <a:r>
              <a:t>Body Level Three</a:t>
            </a:r>
          </a:p>
          <a:p>
            <a:pPr lvl="3"/>
            <a:r>
              <a:t>Body Level Four</a:t>
            </a:r>
          </a:p>
          <a:p>
            <a:pPr lvl="4"/>
            <a:r>
              <a:t>Body Level Five</a:t>
            </a:r>
          </a:p>
        </p:txBody>
      </p:sp>
      <p:sp>
        <p:nvSpPr>
          <p:cNvPr id="460" name="Slide Number"/>
          <p:cNvSpPr txBox="1">
            <a:spLocks noGrp="1"/>
          </p:cNvSpPr>
          <p:nvPr>
            <p:ph type="sldNum" sz="quarter" idx="2"/>
          </p:nvPr>
        </p:nvSpPr>
        <p:spPr>
          <a:xfrm>
            <a:off x="10068321" y="6543674"/>
            <a:ext cx="142480" cy="177801"/>
          </a:xfrm>
          <a:prstGeom prst="rect">
            <a:avLst/>
          </a:prstGeom>
        </p:spPr>
        <p:txBody>
          <a:bodyPr lIns="0" tIns="0" rIns="0" bIns="0"/>
          <a:lstStyle>
            <a:lvl1pPr algn="r" defTabSz="914400">
              <a:defRPr sz="1200">
                <a:solidFill>
                  <a:srgbClr val="045C75"/>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7" name="Freeform 6"/>
          <p:cNvSpPr/>
          <p:nvPr/>
        </p:nvSpPr>
        <p:spPr>
          <a:xfrm>
            <a:off x="1514475" y="-7939"/>
            <a:ext cx="9163050" cy="1041402"/>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68" name="Freeform 7"/>
          <p:cNvSpPr/>
          <p:nvPr/>
        </p:nvSpPr>
        <p:spPr>
          <a:xfrm>
            <a:off x="5905500" y="-7938"/>
            <a:ext cx="4762500" cy="607213"/>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nvGrpSpPr>
          <p:cNvPr id="471" name="Group 1"/>
          <p:cNvGrpSpPr/>
          <p:nvPr/>
        </p:nvGrpSpPr>
        <p:grpSpPr>
          <a:xfrm>
            <a:off x="1494709" y="-15321"/>
            <a:ext cx="9197082" cy="1057194"/>
            <a:chOff x="0" y="0"/>
            <a:chExt cx="9197080" cy="1057193"/>
          </a:xfrm>
        </p:grpSpPr>
        <p:sp>
          <p:nvSpPr>
            <p:cNvPr id="469" name="Freeform 11"/>
            <p:cNvSpPr/>
            <p:nvPr/>
          </p:nvSpPr>
          <p:spPr>
            <a:xfrm rot="21435692">
              <a:off x="9581" y="218536"/>
              <a:ext cx="9163016" cy="620122"/>
            </a:xfrm>
            <a:custGeom>
              <a:avLst/>
              <a:gdLst/>
              <a:ahLst/>
              <a:cxnLst>
                <a:cxn ang="0">
                  <a:pos x="wd2" y="hd2"/>
                </a:cxn>
                <a:cxn ang="5400000">
                  <a:pos x="wd2" y="hd2"/>
                </a:cxn>
                <a:cxn ang="10800000">
                  <a:pos x="wd2" y="hd2"/>
                </a:cxn>
                <a:cxn ang="16200000">
                  <a:pos x="wd2" y="hd2"/>
                </a:cxn>
              </a:cxnLst>
              <a:rect l="0" t="0" r="r" b="b"/>
              <a:pathLst>
                <a:path w="21600" h="20680"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3175" cap="flat">
              <a:solidFill>
                <a:srgbClr val="05A0BE">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70" name="Freeform 12"/>
            <p:cNvSpPr/>
            <p:nvPr/>
          </p:nvSpPr>
          <p:spPr>
            <a:xfrm rot="21435692">
              <a:off x="14439" y="291814"/>
              <a:ext cx="9175779" cy="506617"/>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3175" cap="flat">
              <a:solidFill>
                <a:srgbClr val="08B6BA">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sp>
        <p:nvSpPr>
          <p:cNvPr id="472" name="Slide Number"/>
          <p:cNvSpPr txBox="1">
            <a:spLocks noGrp="1"/>
          </p:cNvSpPr>
          <p:nvPr>
            <p:ph type="sldNum" sz="quarter" idx="2"/>
          </p:nvPr>
        </p:nvSpPr>
        <p:spPr>
          <a:xfrm>
            <a:off x="10068321" y="6543674"/>
            <a:ext cx="142480" cy="177801"/>
          </a:xfrm>
          <a:prstGeom prst="rect">
            <a:avLst/>
          </a:prstGeom>
        </p:spPr>
        <p:txBody>
          <a:bodyPr lIns="0" tIns="0" rIns="0" bIns="0"/>
          <a:lstStyle>
            <a:lvl1pPr algn="r" defTabSz="914400">
              <a:defRPr sz="1200">
                <a:solidFill>
                  <a:srgbClr val="045C75"/>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9" name="Freeform 6"/>
          <p:cNvSpPr/>
          <p:nvPr/>
        </p:nvSpPr>
        <p:spPr>
          <a:xfrm>
            <a:off x="1514475" y="-7939"/>
            <a:ext cx="9163050" cy="1041402"/>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80" name="Freeform 7"/>
          <p:cNvSpPr/>
          <p:nvPr/>
        </p:nvSpPr>
        <p:spPr>
          <a:xfrm>
            <a:off x="5905500" y="-7938"/>
            <a:ext cx="4762500" cy="607213"/>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nvGrpSpPr>
          <p:cNvPr id="483" name="Group 1"/>
          <p:cNvGrpSpPr/>
          <p:nvPr/>
        </p:nvGrpSpPr>
        <p:grpSpPr>
          <a:xfrm>
            <a:off x="1494709" y="-15321"/>
            <a:ext cx="9197082" cy="1057194"/>
            <a:chOff x="0" y="0"/>
            <a:chExt cx="9197080" cy="1057193"/>
          </a:xfrm>
        </p:grpSpPr>
        <p:sp>
          <p:nvSpPr>
            <p:cNvPr id="481" name="Freeform 11"/>
            <p:cNvSpPr/>
            <p:nvPr/>
          </p:nvSpPr>
          <p:spPr>
            <a:xfrm rot="21435692">
              <a:off x="9581" y="218536"/>
              <a:ext cx="9163016" cy="620122"/>
            </a:xfrm>
            <a:custGeom>
              <a:avLst/>
              <a:gdLst/>
              <a:ahLst/>
              <a:cxnLst>
                <a:cxn ang="0">
                  <a:pos x="wd2" y="hd2"/>
                </a:cxn>
                <a:cxn ang="5400000">
                  <a:pos x="wd2" y="hd2"/>
                </a:cxn>
                <a:cxn ang="10800000">
                  <a:pos x="wd2" y="hd2"/>
                </a:cxn>
                <a:cxn ang="16200000">
                  <a:pos x="wd2" y="hd2"/>
                </a:cxn>
              </a:cxnLst>
              <a:rect l="0" t="0" r="r" b="b"/>
              <a:pathLst>
                <a:path w="21600" h="20680"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3175" cap="flat">
              <a:solidFill>
                <a:srgbClr val="05A0BE">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82" name="Freeform 12"/>
            <p:cNvSpPr/>
            <p:nvPr/>
          </p:nvSpPr>
          <p:spPr>
            <a:xfrm rot="21435692">
              <a:off x="14439" y="291814"/>
              <a:ext cx="9175779" cy="506617"/>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3175" cap="flat">
              <a:solidFill>
                <a:srgbClr val="08B6BA">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sp>
        <p:nvSpPr>
          <p:cNvPr id="484" name="Title Text"/>
          <p:cNvSpPr txBox="1">
            <a:spLocks noGrp="1"/>
          </p:cNvSpPr>
          <p:nvPr>
            <p:ph type="title"/>
          </p:nvPr>
        </p:nvSpPr>
        <p:spPr>
          <a:xfrm>
            <a:off x="1981200" y="704087"/>
            <a:ext cx="8305800" cy="1143001"/>
          </a:xfrm>
          <a:prstGeom prst="rect">
            <a:avLst/>
          </a:prstGeom>
        </p:spPr>
        <p:txBody>
          <a:bodyPr lIns="0" tIns="0" rIns="0" bIns="0" anchor="b">
            <a:normAutofit/>
          </a:bodyPr>
          <a:lstStyle>
            <a:lvl1pPr defTabSz="914400">
              <a:defRPr sz="5000">
                <a:solidFill>
                  <a:srgbClr val="04617B"/>
                </a:solidFill>
                <a:latin typeface="Calibri"/>
                <a:ea typeface="Calibri"/>
                <a:cs typeface="Calibri"/>
                <a:sym typeface="Calibri"/>
              </a:defRPr>
            </a:lvl1pPr>
          </a:lstStyle>
          <a:p>
            <a:r>
              <a:t>Title Text</a:t>
            </a:r>
          </a:p>
        </p:txBody>
      </p:sp>
      <p:sp>
        <p:nvSpPr>
          <p:cNvPr id="485" name="Slide Number"/>
          <p:cNvSpPr txBox="1">
            <a:spLocks noGrp="1"/>
          </p:cNvSpPr>
          <p:nvPr>
            <p:ph type="sldNum" sz="quarter" idx="2"/>
          </p:nvPr>
        </p:nvSpPr>
        <p:spPr>
          <a:xfrm>
            <a:off x="10068321" y="6543674"/>
            <a:ext cx="142480" cy="177801"/>
          </a:xfrm>
          <a:prstGeom prst="rect">
            <a:avLst/>
          </a:prstGeom>
        </p:spPr>
        <p:txBody>
          <a:bodyPr lIns="0" tIns="0" rIns="0" bIns="0"/>
          <a:lstStyle>
            <a:lvl1pPr algn="r" defTabSz="914400">
              <a:defRPr sz="1200">
                <a:solidFill>
                  <a:srgbClr val="045C75"/>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2" name="Freeform 6"/>
          <p:cNvSpPr/>
          <p:nvPr/>
        </p:nvSpPr>
        <p:spPr>
          <a:xfrm>
            <a:off x="1514475" y="-7939"/>
            <a:ext cx="9163050" cy="1041402"/>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93" name="Freeform 7"/>
          <p:cNvSpPr/>
          <p:nvPr/>
        </p:nvSpPr>
        <p:spPr>
          <a:xfrm>
            <a:off x="5905500" y="-7938"/>
            <a:ext cx="4762500" cy="607213"/>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nvGrpSpPr>
          <p:cNvPr id="496" name="Group 1"/>
          <p:cNvGrpSpPr/>
          <p:nvPr/>
        </p:nvGrpSpPr>
        <p:grpSpPr>
          <a:xfrm>
            <a:off x="1494709" y="-15321"/>
            <a:ext cx="9197082" cy="1057194"/>
            <a:chOff x="0" y="0"/>
            <a:chExt cx="9197080" cy="1057193"/>
          </a:xfrm>
        </p:grpSpPr>
        <p:sp>
          <p:nvSpPr>
            <p:cNvPr id="494" name="Freeform 11"/>
            <p:cNvSpPr/>
            <p:nvPr/>
          </p:nvSpPr>
          <p:spPr>
            <a:xfrm rot="21435692">
              <a:off x="9581" y="218536"/>
              <a:ext cx="9163016" cy="620122"/>
            </a:xfrm>
            <a:custGeom>
              <a:avLst/>
              <a:gdLst/>
              <a:ahLst/>
              <a:cxnLst>
                <a:cxn ang="0">
                  <a:pos x="wd2" y="hd2"/>
                </a:cxn>
                <a:cxn ang="5400000">
                  <a:pos x="wd2" y="hd2"/>
                </a:cxn>
                <a:cxn ang="10800000">
                  <a:pos x="wd2" y="hd2"/>
                </a:cxn>
                <a:cxn ang="16200000">
                  <a:pos x="wd2" y="hd2"/>
                </a:cxn>
              </a:cxnLst>
              <a:rect l="0" t="0" r="r" b="b"/>
              <a:pathLst>
                <a:path w="21600" h="20680"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3175" cap="flat">
              <a:solidFill>
                <a:srgbClr val="05A0BE">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sp>
          <p:nvSpPr>
            <p:cNvPr id="495" name="Freeform 12"/>
            <p:cNvSpPr/>
            <p:nvPr/>
          </p:nvSpPr>
          <p:spPr>
            <a:xfrm rot="21435692">
              <a:off x="14439" y="291814"/>
              <a:ext cx="9175779" cy="506617"/>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3175" cap="flat">
              <a:solidFill>
                <a:srgbClr val="08B6BA">
                  <a:alpha val="78000"/>
                </a:srgbClr>
              </a:solidFill>
              <a:prstDash val="solid"/>
              <a:round/>
            </a:ln>
            <a:effectLst/>
          </p:spPr>
          <p:txBody>
            <a:bodyPr wrap="square" lIns="45719" tIns="45719" rIns="45719" bIns="45719" numCol="1" anchor="t">
              <a:noAutofit/>
            </a:bodyPr>
            <a:lstStyle/>
            <a:p>
              <a:pPr defTabSz="914400">
                <a:defRPr>
                  <a:latin typeface="Constantia"/>
                  <a:ea typeface="Constantia"/>
                  <a:cs typeface="Constantia"/>
                  <a:sym typeface="Constantia"/>
                </a:defRPr>
              </a:pPr>
              <a:endParaRPr>
                <a:latin typeface="Constantia"/>
                <a:ea typeface="Constantia"/>
                <a:cs typeface="Constantia"/>
                <a:sym typeface="Constantia"/>
              </a:endParaRPr>
            </a:p>
          </p:txBody>
        </p:sp>
      </p:grpSp>
      <p:sp>
        <p:nvSpPr>
          <p:cNvPr id="497" name="Title Text"/>
          <p:cNvSpPr txBox="1">
            <a:spLocks noGrp="1"/>
          </p:cNvSpPr>
          <p:nvPr>
            <p:ph type="title"/>
          </p:nvPr>
        </p:nvSpPr>
        <p:spPr>
          <a:xfrm>
            <a:off x="1981200" y="704087"/>
            <a:ext cx="8229600" cy="1143001"/>
          </a:xfrm>
          <a:prstGeom prst="rect">
            <a:avLst/>
          </a:prstGeom>
        </p:spPr>
        <p:txBody>
          <a:bodyPr lIns="0" tIns="0" rIns="0" bIns="0" anchor="b">
            <a:normAutofit/>
          </a:bodyPr>
          <a:lstStyle>
            <a:lvl1pPr defTabSz="914400">
              <a:defRPr sz="5000">
                <a:solidFill>
                  <a:srgbClr val="04617B"/>
                </a:solidFill>
                <a:latin typeface="Calibri"/>
                <a:ea typeface="Calibri"/>
                <a:cs typeface="Calibri"/>
                <a:sym typeface="Calibri"/>
              </a:defRPr>
            </a:lvl1pPr>
          </a:lstStyle>
          <a:p>
            <a:r>
              <a:t>Title Text</a:t>
            </a:r>
          </a:p>
        </p:txBody>
      </p:sp>
      <p:sp>
        <p:nvSpPr>
          <p:cNvPr id="498" name="Body Level One…"/>
          <p:cNvSpPr txBox="1">
            <a:spLocks noGrp="1"/>
          </p:cNvSpPr>
          <p:nvPr>
            <p:ph type="body" sz="quarter" idx="1"/>
          </p:nvPr>
        </p:nvSpPr>
        <p:spPr>
          <a:xfrm>
            <a:off x="1981200" y="1855247"/>
            <a:ext cx="4040188" cy="659353"/>
          </a:xfrm>
          <a:prstGeom prst="rect">
            <a:avLst/>
          </a:prstGeom>
        </p:spPr>
        <p:txBody>
          <a:bodyPr lIns="0" tIns="0" rIns="0" bIns="0" anchor="ctr"/>
          <a:lstStyle>
            <a:lvl1pPr marL="0" indent="0" defTabSz="914400">
              <a:spcBef>
                <a:spcPts val="500"/>
              </a:spcBef>
              <a:buClrTx/>
              <a:buSzTx/>
              <a:buNone/>
              <a:defRPr sz="2400" b="1">
                <a:solidFill>
                  <a:srgbClr val="04617B"/>
                </a:solidFill>
                <a:latin typeface="Constantia"/>
                <a:ea typeface="Constantia"/>
                <a:cs typeface="Constantia"/>
                <a:sym typeface="Constantia"/>
              </a:defRPr>
            </a:lvl1pPr>
            <a:lvl2pPr marL="0" indent="393699" defTabSz="914400">
              <a:spcBef>
                <a:spcPts val="500"/>
              </a:spcBef>
              <a:buClrTx/>
              <a:buSzTx/>
              <a:buNone/>
              <a:defRPr sz="2400" b="1">
                <a:solidFill>
                  <a:srgbClr val="04617B"/>
                </a:solidFill>
                <a:latin typeface="Constantia"/>
                <a:ea typeface="Constantia"/>
                <a:cs typeface="Constantia"/>
                <a:sym typeface="Constantia"/>
              </a:defRPr>
            </a:lvl2pPr>
            <a:lvl3pPr marL="0" indent="668337" defTabSz="914400">
              <a:spcBef>
                <a:spcPts val="500"/>
              </a:spcBef>
              <a:buClrTx/>
              <a:buSzTx/>
              <a:buNone/>
              <a:defRPr sz="2400" b="1">
                <a:solidFill>
                  <a:srgbClr val="04617B"/>
                </a:solidFill>
                <a:latin typeface="Constantia"/>
                <a:ea typeface="Constantia"/>
                <a:cs typeface="Constantia"/>
                <a:sym typeface="Constantia"/>
              </a:defRPr>
            </a:lvl3pPr>
            <a:lvl4pPr marL="0" indent="977900" defTabSz="914400">
              <a:spcBef>
                <a:spcPts val="500"/>
              </a:spcBef>
              <a:buClrTx/>
              <a:buSzTx/>
              <a:buNone/>
              <a:defRPr sz="2400" b="1">
                <a:solidFill>
                  <a:srgbClr val="04617B"/>
                </a:solidFill>
                <a:latin typeface="Constantia"/>
                <a:ea typeface="Constantia"/>
                <a:cs typeface="Constantia"/>
                <a:sym typeface="Constantia"/>
              </a:defRPr>
            </a:lvl4pPr>
            <a:lvl5pPr marL="0" indent="1252537" defTabSz="914400">
              <a:spcBef>
                <a:spcPts val="500"/>
              </a:spcBef>
              <a:buClrTx/>
              <a:buSzTx/>
              <a:buNone/>
              <a:defRPr sz="2400" b="1">
                <a:solidFill>
                  <a:srgbClr val="04617B"/>
                </a:solidFill>
                <a:latin typeface="Constantia"/>
                <a:ea typeface="Constantia"/>
                <a:cs typeface="Constantia"/>
                <a:sym typeface="Constantia"/>
              </a:defRPr>
            </a:lvl5pPr>
          </a:lstStyle>
          <a:p>
            <a:r>
              <a:t>Body Level One</a:t>
            </a:r>
          </a:p>
          <a:p>
            <a:pPr lvl="1"/>
            <a:r>
              <a:t>Body Level Two</a:t>
            </a:r>
          </a:p>
          <a:p>
            <a:pPr lvl="2"/>
            <a:r>
              <a:t>Body Level Three</a:t>
            </a:r>
          </a:p>
          <a:p>
            <a:pPr lvl="3"/>
            <a:r>
              <a:t>Body Level Four</a:t>
            </a:r>
          </a:p>
          <a:p>
            <a:pPr lvl="4"/>
            <a:r>
              <a:t>Body Level Five</a:t>
            </a:r>
          </a:p>
        </p:txBody>
      </p:sp>
      <p:sp>
        <p:nvSpPr>
          <p:cNvPr id="499" name="Text Placeholder 3"/>
          <p:cNvSpPr>
            <a:spLocks noGrp="1"/>
          </p:cNvSpPr>
          <p:nvPr>
            <p:ph type="body" sz="quarter" idx="13"/>
          </p:nvPr>
        </p:nvSpPr>
        <p:spPr>
          <a:xfrm>
            <a:off x="6169025" y="1859757"/>
            <a:ext cx="4041775" cy="654844"/>
          </a:xfrm>
          <a:prstGeom prst="rect">
            <a:avLst/>
          </a:prstGeom>
        </p:spPr>
        <p:txBody>
          <a:bodyPr lIns="0" tIns="0" rIns="0" bIns="0" anchor="ctr"/>
          <a:lstStyle/>
          <a:p>
            <a:pPr marL="0" indent="0" defTabSz="914400">
              <a:spcBef>
                <a:spcPts val="500"/>
              </a:spcBef>
              <a:buClrTx/>
              <a:buSzTx/>
              <a:buNone/>
              <a:defRPr sz="2400" b="1">
                <a:solidFill>
                  <a:srgbClr val="04617B"/>
                </a:solidFill>
                <a:latin typeface="Constantia"/>
                <a:ea typeface="Constantia"/>
                <a:cs typeface="Constantia"/>
                <a:sym typeface="Constantia"/>
              </a:defRPr>
            </a:pPr>
            <a:endParaRPr/>
          </a:p>
        </p:txBody>
      </p:sp>
      <p:sp>
        <p:nvSpPr>
          <p:cNvPr id="500" name="Slide Number"/>
          <p:cNvSpPr txBox="1">
            <a:spLocks noGrp="1"/>
          </p:cNvSpPr>
          <p:nvPr>
            <p:ph type="sldNum" sz="quarter" idx="2"/>
          </p:nvPr>
        </p:nvSpPr>
        <p:spPr>
          <a:xfrm>
            <a:off x="10068321" y="6543674"/>
            <a:ext cx="142480" cy="177801"/>
          </a:xfrm>
          <a:prstGeom prst="rect">
            <a:avLst/>
          </a:prstGeom>
        </p:spPr>
        <p:txBody>
          <a:bodyPr lIns="0" tIns="0" rIns="0" bIns="0"/>
          <a:lstStyle>
            <a:lvl1pPr algn="r" defTabSz="914400">
              <a:defRPr sz="1200">
                <a:solidFill>
                  <a:srgbClr val="045C75"/>
                </a:solidFill>
                <a:latin typeface="Constantia"/>
                <a:ea typeface="Constantia"/>
                <a:cs typeface="Constantia"/>
                <a:sym typeface="Constantia"/>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95" name="Group 7"/>
          <p:cNvGrpSpPr/>
          <p:nvPr/>
        </p:nvGrpSpPr>
        <p:grpSpPr>
          <a:xfrm>
            <a:off x="-1" y="0"/>
            <a:ext cx="12192002" cy="6858000"/>
            <a:chOff x="0" y="0"/>
            <a:chExt cx="12192001" cy="6858000"/>
          </a:xfrm>
        </p:grpSpPr>
        <p:sp>
          <p:nvSpPr>
            <p:cNvPr id="86"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87"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88"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89"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90"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91"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92"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93"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94"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96"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97"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98" name="Body Level One…"/>
          <p:cNvSpPr txBox="1">
            <a:spLocks noGrp="1"/>
          </p:cNvSpPr>
          <p:nvPr>
            <p:ph type="body" sz="quarter" idx="1"/>
          </p:nvPr>
        </p:nvSpPr>
        <p:spPr>
          <a:xfrm>
            <a:off x="1154954" y="2603500"/>
            <a:ext cx="4825158" cy="576263"/>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99" name="Text Placeholder 4"/>
          <p:cNvSpPr>
            <a:spLocks noGrp="1"/>
          </p:cNvSpPr>
          <p:nvPr>
            <p:ph type="body" sz="quarter" idx="13"/>
          </p:nvPr>
        </p:nvSpPr>
        <p:spPr>
          <a:xfrm>
            <a:off x="6208712" y="2603500"/>
            <a:ext cx="4825160" cy="576263"/>
          </a:xfrm>
          <a:prstGeom prst="rect">
            <a:avLst/>
          </a:prstGeom>
        </p:spPr>
        <p:txBody>
          <a:bodyPr anchor="b"/>
          <a:lstStyle/>
          <a:p>
            <a:pPr marL="0" indent="0">
              <a:buClrTx/>
              <a:buSzTx/>
              <a:buNone/>
              <a:defRPr sz="2400">
                <a:solidFill>
                  <a:schemeClr val="accent1"/>
                </a:solidFill>
              </a:defRPr>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16" name="Group 7"/>
          <p:cNvGrpSpPr/>
          <p:nvPr/>
        </p:nvGrpSpPr>
        <p:grpSpPr>
          <a:xfrm>
            <a:off x="-1" y="0"/>
            <a:ext cx="12192002" cy="6858000"/>
            <a:chOff x="0" y="0"/>
            <a:chExt cx="12192001" cy="6858000"/>
          </a:xfrm>
        </p:grpSpPr>
        <p:sp>
          <p:nvSpPr>
            <p:cNvPr id="107"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08"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09"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10"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11"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12"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13"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1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1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17"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18" name="Title Text"/>
          <p:cNvSpPr txBox="1">
            <a:spLocks noGrp="1"/>
          </p:cNvSpPr>
          <p:nvPr>
            <p:ph type="title"/>
          </p:nvPr>
        </p:nvSpPr>
        <p:spPr>
          <a:xfrm>
            <a:off x="1154954" y="973667"/>
            <a:ext cx="8761414" cy="706966"/>
          </a:xfrm>
          <a:prstGeom prst="rect">
            <a:avLst/>
          </a:prstGeom>
        </p:spPr>
        <p:txBody>
          <a:bodyPr>
            <a:normAutofit/>
          </a:bodyPr>
          <a:lstStyle/>
          <a:p>
            <a:r>
              <a:t>Title Text</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43" name="Group 8"/>
          <p:cNvGrpSpPr/>
          <p:nvPr/>
        </p:nvGrpSpPr>
        <p:grpSpPr>
          <a:xfrm>
            <a:off x="-1" y="0"/>
            <a:ext cx="12192002" cy="6858000"/>
            <a:chOff x="0" y="0"/>
            <a:chExt cx="12192001" cy="6858000"/>
          </a:xfrm>
        </p:grpSpPr>
        <p:sp>
          <p:nvSpPr>
            <p:cNvPr id="133" name="Rectangle 13"/>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34" name="Oval 16"/>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35" name="Oval 18"/>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36" name="Oval 19"/>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37" name="Oval 20"/>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38" name="Oval 21"/>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39" name="Rectangle 10"/>
            <p:cNvSpPr/>
            <p:nvPr/>
          </p:nvSpPr>
          <p:spPr>
            <a:xfrm>
              <a:off x="5713412" y="402164"/>
              <a:ext cx="6055253" cy="6053671"/>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140" name="Freeform 5"/>
            <p:cNvSpPr/>
            <p:nvPr/>
          </p:nvSpPr>
          <p:spPr>
            <a:xfrm rot="15922489">
              <a:off x="3140486" y="1826076"/>
              <a:ext cx="3299407"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41" name="Freeform 5"/>
            <p:cNvSpPr/>
            <p:nvPr/>
          </p:nvSpPr>
          <p:spPr>
            <a:xfrm rot="16200000">
              <a:off x="2229376" y="2801721"/>
              <a:ext cx="6053671" cy="12545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42"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44" name="Title Text"/>
          <p:cNvSpPr txBox="1">
            <a:spLocks noGrp="1"/>
          </p:cNvSpPr>
          <p:nvPr>
            <p:ph type="title"/>
          </p:nvPr>
        </p:nvSpPr>
        <p:spPr>
          <a:xfrm>
            <a:off x="1154954" y="1295400"/>
            <a:ext cx="2793159" cy="1600200"/>
          </a:xfrm>
          <a:prstGeom prst="rect">
            <a:avLst/>
          </a:prstGeom>
        </p:spPr>
        <p:txBody>
          <a:bodyPr anchor="b">
            <a:normAutofit/>
          </a:bodyPr>
          <a:lstStyle>
            <a:lvl1pPr>
              <a:defRPr sz="2400"/>
            </a:lvl1pPr>
          </a:lstStyle>
          <a:p>
            <a:r>
              <a:t>Title Text</a:t>
            </a:r>
          </a:p>
        </p:txBody>
      </p:sp>
      <p:sp>
        <p:nvSpPr>
          <p:cNvPr id="145" name="Body Level One…"/>
          <p:cNvSpPr txBox="1">
            <a:spLocks noGrp="1"/>
          </p:cNvSpPr>
          <p:nvPr>
            <p:ph type="body" sz="half" idx="1"/>
          </p:nvPr>
        </p:nvSpPr>
        <p:spPr>
          <a:xfrm>
            <a:off x="5781145" y="1447800"/>
            <a:ext cx="5190068" cy="4572000"/>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46" name="Text Placeholder 3"/>
          <p:cNvSpPr>
            <a:spLocks noGrp="1"/>
          </p:cNvSpPr>
          <p:nvPr>
            <p:ph type="body" sz="quarter" idx="13"/>
          </p:nvPr>
        </p:nvSpPr>
        <p:spPr>
          <a:xfrm>
            <a:off x="1154954" y="3129279"/>
            <a:ext cx="2793159" cy="2895600"/>
          </a:xfrm>
          <a:prstGeom prst="rect">
            <a:avLst/>
          </a:prstGeom>
        </p:spPr>
        <p:txBody>
          <a:bodyPr/>
          <a:lstStyle/>
          <a:p>
            <a:pPr marL="0" indent="0">
              <a:buClrTx/>
              <a:buSzTx/>
              <a:buNone/>
              <a:defRPr sz="1400">
                <a:solidFill>
                  <a:srgbClr val="9CDC68"/>
                </a:solidFill>
              </a:defRPr>
            </a:pPr>
            <a:endParaRPr/>
          </a:p>
        </p:txBody>
      </p:sp>
      <p:sp>
        <p:nvSpPr>
          <p:cNvPr id="147" name="Rectangle 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186" name="Group 7"/>
          <p:cNvGrpSpPr/>
          <p:nvPr/>
        </p:nvGrpSpPr>
        <p:grpSpPr>
          <a:xfrm>
            <a:off x="-1" y="0"/>
            <a:ext cx="12192002" cy="6858000"/>
            <a:chOff x="0" y="0"/>
            <a:chExt cx="12192001" cy="6858000"/>
          </a:xfrm>
        </p:grpSpPr>
        <p:sp>
          <p:nvSpPr>
            <p:cNvPr id="177" name="Rectangle 6"/>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78" name="Oval 12"/>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79"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80" name="Oval 17"/>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81" name="Oval 15"/>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82" name="Oval 16"/>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83" name="Freeform 5"/>
            <p:cNvSpPr/>
            <p:nvPr/>
          </p:nvSpPr>
          <p:spPr>
            <a:xfrm rot="21010067">
              <a:off x="8490951" y="1797517"/>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84" name="Freeform 5"/>
            <p:cNvSpPr/>
            <p:nvPr/>
          </p:nvSpPr>
          <p:spPr>
            <a:xfrm>
              <a:off x="459506" y="1866405"/>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85"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87" name="Rectangle 20"/>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grpSp>
        <p:nvGrpSpPr>
          <p:cNvPr id="197" name="Group 8"/>
          <p:cNvGrpSpPr/>
          <p:nvPr/>
        </p:nvGrpSpPr>
        <p:grpSpPr>
          <a:xfrm>
            <a:off x="-1" y="0"/>
            <a:ext cx="12192002" cy="6858000"/>
            <a:chOff x="0" y="0"/>
            <a:chExt cx="12192001" cy="6858000"/>
          </a:xfrm>
        </p:grpSpPr>
        <p:sp>
          <p:nvSpPr>
            <p:cNvPr id="188" name="Rectangle 12"/>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89" name="Oval 16"/>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0" name="Oval 17"/>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1" name="Oval 18"/>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2" name="Oval 19"/>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3" name="Oval 20"/>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194" name="Freeform 5"/>
            <p:cNvSpPr/>
            <p:nvPr/>
          </p:nvSpPr>
          <p:spPr>
            <a:xfrm rot="10371525">
              <a:off x="263766" y="4438251"/>
              <a:ext cx="3299408" cy="440928"/>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195" name="Freeform 5"/>
            <p:cNvSpPr/>
            <p:nvPr/>
          </p:nvSpPr>
          <p:spPr>
            <a:xfrm rot="10800000">
              <a:off x="459506" y="321129"/>
              <a:ext cx="11277601" cy="4533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196"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198" name="Title Text"/>
          <p:cNvSpPr txBox="1">
            <a:spLocks noGrp="1"/>
          </p:cNvSpPr>
          <p:nvPr>
            <p:ph type="title"/>
          </p:nvPr>
        </p:nvSpPr>
        <p:spPr>
          <a:xfrm>
            <a:off x="1154954" y="4969926"/>
            <a:ext cx="8825659" cy="566739"/>
          </a:xfrm>
          <a:prstGeom prst="rect">
            <a:avLst/>
          </a:prstGeom>
        </p:spPr>
        <p:txBody>
          <a:bodyPr anchor="b">
            <a:normAutofit/>
          </a:bodyPr>
          <a:lstStyle>
            <a:lvl1pPr>
              <a:defRPr sz="2400"/>
            </a:lvl1pPr>
          </a:lstStyle>
          <a:p>
            <a:r>
              <a:t>Title Text</a:t>
            </a:r>
          </a:p>
        </p:txBody>
      </p:sp>
      <p:sp>
        <p:nvSpPr>
          <p:cNvPr id="199" name="Picture Placeholder 2"/>
          <p:cNvSpPr>
            <a:spLocks noGrp="1"/>
          </p:cNvSpPr>
          <p:nvPr>
            <p:ph type="pic" sz="half" idx="13"/>
          </p:nvPr>
        </p:nvSpPr>
        <p:spPr>
          <a:xfrm>
            <a:off x="1154954" y="685800"/>
            <a:ext cx="8825659" cy="3429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200" name="Body Level One…"/>
          <p:cNvSpPr txBox="1">
            <a:spLocks noGrp="1"/>
          </p:cNvSpPr>
          <p:nvPr>
            <p:ph type="body" sz="quarter" idx="1"/>
          </p:nvPr>
        </p:nvSpPr>
        <p:spPr>
          <a:xfrm>
            <a:off x="1154954" y="5536665"/>
            <a:ext cx="8825659" cy="493713"/>
          </a:xfrm>
          <a:prstGeom prst="rect">
            <a:avLst/>
          </a:prstGeom>
        </p:spPr>
        <p:txBody>
          <a:bodyPr/>
          <a:lstStyle>
            <a:lvl1pPr marL="0" indent="0">
              <a:buClrTx/>
              <a:buSzTx/>
              <a:buNone/>
              <a:defRPr sz="1200">
                <a:solidFill>
                  <a:srgbClr val="9CDC68"/>
                </a:solidFill>
              </a:defRPr>
            </a:lvl1pPr>
            <a:lvl2pPr marL="0" indent="457200">
              <a:buClrTx/>
              <a:buSzTx/>
              <a:buNone/>
              <a:defRPr sz="1200">
                <a:solidFill>
                  <a:srgbClr val="9CDC68"/>
                </a:solidFill>
              </a:defRPr>
            </a:lvl2pPr>
            <a:lvl3pPr marL="0" indent="914400">
              <a:buClrTx/>
              <a:buSzTx/>
              <a:buNone/>
              <a:defRPr sz="1200">
                <a:solidFill>
                  <a:srgbClr val="9CDC68"/>
                </a:solidFill>
              </a:defRPr>
            </a:lvl3pPr>
            <a:lvl4pPr marL="0" indent="1371600">
              <a:buClrTx/>
              <a:buSzTx/>
              <a:buNone/>
              <a:defRPr sz="1200">
                <a:solidFill>
                  <a:srgbClr val="9CDC68"/>
                </a:solidFill>
              </a:defRPr>
            </a:lvl4pPr>
            <a:lvl5pPr marL="0" indent="1828800">
              <a:buClrTx/>
              <a:buSzTx/>
              <a:buNone/>
              <a:defRPr sz="1200">
                <a:solidFill>
                  <a:srgbClr val="9CDC68"/>
                </a:solidFill>
              </a:defRPr>
            </a:lvl5pPr>
          </a:lstStyle>
          <a:p>
            <a:r>
              <a:t>Body Level One</a:t>
            </a:r>
          </a:p>
          <a:p>
            <a:pPr lvl="1"/>
            <a:r>
              <a:t>Body Level Two</a:t>
            </a:r>
          </a:p>
          <a:p>
            <a:pPr lvl="2"/>
            <a:r>
              <a:t>Body Level Three</a:t>
            </a:r>
          </a:p>
          <a:p>
            <a:pPr lvl="3"/>
            <a:r>
              <a:t>Body Level Four</a:t>
            </a:r>
          </a:p>
          <a:p>
            <a:pPr lvl="4"/>
            <a:r>
              <a:t>Body Level Five</a:t>
            </a:r>
          </a:p>
        </p:txBody>
      </p:sp>
      <p:sp>
        <p:nvSpPr>
          <p:cNvPr id="201" name="Rectangle 15"/>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18" name="Group 6"/>
          <p:cNvGrpSpPr/>
          <p:nvPr/>
        </p:nvGrpSpPr>
        <p:grpSpPr>
          <a:xfrm>
            <a:off x="-1" y="0"/>
            <a:ext cx="12192002" cy="6858000"/>
            <a:chOff x="0" y="0"/>
            <a:chExt cx="12192001" cy="6858000"/>
          </a:xfrm>
        </p:grpSpPr>
        <p:sp>
          <p:nvSpPr>
            <p:cNvPr id="209" name="Rectangle 10"/>
            <p:cNvSpPr/>
            <p:nvPr/>
          </p:nvSpPr>
          <p:spPr>
            <a:xfrm>
              <a:off x="0" y="0"/>
              <a:ext cx="12192000" cy="685800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10" name="Oval 13"/>
            <p:cNvSpPr/>
            <p:nvPr/>
          </p:nvSpPr>
          <p:spPr>
            <a:xfrm>
              <a:off x="-1" y="2667000"/>
              <a:ext cx="4191001" cy="4191000"/>
            </a:xfrm>
            <a:prstGeom prst="ellipse">
              <a:avLst/>
            </a:prstGeom>
            <a:gradFill flip="none" rotWithShape="1">
              <a:gsLst>
                <a:gs pos="0">
                  <a:schemeClr val="accent1">
                    <a:alpha val="11000"/>
                  </a:schemeClr>
                </a:gs>
                <a:gs pos="36000">
                  <a:schemeClr val="accent1">
                    <a:alpha val="10000"/>
                  </a:schemeClr>
                </a:gs>
                <a:gs pos="75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1" name="Oval 14"/>
            <p:cNvSpPr/>
            <p:nvPr/>
          </p:nvSpPr>
          <p:spPr>
            <a:xfrm>
              <a:off x="-1" y="2895600"/>
              <a:ext cx="2362201" cy="2362200"/>
            </a:xfrm>
            <a:prstGeom prst="ellipse">
              <a:avLst/>
            </a:prstGeom>
            <a:gradFill flip="none" rotWithShape="1">
              <a:gsLst>
                <a:gs pos="0">
                  <a:schemeClr val="accent1">
                    <a:alpha val="8000"/>
                  </a:schemeClr>
                </a:gs>
                <a:gs pos="36000">
                  <a:schemeClr val="accent1">
                    <a:alpha val="8000"/>
                  </a:schemeClr>
                </a:gs>
                <a:gs pos="72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2" name="Oval 15"/>
            <p:cNvSpPr/>
            <p:nvPr/>
          </p:nvSpPr>
          <p:spPr>
            <a:xfrm>
              <a:off x="8609011" y="5867400"/>
              <a:ext cx="990601" cy="990600"/>
            </a:xfrm>
            <a:prstGeom prst="ellipse">
              <a:avLst/>
            </a:prstGeom>
            <a:gradFill flip="none" rotWithShape="1">
              <a:gsLst>
                <a:gs pos="0">
                  <a:schemeClr val="accent1">
                    <a:alpha val="14000"/>
                  </a:schemeClr>
                </a:gs>
                <a:gs pos="36000">
                  <a:schemeClr val="accent1">
                    <a:alpha val="7000"/>
                  </a:schemeClr>
                </a:gs>
                <a:gs pos="66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3" name="Oval 17"/>
            <p:cNvSpPr/>
            <p:nvPr/>
          </p:nvSpPr>
          <p:spPr>
            <a:xfrm>
              <a:off x="8609011" y="1676400"/>
              <a:ext cx="2819401" cy="2819400"/>
            </a:xfrm>
            <a:prstGeom prst="ellipse">
              <a:avLst/>
            </a:prstGeom>
            <a:gradFill flip="none" rotWithShape="1">
              <a:gsLst>
                <a:gs pos="0">
                  <a:schemeClr val="accent1">
                    <a:alpha val="7000"/>
                  </a:schemeClr>
                </a:gs>
                <a:gs pos="36000">
                  <a:schemeClr val="accent1">
                    <a:alpha val="6000"/>
                  </a:schemeClr>
                </a:gs>
                <a:gs pos="69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4" name="Oval 18"/>
            <p:cNvSpPr/>
            <p:nvPr/>
          </p:nvSpPr>
          <p:spPr>
            <a:xfrm>
              <a:off x="7999411" y="8463"/>
              <a:ext cx="1600201" cy="1600201"/>
            </a:xfrm>
            <a:prstGeom prst="ellipse">
              <a:avLst/>
            </a:prstGeom>
            <a:gradFill flip="none" rotWithShape="1">
              <a:gsLst>
                <a:gs pos="0">
                  <a:schemeClr val="accent1">
                    <a:alpha val="14000"/>
                  </a:schemeClr>
                </a:gs>
                <a:gs pos="36000">
                  <a:schemeClr val="accent1">
                    <a:alpha val="7000"/>
                  </a:schemeClr>
                </a:gs>
                <a:gs pos="73000">
                  <a:schemeClr val="accent1">
                    <a:alpha val="0"/>
                  </a:schemeClr>
                </a:gs>
              </a:gsLst>
              <a:path path="circle">
                <a:fillToRect l="37721" t="-19636" r="62278" b="119636"/>
              </a:path>
            </a:gradFill>
            <a:ln w="12700" cap="flat">
              <a:noFill/>
              <a:miter lim="400000"/>
            </a:ln>
            <a:effectLst/>
          </p:spPr>
          <p:txBody>
            <a:bodyPr wrap="square" lIns="45719" tIns="45719" rIns="45719" bIns="45719" numCol="1" anchor="t">
              <a:noAutofit/>
            </a:bodyPr>
            <a:lstStyle/>
            <a:p>
              <a:endParaRPr/>
            </a:p>
          </p:txBody>
        </p:sp>
        <p:sp>
          <p:nvSpPr>
            <p:cNvPr id="215" name="Freeform 5"/>
            <p:cNvSpPr/>
            <p:nvPr/>
          </p:nvSpPr>
          <p:spPr>
            <a:xfrm rot="21010067">
              <a:off x="8490951" y="2714874"/>
              <a:ext cx="3299408" cy="440927"/>
            </a:xfrm>
            <a:custGeom>
              <a:avLst/>
              <a:gdLst/>
              <a:ahLst/>
              <a:cxnLst>
                <a:cxn ang="0">
                  <a:pos x="wd2" y="hd2"/>
                </a:cxn>
                <a:cxn ang="5400000">
                  <a:pos x="wd2" y="hd2"/>
                </a:cxn>
                <a:cxn ang="10800000">
                  <a:pos x="wd2" y="hd2"/>
                </a:cxn>
                <a:cxn ang="16200000">
                  <a:pos x="wd2" y="hd2"/>
                </a:cxn>
              </a:cxnLst>
              <a:rect l="0" t="0" r="r" b="b"/>
              <a:pathLst>
                <a:path w="21600" h="21572"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9" tIns="45719" rIns="45719" bIns="45719" numCol="1" anchor="t">
              <a:noAutofit/>
            </a:bodyPr>
            <a:lstStyle/>
            <a:p>
              <a:endParaRPr/>
            </a:p>
          </p:txBody>
        </p:sp>
        <p:sp>
          <p:nvSpPr>
            <p:cNvPr id="216" name="Freeform 5"/>
            <p:cNvSpPr/>
            <p:nvPr/>
          </p:nvSpPr>
          <p:spPr>
            <a:xfrm>
              <a:off x="455612" y="2801318"/>
              <a:ext cx="11277601" cy="36026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17" name="Freeform 5"/>
            <p:cNvSpPr/>
            <p:nvPr/>
          </p:nvSpPr>
          <p:spPr>
            <a:xfrm>
              <a:off x="0" y="1587"/>
              <a:ext cx="12192001" cy="68564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sp>
        <p:nvSpPr>
          <p:cNvPr id="219" name="Title Text"/>
          <p:cNvSpPr txBox="1">
            <a:spLocks noGrp="1"/>
          </p:cNvSpPr>
          <p:nvPr>
            <p:ph type="title"/>
          </p:nvPr>
        </p:nvSpPr>
        <p:spPr>
          <a:xfrm>
            <a:off x="1148797" y="1063416"/>
            <a:ext cx="8831817" cy="1372987"/>
          </a:xfrm>
          <a:prstGeom prst="rect">
            <a:avLst/>
          </a:prstGeom>
        </p:spPr>
        <p:txBody>
          <a:bodyPr>
            <a:normAutofit/>
          </a:bodyPr>
          <a:lstStyle>
            <a:lvl1pPr>
              <a:defRPr sz="4000"/>
            </a:lvl1pPr>
          </a:lstStyle>
          <a:p>
            <a:r>
              <a:t>Title Text</a:t>
            </a:r>
          </a:p>
        </p:txBody>
      </p:sp>
      <p:sp>
        <p:nvSpPr>
          <p:cNvPr id="220" name="Body Level One…"/>
          <p:cNvSpPr txBox="1">
            <a:spLocks noGrp="1"/>
          </p:cNvSpPr>
          <p:nvPr>
            <p:ph type="body" sz="half" idx="1"/>
          </p:nvPr>
        </p:nvSpPr>
        <p:spPr>
          <a:xfrm>
            <a:off x="1154954" y="3543300"/>
            <a:ext cx="8825659" cy="2476500"/>
          </a:xfrm>
          <a:prstGeom prst="rect">
            <a:avLst/>
          </a:prstGeom>
        </p:spPr>
        <p:txBody>
          <a:bodyPr anchor="ct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221" name="Rectangle 12"/>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2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3"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8" r:id="rId16"/>
    <p:sldLayoutId id="2147483704" r:id="rId17"/>
    <p:sldLayoutId id="2147483705" r:id="rId18"/>
    <p:sldLayoutId id="2147483706" r:id="rId19"/>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9pPr>
    </p:bodyStyle>
    <p:otherStyle>
      <a:lvl1pPr marL="0" marR="0" indent="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p:cNvSpPr/>
          <p:nvPr/>
        </p:nvSpPr>
        <p:spPr>
          <a:xfrm>
            <a:off x="10437811" y="0"/>
            <a:ext cx="685801"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latin typeface="Century Gothic"/>
              <a:ea typeface="Century Gothic"/>
              <a:cs typeface="Century Gothic"/>
            </a:endParaRPr>
          </a:p>
        </p:txBody>
      </p:sp>
      <p:sp>
        <p:nvSpPr>
          <p:cNvPr id="3"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0522496" y="540176"/>
            <a:ext cx="498287" cy="523240"/>
          </a:xfrm>
          <a:prstGeom prst="rect">
            <a:avLst/>
          </a:prstGeom>
          <a:ln w="12700">
            <a:miter lim="400000"/>
          </a:ln>
        </p:spPr>
        <p:txBody>
          <a:bodyPr wrap="none" lIns="45719" rIns="45719" anchor="b">
            <a:spAutoFit/>
          </a:bodyPr>
          <a:lstStyle>
            <a:lvl1pPr algn="ctr">
              <a:defRPr sz="2800">
                <a:solidFill>
                  <a:srgbClr val="FFFFFF"/>
                </a:solidFill>
              </a:defRPr>
            </a:lvl1pPr>
          </a:lstStyle>
          <a:p>
            <a:fld id="{86CB4B4D-7CA3-9044-876B-883B54F8677D}" type="slidenum">
              <a:rPr>
                <a:latin typeface="Century Gothic"/>
                <a:ea typeface="Century Gothic"/>
                <a:cs typeface="Century Gothic"/>
              </a:rPr>
              <a:pPr/>
              <a:t>‹#›</a:t>
            </a:fld>
            <a:endParaRPr>
              <a:latin typeface="Century Gothic"/>
              <a:ea typeface="Century Gothic"/>
              <a:cs typeface="Century Gothic"/>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D6ECFF"/>
          </a:solidFill>
          <a:uFillTx/>
          <a:latin typeface="+mj-lt"/>
          <a:ea typeface="+mj-ea"/>
          <a:cs typeface="+mj-cs"/>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1pPr>
      <a:lvl2pPr marL="778668" marR="0" indent="-321468"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2pPr>
      <a:lvl3pPr marL="1208314" marR="0" indent="-293914"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3pPr>
      <a:lvl4pPr marL="1714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4pPr>
      <a:lvl5pPr marL="21717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5pPr>
      <a:lvl6pPr marL="26289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6pPr>
      <a:lvl7pPr marL="30861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7pPr>
      <a:lvl8pPr marL="35433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8pPr>
      <a:lvl9pPr marL="4000500" marR="0" indent="-342900" algn="l" defTabSz="457200" rtl="0" latinLnBrk="0">
        <a:lnSpc>
          <a:spcPct val="100000"/>
        </a:lnSpc>
        <a:spcBef>
          <a:spcPts val="1000"/>
        </a:spcBef>
        <a:spcAft>
          <a:spcPts val="0"/>
        </a:spcAft>
        <a:buClr>
          <a:schemeClr val="accent1"/>
        </a:buClr>
        <a:buSzPct val="80000"/>
        <a:buFontTx/>
        <a:buChar char=""/>
        <a:tabLst/>
        <a:defRPr sz="1800" b="0" i="0" u="none" strike="noStrike" cap="none" spc="0" baseline="0">
          <a:ln>
            <a:noFill/>
          </a:ln>
          <a:solidFill>
            <a:srgbClr val="404040"/>
          </a:solidFill>
          <a:uFillTx/>
          <a:latin typeface="+mj-lt"/>
          <a:ea typeface="+mj-ea"/>
          <a:cs typeface="+mj-cs"/>
          <a:sym typeface="Century Gothic"/>
        </a:defRPr>
      </a:lvl9pPr>
    </p:bodyStyle>
    <p:otherStyle>
      <a:lvl1pPr marL="0" marR="0" indent="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5pPr>
      <a:lvl6pPr marL="0" marR="0" indent="22860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6pPr>
      <a:lvl7pPr marL="0" marR="0" indent="27432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7pPr>
      <a:lvl8pPr marL="0" marR="0" indent="32004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8pPr>
      <a:lvl9pPr marL="0" marR="0" indent="3657600" algn="ctr" defTabSz="457200" rtl="0" latinLnBrk="0">
        <a:lnSpc>
          <a:spcPct val="100000"/>
        </a:lnSpc>
        <a:spcBef>
          <a:spcPts val="0"/>
        </a:spcBef>
        <a:spcAft>
          <a:spcPts val="0"/>
        </a:spcAft>
        <a:buClrTx/>
        <a:buSzTx/>
        <a:buFontTx/>
        <a:buNone/>
        <a:tabLst/>
        <a:defRPr sz="2800" b="0" i="0" u="none" strike="noStrike" cap="none" spc="0" baseline="0">
          <a:ln>
            <a:noFill/>
          </a:ln>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rbreckm@med.cornell.edu" TargetMode="External"/><Relationship Id="rId7"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hyperlink" Target="http://www.lifespan-roch.org/" TargetMode="External"/><Relationship Id="rId5" Type="http://schemas.openxmlformats.org/officeDocument/2006/relationships/hyperlink" Target="mailto:pcaccamise@lifespan-roch.org" TargetMode="External"/><Relationship Id="rId4" Type="http://schemas.openxmlformats.org/officeDocument/2006/relationships/hyperlink" Target="http://www.nyceac.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elderjusticemn.org/"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Title 1"/>
          <p:cNvSpPr txBox="1">
            <a:spLocks noGrp="1"/>
          </p:cNvSpPr>
          <p:nvPr>
            <p:ph type="ctrTitle"/>
          </p:nvPr>
        </p:nvSpPr>
        <p:spPr>
          <a:xfrm>
            <a:off x="1154954" y="2069375"/>
            <a:ext cx="8825660" cy="2677649"/>
          </a:xfrm>
          <a:prstGeom prst="rect">
            <a:avLst/>
          </a:prstGeom>
        </p:spPr>
        <p:txBody>
          <a:bodyPr/>
          <a:lstStyle/>
          <a:p>
            <a:r>
              <a:rPr dirty="0"/>
              <a:t>Building an Elder Justice Movement State by </a:t>
            </a:r>
            <a:r>
              <a:rPr dirty="0" smtClean="0"/>
              <a:t>State</a:t>
            </a:r>
            <a:r>
              <a:rPr lang="en-US" dirty="0" smtClean="0"/>
              <a:t/>
            </a:r>
            <a:br>
              <a:rPr lang="en-US" dirty="0" smtClean="0"/>
            </a:br>
            <a:r>
              <a:rPr lang="en-US" sz="2000" dirty="0" smtClean="0"/>
              <a:t>…The Webinar will begin in a moment</a:t>
            </a:r>
            <a:endParaRPr dirty="0"/>
          </a:p>
        </p:txBody>
      </p:sp>
      <p:sp>
        <p:nvSpPr>
          <p:cNvPr id="510" name="Subtitle 2"/>
          <p:cNvSpPr txBox="1">
            <a:spLocks noGrp="1"/>
          </p:cNvSpPr>
          <p:nvPr>
            <p:ph type="subTitle" sz="quarter" idx="1"/>
          </p:nvPr>
        </p:nvSpPr>
        <p:spPr>
          <a:xfrm>
            <a:off x="1154954" y="4777380"/>
            <a:ext cx="8825660" cy="861421"/>
          </a:xfrm>
          <a:prstGeom prst="rect">
            <a:avLst/>
          </a:prstGeom>
        </p:spPr>
        <p:txBody>
          <a:bodyPr>
            <a:normAutofit fontScale="85000" lnSpcReduction="10000"/>
          </a:bodyPr>
          <a:lstStyle/>
          <a:p>
            <a:r>
              <a:rPr lang="en-US" dirty="0"/>
              <a:t>California Elder Justice coalition – May 1st 2018</a:t>
            </a:r>
          </a:p>
          <a:p>
            <a:r>
              <a:rPr lang="en-US" dirty="0"/>
              <a:t>Presented as part of CEJC’s National Elder Justice Advocates Academy with support from the Huguette Clark Family Fund for Protection of Elders.</a:t>
            </a:r>
          </a:p>
        </p:txBody>
      </p:sp>
      <p:pic>
        <p:nvPicPr>
          <p:cNvPr id="4" name="Picture 3"/>
          <p:cNvPicPr>
            <a:picLocks noChangeAspect="1"/>
          </p:cNvPicPr>
          <p:nvPr/>
        </p:nvPicPr>
        <p:blipFill>
          <a:blip r:embed="rId3"/>
          <a:stretch>
            <a:fillRect/>
          </a:stretch>
        </p:blipFill>
        <p:spPr>
          <a:xfrm>
            <a:off x="6054600" y="3408200"/>
            <a:ext cx="82800" cy="416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81766750"/>
              </p:ext>
            </p:extLst>
          </p:nvPr>
        </p:nvGraphicFramePr>
        <p:xfrm>
          <a:off x="8293608" y="1353312"/>
          <a:ext cx="2386584" cy="1179576"/>
        </p:xfrm>
        <a:graphic>
          <a:graphicData uri="http://schemas.openxmlformats.org/presentationml/2006/ole">
            <mc:AlternateContent xmlns:mc="http://schemas.openxmlformats.org/markup-compatibility/2006">
              <mc:Choice xmlns:v="urn:schemas-microsoft-com:vml" Requires="v">
                <p:oleObj spid="_x0000_s1041" name="Bitmap Image" r:id="rId4" imgW="1219320" imgH="609480" progId="Paint.Picture">
                  <p:embed/>
                </p:oleObj>
              </mc:Choice>
              <mc:Fallback>
                <p:oleObj name="Bitmap Image" r:id="rId4" imgW="1219320" imgH="609480" progId="Paint.Picture">
                  <p:embed/>
                  <p:pic>
                    <p:nvPicPr>
                      <p:cNvPr id="0" name=""/>
                      <p:cNvPicPr/>
                      <p:nvPr/>
                    </p:nvPicPr>
                    <p:blipFill>
                      <a:blip r:embed="rId5"/>
                      <a:stretch>
                        <a:fillRect/>
                      </a:stretch>
                    </p:blipFill>
                    <p:spPr>
                      <a:xfrm>
                        <a:off x="8293608" y="1353312"/>
                        <a:ext cx="2386584" cy="1179576"/>
                      </a:xfrm>
                      <a:prstGeom prst="rect">
                        <a:avLst/>
                      </a:prstGeom>
                    </p:spPr>
                  </p:pic>
                </p:oleObj>
              </mc:Fallback>
            </mc:AlternateContent>
          </a:graphicData>
        </a:graphic>
      </p:graphicFrame>
    </p:spTree>
  </p:cSld>
  <p:clrMapOvr>
    <a:masterClrMapping/>
  </p:clrMapOvr>
  <p:transition spd="med" advTm="67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972800" cy="1828800"/>
          </a:xfrm>
        </p:spPr>
        <p:txBody>
          <a:bodyPr/>
          <a:lstStyle/>
          <a:p>
            <a:pPr algn="ctr"/>
            <a:r>
              <a:rPr lang="en-US" sz="3200" b="1" dirty="0" smtClean="0"/>
              <a:t/>
            </a:r>
            <a:br>
              <a:rPr lang="en-US" sz="3200" b="1" dirty="0" smtClean="0"/>
            </a:br>
            <a:r>
              <a:rPr lang="en-US" sz="3200" b="1" dirty="0" smtClean="0"/>
              <a:t>New York State </a:t>
            </a:r>
            <a:br>
              <a:rPr lang="en-US" sz="3200" b="1" dirty="0" smtClean="0"/>
            </a:br>
            <a:r>
              <a:rPr lang="en-US" sz="3200" b="1" dirty="0" smtClean="0"/>
              <a:t>2004 Elder </a:t>
            </a:r>
            <a:r>
              <a:rPr lang="en-US" sz="3200" b="1" dirty="0"/>
              <a:t>Abuse </a:t>
            </a:r>
            <a:r>
              <a:rPr lang="en-US" sz="3200" b="1" dirty="0" smtClean="0"/>
              <a:t>Summit</a:t>
            </a:r>
            <a:endParaRPr lang="en-US" sz="3200" b="1" dirty="0"/>
          </a:p>
        </p:txBody>
      </p:sp>
      <p:sp>
        <p:nvSpPr>
          <p:cNvPr id="3" name="Content Placeholder 2"/>
          <p:cNvSpPr>
            <a:spLocks noGrp="1"/>
          </p:cNvSpPr>
          <p:nvPr>
            <p:ph idx="1"/>
          </p:nvPr>
        </p:nvSpPr>
        <p:spPr>
          <a:xfrm>
            <a:off x="304800" y="1981200"/>
            <a:ext cx="11887200" cy="4876800"/>
          </a:xfrm>
        </p:spPr>
        <p:txBody>
          <a:bodyPr>
            <a:normAutofit/>
          </a:bodyPr>
          <a:lstStyle/>
          <a:p>
            <a:pPr marL="0" indent="0">
              <a:buNone/>
            </a:pPr>
            <a:endParaRPr lang="en-US" sz="2800" dirty="0" smtClean="0"/>
          </a:p>
          <a:p>
            <a:pPr>
              <a:buSzPct val="125000"/>
              <a:buFont typeface="Arial"/>
              <a:buChar char="•"/>
            </a:pPr>
            <a:r>
              <a:rPr lang="en-US" sz="2800" dirty="0" smtClean="0"/>
              <a:t>Lifespan convened Summit</a:t>
            </a:r>
          </a:p>
          <a:p>
            <a:pPr marL="0" indent="0">
              <a:buNone/>
            </a:pPr>
            <a:endParaRPr lang="en-US" sz="2800" dirty="0" smtClean="0"/>
          </a:p>
          <a:p>
            <a:pPr lvl="1">
              <a:buFont typeface="Arial"/>
              <a:buChar char="•"/>
            </a:pPr>
            <a:r>
              <a:rPr lang="en-US" sz="2800" dirty="0" smtClean="0"/>
              <a:t>100 invited </a:t>
            </a:r>
            <a:r>
              <a:rPr lang="en-US" sz="2800" dirty="0"/>
              <a:t>elder abuse experts and other stakeholders met </a:t>
            </a:r>
          </a:p>
          <a:p>
            <a:pPr lvl="1">
              <a:buFont typeface="Arial"/>
              <a:buChar char="•"/>
            </a:pPr>
            <a:r>
              <a:rPr lang="en-US" sz="2800" b="1" dirty="0" smtClean="0"/>
              <a:t>Created </a:t>
            </a:r>
            <a:r>
              <a:rPr lang="en-US" sz="2800" b="1" dirty="0"/>
              <a:t>strategic plan for </a:t>
            </a:r>
            <a:r>
              <a:rPr lang="en-US" sz="2800" b="1" dirty="0" smtClean="0"/>
              <a:t>NYS elder </a:t>
            </a:r>
            <a:r>
              <a:rPr lang="en-US" sz="2800" b="1" dirty="0"/>
              <a:t>abuse </a:t>
            </a:r>
            <a:r>
              <a:rPr lang="en-US" sz="2800" b="1" dirty="0" smtClean="0"/>
              <a:t>services</a:t>
            </a:r>
          </a:p>
          <a:p>
            <a:pPr marL="0" indent="0">
              <a:buNone/>
            </a:pPr>
            <a:endParaRPr lang="en-US" sz="800" dirty="0"/>
          </a:p>
          <a:p>
            <a:pPr marL="640080" lvl="2" indent="0" algn="ctr">
              <a:buSzPct val="90000"/>
              <a:buNone/>
              <a:defRPr/>
            </a:pPr>
            <a:endParaRPr lang="en-US" altLang="en-US" sz="1800" dirty="0">
              <a:latin typeface="+mj-lt"/>
              <a:ea typeface="ＭＳ Ｐゴシック" pitchFamily="-108" charset="-128"/>
            </a:endParaRPr>
          </a:p>
          <a:p>
            <a:pPr marL="640080" lvl="2" indent="0" algn="ctr">
              <a:buSzPct val="90000"/>
              <a:buNone/>
              <a:defRPr/>
            </a:pPr>
            <a:r>
              <a:rPr lang="en-US" altLang="en-US" sz="2400" dirty="0" smtClean="0">
                <a:latin typeface="+mj-lt"/>
                <a:ea typeface="ＭＳ Ｐゴシック" pitchFamily="-108" charset="-128"/>
              </a:rPr>
              <a:t>NYS 2004, </a:t>
            </a:r>
            <a:r>
              <a:rPr lang="en-US" altLang="en-US" sz="2400" dirty="0">
                <a:latin typeface="+mj-lt"/>
                <a:ea typeface="ＭＳ Ｐゴシック" pitchFamily="-108" charset="-128"/>
              </a:rPr>
              <a:t>Elder Abuse Summit Final </a:t>
            </a:r>
            <a:r>
              <a:rPr lang="en-US" altLang="en-US" sz="2400" dirty="0" smtClean="0">
                <a:latin typeface="+mj-lt"/>
                <a:ea typeface="ＭＳ Ｐゴシック" pitchFamily="-108" charset="-128"/>
              </a:rPr>
              <a:t>Report, </a:t>
            </a:r>
          </a:p>
          <a:p>
            <a:pPr marL="640080" lvl="2" indent="0" algn="ctr">
              <a:buSzPct val="90000"/>
              <a:buNone/>
              <a:defRPr/>
            </a:pPr>
            <a:r>
              <a:rPr lang="en-US" altLang="en-US" sz="2400" dirty="0" err="1" smtClean="0">
                <a:latin typeface="+mj-lt"/>
                <a:ea typeface="ＭＳ Ｐゴシック" pitchFamily="-108" charset="-128"/>
              </a:rPr>
              <a:t>nyselderabuse.org</a:t>
            </a:r>
            <a:r>
              <a:rPr lang="en-US" altLang="en-US" sz="2400" dirty="0">
                <a:latin typeface="+mj-lt"/>
                <a:ea typeface="ＭＳ Ｐゴシック" pitchFamily="-108" charset="-128"/>
              </a:rPr>
              <a:t>	                 </a:t>
            </a:r>
          </a:p>
        </p:txBody>
      </p:sp>
    </p:spTree>
    <p:extLst>
      <p:ext uri="{BB962C8B-B14F-4D97-AF65-F5344CB8AC3E}">
        <p14:creationId xmlns:p14="http://schemas.microsoft.com/office/powerpoint/2010/main" val="2159898748"/>
      </p:ext>
    </p:extLst>
  </p:cSld>
  <p:clrMapOvr>
    <a:masterClrMapping/>
  </p:clrMapOvr>
  <mc:AlternateContent xmlns:mc="http://schemas.openxmlformats.org/markup-compatibility/2006" xmlns:p14="http://schemas.microsoft.com/office/powerpoint/2010/main">
    <mc:Choice Requires="p14">
      <p:transition spd="med" p14:dur="700" advTm="217">
        <p:fade/>
      </p:transition>
    </mc:Choice>
    <mc:Fallback xmlns="">
      <p:transition xmlns:p14="http://schemas.microsoft.com/office/powerpoint/2010/main" spd="med" advTm="217">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381000"/>
            <a:ext cx="10972800" cy="1143000"/>
          </a:xfrm>
        </p:spPr>
        <p:txBody>
          <a:bodyPr/>
          <a:lstStyle/>
          <a:p>
            <a:pPr algn="ctr"/>
            <a:r>
              <a:rPr lang="en-US" sz="3200" b="1" dirty="0" smtClean="0"/>
              <a:t>Summit 2004 (continued)</a:t>
            </a:r>
            <a:endParaRPr lang="en-US" sz="3200" b="1" dirty="0"/>
          </a:p>
        </p:txBody>
      </p:sp>
      <p:sp>
        <p:nvSpPr>
          <p:cNvPr id="3" name="Content Placeholder 2"/>
          <p:cNvSpPr>
            <a:spLocks noGrp="1"/>
          </p:cNvSpPr>
          <p:nvPr>
            <p:ph idx="1"/>
          </p:nvPr>
        </p:nvSpPr>
        <p:spPr>
          <a:xfrm>
            <a:off x="276071" y="1752601"/>
            <a:ext cx="11611129" cy="5105399"/>
          </a:xfrm>
        </p:spPr>
        <p:txBody>
          <a:bodyPr>
            <a:normAutofit/>
          </a:bodyPr>
          <a:lstStyle/>
          <a:p>
            <a:endParaRPr lang="en-US" sz="2800" dirty="0" smtClean="0"/>
          </a:p>
          <a:p>
            <a:pPr>
              <a:buSzPct val="125000"/>
              <a:buFont typeface="Arial"/>
              <a:buChar char="•"/>
            </a:pPr>
            <a:r>
              <a:rPr lang="en-US" sz="2800" dirty="0" smtClean="0"/>
              <a:t>Among priority recommendations:</a:t>
            </a:r>
          </a:p>
          <a:p>
            <a:pPr marL="0" indent="0">
              <a:buNone/>
            </a:pPr>
            <a:endParaRPr lang="en-US" sz="800" dirty="0" smtClean="0"/>
          </a:p>
          <a:p>
            <a:pPr marL="908050" lvl="1" indent="-514350">
              <a:buFont typeface="+mj-lt"/>
              <a:buAutoNum type="arabicPeriod"/>
            </a:pPr>
            <a:r>
              <a:rPr lang="en-US" sz="2400" dirty="0" smtClean="0"/>
              <a:t>Create statewide Coalition on Elder Abuse</a:t>
            </a:r>
          </a:p>
          <a:p>
            <a:pPr>
              <a:buFont typeface="+mj-lt"/>
              <a:buAutoNum type="arabicPeriod"/>
            </a:pPr>
            <a:endParaRPr lang="en-US" altLang="en-US" sz="2400" dirty="0">
              <a:ea typeface="ＭＳ Ｐゴシック" pitchFamily="-108" charset="-128"/>
            </a:endParaRPr>
          </a:p>
          <a:p>
            <a:pPr marL="880110" lvl="1" indent="-514350">
              <a:buSzPct val="90000"/>
              <a:buFont typeface="+mj-lt"/>
              <a:buAutoNum type="arabicPeriod"/>
              <a:defRPr/>
            </a:pPr>
            <a:r>
              <a:rPr lang="en-US" altLang="en-US" sz="2400" dirty="0" smtClean="0">
                <a:ea typeface="ＭＳ Ｐゴシック" pitchFamily="-108" charset="-128"/>
              </a:rPr>
              <a:t>Conduct statewide research study to define the nature and scope of elder abuse throughout New York State</a:t>
            </a:r>
          </a:p>
          <a:p>
            <a:pPr marL="594360" lvl="1" indent="-228600">
              <a:buSzPct val="90000"/>
              <a:buFont typeface="+mj-lt"/>
              <a:buAutoNum type="arabicPeriod"/>
              <a:defRPr/>
            </a:pPr>
            <a:endParaRPr lang="en-US" altLang="en-US" sz="2400" dirty="0" smtClean="0">
              <a:ea typeface="ＭＳ Ｐゴシック" pitchFamily="-108" charset="-128"/>
            </a:endParaRPr>
          </a:p>
          <a:p>
            <a:pPr marL="880110" lvl="1" indent="-514350">
              <a:buSzPct val="90000"/>
              <a:buFont typeface="+mj-lt"/>
              <a:buAutoNum type="arabicPeriod"/>
              <a:defRPr/>
            </a:pPr>
            <a:r>
              <a:rPr lang="en-US" altLang="en-US" sz="2400" dirty="0" smtClean="0">
                <a:ea typeface="ＭＳ Ｐゴシック" pitchFamily="-108" charset="-128"/>
              </a:rPr>
              <a:t>Develop and evaluate interdisciplinary, collaborative teams.</a:t>
            </a:r>
          </a:p>
          <a:p>
            <a:pPr marL="365760" lvl="1" indent="0">
              <a:buSzPct val="90000"/>
              <a:buNone/>
              <a:defRPr/>
            </a:pPr>
            <a:endParaRPr lang="en-US" altLang="en-US" sz="1800" dirty="0" smtClean="0">
              <a:latin typeface="+mj-lt"/>
              <a:ea typeface="ＭＳ Ｐゴシック" pitchFamily="-108" charset="-128"/>
            </a:endParaRPr>
          </a:p>
          <a:p>
            <a:pPr marL="640080" lvl="2" indent="0" algn="ctr">
              <a:buSzPct val="90000"/>
              <a:buNone/>
              <a:defRPr/>
            </a:pPr>
            <a:r>
              <a:rPr lang="en-US" altLang="en-US" sz="1800" dirty="0" smtClean="0">
                <a:latin typeface="+mj-lt"/>
                <a:ea typeface="ＭＳ Ｐゴシック" pitchFamily="-108" charset="-128"/>
              </a:rPr>
              <a:t>   </a:t>
            </a:r>
            <a:r>
              <a:rPr lang="en-US" altLang="en-US" sz="2400" dirty="0" smtClean="0">
                <a:latin typeface="+mj-lt"/>
                <a:ea typeface="ＭＳ Ｐゴシック" pitchFamily="-108" charset="-128"/>
              </a:rPr>
              <a:t>NYS 2004, Elder Abuse Summit Final Report, </a:t>
            </a:r>
            <a:r>
              <a:rPr lang="en-US" altLang="en-US" sz="2400" dirty="0" err="1" smtClean="0">
                <a:latin typeface="+mj-lt"/>
                <a:ea typeface="ＭＳ Ｐゴシック" pitchFamily="-108" charset="-128"/>
              </a:rPr>
              <a:t>nyselderabuse.org</a:t>
            </a:r>
            <a:r>
              <a:rPr lang="en-US" altLang="en-US" sz="2400" dirty="0" smtClean="0">
                <a:latin typeface="+mj-lt"/>
                <a:ea typeface="ＭＳ Ｐゴシック" pitchFamily="-108" charset="-128"/>
              </a:rPr>
              <a:t>	                 </a:t>
            </a:r>
            <a:endParaRPr lang="en-US" altLang="en-US" sz="2400" dirty="0">
              <a:latin typeface="+mj-lt"/>
              <a:ea typeface="ＭＳ Ｐゴシック" pitchFamily="-108" charset="-128"/>
            </a:endParaRPr>
          </a:p>
        </p:txBody>
      </p:sp>
    </p:spTree>
    <p:extLst>
      <p:ext uri="{BB962C8B-B14F-4D97-AF65-F5344CB8AC3E}">
        <p14:creationId xmlns:p14="http://schemas.microsoft.com/office/powerpoint/2010/main" val="2865984135"/>
      </p:ext>
    </p:extLst>
  </p:cSld>
  <p:clrMapOvr>
    <a:masterClrMapping/>
  </p:clrMapOvr>
  <mc:AlternateContent xmlns:mc="http://schemas.openxmlformats.org/markup-compatibility/2006" xmlns:p14="http://schemas.microsoft.com/office/powerpoint/2010/main">
    <mc:Choice Requires="p14">
      <p:transition spd="med" p14:dur="700" advTm="151">
        <p:fade/>
      </p:transition>
    </mc:Choice>
    <mc:Fallback xmlns="">
      <p:transition xmlns:p14="http://schemas.microsoft.com/office/powerpoint/2010/main" spd="med" advTm="151">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43" y="0"/>
            <a:ext cx="11988800" cy="1447800"/>
          </a:xfrm>
        </p:spPr>
        <p:txBody>
          <a:bodyPr/>
          <a:lstStyle/>
          <a:p>
            <a:pPr algn="ctr"/>
            <a:r>
              <a:rPr lang="en-US" sz="3200" dirty="0" smtClean="0"/>
              <a:t> </a:t>
            </a:r>
            <a:br>
              <a:rPr lang="en-US" sz="3200" dirty="0" smtClean="0"/>
            </a:br>
            <a:r>
              <a:rPr lang="en-US" sz="3200" dirty="0"/>
              <a:t/>
            </a:r>
            <a:br>
              <a:rPr lang="en-US" sz="3200" dirty="0"/>
            </a:br>
            <a:r>
              <a:rPr lang="en-US" sz="3200" b="1" dirty="0" smtClean="0">
                <a:solidFill>
                  <a:srgbClr val="000000"/>
                </a:solidFill>
              </a:rPr>
              <a:t>Recommendation #1:</a:t>
            </a:r>
            <a:br>
              <a:rPr lang="en-US" sz="3200" b="1" dirty="0" smtClean="0">
                <a:solidFill>
                  <a:srgbClr val="000000"/>
                </a:solidFill>
              </a:rPr>
            </a:br>
            <a:r>
              <a:rPr lang="en-US" sz="3200" b="1" dirty="0" smtClean="0">
                <a:solidFill>
                  <a:srgbClr val="000000"/>
                </a:solidFill>
              </a:rPr>
              <a:t>Create Statewide NYS Coalition on Elder Abuse</a:t>
            </a:r>
            <a:r>
              <a:rPr lang="en-US" sz="3200" b="1" dirty="0">
                <a:solidFill>
                  <a:srgbClr val="000000"/>
                </a:solidFill>
              </a:rPr>
              <a:t/>
            </a:r>
            <a:br>
              <a:rPr lang="en-US" sz="3200" b="1" dirty="0">
                <a:solidFill>
                  <a:srgbClr val="000000"/>
                </a:solidFill>
              </a:rPr>
            </a:br>
            <a:r>
              <a:rPr lang="en-US" sz="2800" b="1" dirty="0" smtClean="0">
                <a:solidFill>
                  <a:srgbClr val="000000"/>
                </a:solidFill>
              </a:rPr>
              <a:t>(Website</a:t>
            </a:r>
            <a:r>
              <a:rPr lang="en-US" sz="2800" b="1" dirty="0">
                <a:solidFill>
                  <a:srgbClr val="000000"/>
                </a:solidFill>
              </a:rPr>
              <a:t>: </a:t>
            </a:r>
            <a:r>
              <a:rPr lang="en-US" sz="2800" b="1" dirty="0" err="1" smtClean="0">
                <a:solidFill>
                  <a:srgbClr val="000000"/>
                </a:solidFill>
              </a:rPr>
              <a:t>nyselderabuse.org</a:t>
            </a:r>
            <a:r>
              <a:rPr lang="en-US" sz="2800" b="1" dirty="0" smtClean="0">
                <a:solidFill>
                  <a:srgbClr val="000000"/>
                </a:solidFill>
              </a:rPr>
              <a:t>)</a:t>
            </a:r>
            <a:endParaRPr lang="en-US" sz="2800" b="1" dirty="0">
              <a:solidFill>
                <a:srgbClr val="000000"/>
              </a:solidFill>
            </a:endParaRPr>
          </a:p>
        </p:txBody>
      </p:sp>
      <p:sp>
        <p:nvSpPr>
          <p:cNvPr id="3" name="Content Placeholder 2"/>
          <p:cNvSpPr>
            <a:spLocks noGrp="1"/>
          </p:cNvSpPr>
          <p:nvPr>
            <p:ph sz="half" idx="1"/>
          </p:nvPr>
        </p:nvSpPr>
        <p:spPr>
          <a:xfrm>
            <a:off x="0" y="2615191"/>
            <a:ext cx="5486400" cy="4242809"/>
          </a:xfrm>
        </p:spPr>
        <p:txBody>
          <a:bodyPr>
            <a:normAutofit fontScale="85000" lnSpcReduction="20000"/>
          </a:bodyPr>
          <a:lstStyle/>
          <a:p>
            <a:pPr>
              <a:buSzPct val="120000"/>
              <a:buFont typeface="Arial"/>
              <a:buChar char="•"/>
            </a:pPr>
            <a:r>
              <a:rPr lang="en-US" sz="2800" b="1" dirty="0" smtClean="0"/>
              <a:t>NYS Coalition Formed -2004</a:t>
            </a:r>
          </a:p>
          <a:p>
            <a:pPr lvl="1">
              <a:buSzPct val="120000"/>
              <a:buFont typeface="Arial"/>
              <a:buChar char="•"/>
            </a:pPr>
            <a:r>
              <a:rPr lang="en-US" dirty="0" smtClean="0"/>
              <a:t>July 2004, Lifespan and Steering Committee</a:t>
            </a:r>
          </a:p>
          <a:p>
            <a:pPr marL="393700" lvl="1" indent="0">
              <a:buSzPct val="120000"/>
              <a:buNone/>
            </a:pPr>
            <a:endParaRPr lang="en-US" dirty="0" smtClean="0"/>
          </a:p>
          <a:p>
            <a:pPr>
              <a:buSzPct val="125000"/>
              <a:buFont typeface="Arial"/>
              <a:buChar char="•"/>
            </a:pPr>
            <a:r>
              <a:rPr lang="en-US" sz="2800" b="1" dirty="0" smtClean="0"/>
              <a:t>Focus of Coalition:</a:t>
            </a:r>
            <a:endParaRPr lang="en-US" sz="2800" dirty="0" smtClean="0"/>
          </a:p>
          <a:p>
            <a:pPr lvl="1">
              <a:buFont typeface="Arial"/>
              <a:buChar char="•"/>
            </a:pPr>
            <a:r>
              <a:rPr lang="en-US" sz="2800" dirty="0" smtClean="0"/>
              <a:t>Catalyst </a:t>
            </a:r>
            <a:r>
              <a:rPr lang="en-US" sz="2800" dirty="0"/>
              <a:t>for </a:t>
            </a:r>
            <a:r>
              <a:rPr lang="en-US" sz="2800" dirty="0" smtClean="0"/>
              <a:t>change</a:t>
            </a:r>
            <a:endParaRPr lang="en-US" sz="2800" dirty="0"/>
          </a:p>
          <a:p>
            <a:pPr lvl="1">
              <a:buFont typeface="Arial"/>
              <a:buChar char="•"/>
            </a:pPr>
            <a:r>
              <a:rPr lang="en-US" sz="2800" dirty="0" smtClean="0"/>
              <a:t>Raises awareness</a:t>
            </a:r>
          </a:p>
          <a:p>
            <a:pPr lvl="1">
              <a:buFont typeface="Arial"/>
              <a:buChar char="•"/>
            </a:pPr>
            <a:r>
              <a:rPr lang="en-US" sz="2800" dirty="0" smtClean="0"/>
              <a:t>Offers solutions</a:t>
            </a:r>
            <a:r>
              <a:rPr lang="en-US" altLang="en-US" sz="2800" dirty="0">
                <a:ea typeface="ＭＳ Ｐゴシック" pitchFamily="-108" charset="-128"/>
              </a:rPr>
              <a:t>	  </a:t>
            </a:r>
            <a:endParaRPr lang="en-US" altLang="en-US" sz="2800" dirty="0" smtClean="0">
              <a:ea typeface="ＭＳ Ｐゴシック" pitchFamily="-108" charset="-128"/>
            </a:endParaRPr>
          </a:p>
          <a:p>
            <a:pPr lvl="1">
              <a:buFont typeface="Arial"/>
              <a:buChar char="•"/>
            </a:pPr>
            <a:r>
              <a:rPr lang="en-US" sz="2800" dirty="0"/>
              <a:t>Implement Summit Action Agenda</a:t>
            </a:r>
          </a:p>
          <a:p>
            <a:pPr marL="393700" lvl="1" indent="0">
              <a:buNone/>
            </a:pPr>
            <a:r>
              <a:rPr lang="en-US" altLang="en-US" dirty="0" smtClean="0">
                <a:latin typeface="+mj-lt"/>
                <a:ea typeface="ＭＳ Ｐゴシック" pitchFamily="-108" charset="-128"/>
              </a:rPr>
              <a:t>               </a:t>
            </a:r>
            <a:endParaRPr lang="en-US" altLang="en-US" dirty="0">
              <a:latin typeface="+mj-lt"/>
              <a:ea typeface="ＭＳ Ｐゴシック" pitchFamily="-108" charset="-128"/>
            </a:endParaRPr>
          </a:p>
        </p:txBody>
      </p:sp>
      <p:sp>
        <p:nvSpPr>
          <p:cNvPr id="4" name="Content Placeholder 3"/>
          <p:cNvSpPr>
            <a:spLocks noGrp="1"/>
          </p:cNvSpPr>
          <p:nvPr>
            <p:ph sz="half" idx="2"/>
          </p:nvPr>
        </p:nvSpPr>
        <p:spPr>
          <a:xfrm>
            <a:off x="5486400" y="2628252"/>
            <a:ext cx="6705600" cy="4229747"/>
          </a:xfrm>
        </p:spPr>
        <p:txBody>
          <a:bodyPr>
            <a:normAutofit fontScale="85000" lnSpcReduction="20000"/>
          </a:bodyPr>
          <a:lstStyle/>
          <a:p>
            <a:pPr>
              <a:buSzPct val="125000"/>
              <a:buFont typeface="Arial"/>
              <a:buChar char="•"/>
            </a:pPr>
            <a:r>
              <a:rPr lang="en-US" sz="2800" b="1" dirty="0"/>
              <a:t>Statewide multidisciplinary network </a:t>
            </a:r>
            <a:endParaRPr lang="en-US" sz="2800" b="1" dirty="0" smtClean="0"/>
          </a:p>
          <a:p>
            <a:pPr lvl="1">
              <a:buFont typeface="Arial"/>
              <a:buChar char="•"/>
            </a:pPr>
            <a:r>
              <a:rPr lang="en-US" sz="2800" dirty="0" smtClean="0"/>
              <a:t>Over </a:t>
            </a:r>
            <a:r>
              <a:rPr lang="en-US" sz="2800" dirty="0"/>
              <a:t>1900 members </a:t>
            </a:r>
            <a:endParaRPr lang="en-US" sz="2800" dirty="0" smtClean="0"/>
          </a:p>
          <a:p>
            <a:pPr lvl="1">
              <a:buFont typeface="Arial"/>
              <a:buChar char="•"/>
            </a:pPr>
            <a:r>
              <a:rPr lang="en-US" sz="2800" dirty="0" smtClean="0"/>
              <a:t>Subcommittees work on Summit recommendations</a:t>
            </a:r>
          </a:p>
          <a:p>
            <a:pPr marL="393700" lvl="1" indent="0">
              <a:buNone/>
            </a:pPr>
            <a:endParaRPr lang="en-US" sz="2800" dirty="0"/>
          </a:p>
          <a:p>
            <a:pPr>
              <a:buSzPct val="125000"/>
              <a:buFont typeface="Arial"/>
              <a:buChar char="•"/>
            </a:pPr>
            <a:r>
              <a:rPr lang="en-US" sz="2800" b="1" dirty="0"/>
              <a:t>Activities:</a:t>
            </a:r>
          </a:p>
          <a:p>
            <a:pPr lvl="1">
              <a:buFont typeface="Arial"/>
              <a:buChar char="•"/>
            </a:pPr>
            <a:r>
              <a:rPr lang="en-US" sz="2800" dirty="0" smtClean="0"/>
              <a:t>Facilitate local initiatives </a:t>
            </a:r>
          </a:p>
          <a:p>
            <a:pPr lvl="1">
              <a:buFont typeface="Arial"/>
              <a:buChar char="•"/>
            </a:pPr>
            <a:r>
              <a:rPr lang="en-US" sz="2800" dirty="0" smtClean="0"/>
              <a:t>Information &amp; resource sharing</a:t>
            </a:r>
            <a:endParaRPr lang="en-US" sz="2800" dirty="0"/>
          </a:p>
          <a:p>
            <a:pPr lvl="1">
              <a:buFont typeface="Arial"/>
              <a:buChar char="•"/>
            </a:pPr>
            <a:r>
              <a:rPr lang="en-US" sz="2800" dirty="0" smtClean="0"/>
              <a:t>Networking &amp; advocacy </a:t>
            </a:r>
            <a:endParaRPr lang="en-US" sz="2800" dirty="0"/>
          </a:p>
          <a:p>
            <a:pPr lvl="1">
              <a:buFont typeface="Arial"/>
              <a:buChar char="•"/>
            </a:pPr>
            <a:r>
              <a:rPr lang="en-US" sz="2800" dirty="0" smtClean="0"/>
              <a:t>Disseminate funding info</a:t>
            </a:r>
            <a:endParaRPr lang="en-US" sz="2800" dirty="0"/>
          </a:p>
          <a:p>
            <a:endParaRPr lang="en-US" dirty="0"/>
          </a:p>
        </p:txBody>
      </p:sp>
    </p:spTree>
    <p:extLst>
      <p:ext uri="{BB962C8B-B14F-4D97-AF65-F5344CB8AC3E}">
        <p14:creationId xmlns:p14="http://schemas.microsoft.com/office/powerpoint/2010/main" val="3360266443"/>
      </p:ext>
    </p:extLst>
  </p:cSld>
  <p:clrMapOvr>
    <a:masterClrMapping/>
  </p:clrMapOvr>
  <mc:AlternateContent xmlns:mc="http://schemas.openxmlformats.org/markup-compatibility/2006" xmlns:p14="http://schemas.microsoft.com/office/powerpoint/2010/main">
    <mc:Choice Requires="p14">
      <p:transition spd="med" p14:dur="700" advTm="328">
        <p:fade/>
      </p:transition>
    </mc:Choice>
    <mc:Fallback xmlns="">
      <p:transition xmlns:p14="http://schemas.microsoft.com/office/powerpoint/2010/main" spd="med" advTm="328">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Target Slide layout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9360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AutoShape 2"/>
          <p:cNvSpPr txBox="1">
            <a:spLocks noChangeArrowheads="1"/>
          </p:cNvSpPr>
          <p:nvPr/>
        </p:nvSpPr>
        <p:spPr>
          <a:xfrm>
            <a:off x="914400" y="457201"/>
            <a:ext cx="10363200" cy="1161477"/>
          </a:xfrm>
          <a:prstGeom prst="roundRect">
            <a:avLst>
              <a:gd name="adj" fmla="val 21667"/>
            </a:avLst>
          </a:prstGeom>
        </p:spPr>
        <p:txBody>
          <a:bodyPr/>
          <a:lstStyle/>
          <a:p>
            <a:pPr algn="ctr" fontAlgn="base">
              <a:lnSpc>
                <a:spcPct val="90000"/>
              </a:lnSpc>
              <a:spcBef>
                <a:spcPct val="0"/>
              </a:spcBef>
              <a:spcAft>
                <a:spcPct val="0"/>
              </a:spcAft>
              <a:defRPr/>
            </a:pPr>
            <a:r>
              <a:rPr lang="en-US" sz="3200" b="1" kern="0" dirty="0">
                <a:solidFill>
                  <a:srgbClr val="CCECFF"/>
                </a:solidFill>
                <a:ea typeface="+mj-ea"/>
                <a:cs typeface="+mj-cs"/>
              </a:rPr>
              <a:t/>
            </a:r>
            <a:br>
              <a:rPr lang="en-US" sz="3200" b="1" kern="0" dirty="0">
                <a:solidFill>
                  <a:srgbClr val="CCECFF"/>
                </a:solidFill>
                <a:ea typeface="+mj-ea"/>
                <a:cs typeface="+mj-cs"/>
              </a:rPr>
            </a:br>
            <a:r>
              <a:rPr lang="en-US" sz="3200" b="1" kern="0" dirty="0" smtClean="0">
                <a:solidFill>
                  <a:srgbClr val="000000"/>
                </a:solidFill>
                <a:ea typeface="+mj-ea"/>
                <a:cs typeface="+mj-cs"/>
              </a:rPr>
              <a:t>Recommendation #2:</a:t>
            </a:r>
            <a:endParaRPr lang="en-US" sz="3200" b="1" kern="0" dirty="0">
              <a:solidFill>
                <a:srgbClr val="000000"/>
              </a:solidFill>
              <a:ea typeface="+mj-ea"/>
              <a:cs typeface="+mj-cs"/>
            </a:endParaRPr>
          </a:p>
          <a:p>
            <a:pPr algn="ctr" fontAlgn="base">
              <a:lnSpc>
                <a:spcPct val="90000"/>
              </a:lnSpc>
              <a:spcBef>
                <a:spcPct val="0"/>
              </a:spcBef>
              <a:spcAft>
                <a:spcPct val="0"/>
              </a:spcAft>
              <a:defRPr/>
            </a:pPr>
            <a:r>
              <a:rPr lang="en-US" sz="3200" b="1" kern="0" dirty="0" smtClean="0">
                <a:solidFill>
                  <a:srgbClr val="000000"/>
                </a:solidFill>
                <a:ea typeface="+mj-ea"/>
                <a:cs typeface="+mj-cs"/>
              </a:rPr>
              <a:t> </a:t>
            </a:r>
            <a:r>
              <a:rPr lang="en-US" sz="3200" b="1" kern="0" dirty="0" smtClean="0">
                <a:ea typeface="+mj-ea"/>
                <a:cs typeface="+mj-cs"/>
              </a:rPr>
              <a:t>Create Statewide Research Study</a:t>
            </a:r>
          </a:p>
          <a:p>
            <a:pPr algn="ctr" fontAlgn="base">
              <a:lnSpc>
                <a:spcPct val="90000"/>
              </a:lnSpc>
              <a:spcBef>
                <a:spcPct val="0"/>
              </a:spcBef>
              <a:spcAft>
                <a:spcPct val="0"/>
              </a:spcAft>
              <a:defRPr/>
            </a:pPr>
            <a:endParaRPr lang="en-US" sz="2700" b="1" kern="0" dirty="0">
              <a:solidFill>
                <a:srgbClr val="4F598D"/>
              </a:solidFill>
              <a:latin typeface="Calibri" panose="020F0502020204030204" pitchFamily="34" charset="0"/>
              <a:ea typeface="+mj-ea"/>
              <a:cs typeface="+mj-cs"/>
            </a:endParaRPr>
          </a:p>
        </p:txBody>
      </p:sp>
      <p:sp>
        <p:nvSpPr>
          <p:cNvPr id="4" name="Rectangle 30"/>
          <p:cNvSpPr>
            <a:spLocks noChangeArrowheads="1"/>
          </p:cNvSpPr>
          <p:nvPr/>
        </p:nvSpPr>
        <p:spPr bwMode="auto">
          <a:xfrm>
            <a:off x="1117600" y="1918158"/>
            <a:ext cx="9956800" cy="4924425"/>
          </a:xfrm>
          <a:prstGeom prst="rect">
            <a:avLst/>
          </a:prstGeom>
          <a:noFill/>
          <a:ln w="9525">
            <a:noFill/>
            <a:miter lim="800000"/>
            <a:headEnd/>
            <a:tailEnd/>
          </a:ln>
        </p:spPr>
        <p:txBody>
          <a:bodyPr wrap="square" anchor="ctr">
            <a:spAutoFit/>
          </a:bodyPr>
          <a:lstStyle/>
          <a:p>
            <a:pPr marL="279400" indent="-279400">
              <a:buFont typeface="Arial"/>
              <a:buChar char="•"/>
              <a:defRPr/>
            </a:pPr>
            <a:r>
              <a:rPr lang="en-US" sz="2800" dirty="0" smtClean="0">
                <a:solidFill>
                  <a:srgbClr val="000000"/>
                </a:solidFill>
                <a:latin typeface="Verdana" pitchFamily="84" charset="0"/>
              </a:rPr>
              <a:t>Study </a:t>
            </a:r>
            <a:r>
              <a:rPr lang="en-US" sz="2800" dirty="0" smtClean="0">
                <a:latin typeface="Verdana" pitchFamily="84" charset="0"/>
              </a:rPr>
              <a:t>report: </a:t>
            </a:r>
            <a:r>
              <a:rPr lang="en-US" sz="2800" i="1" dirty="0" smtClean="0">
                <a:solidFill>
                  <a:srgbClr val="000000"/>
                </a:solidFill>
                <a:latin typeface="Verdana" pitchFamily="84" charset="0"/>
              </a:rPr>
              <a:t>Under the Radar</a:t>
            </a:r>
          </a:p>
          <a:p>
            <a:pPr marL="279400" indent="-279400">
              <a:buFont typeface="Arial"/>
              <a:buChar char="•"/>
              <a:defRPr/>
            </a:pPr>
            <a:r>
              <a:rPr lang="en-US" sz="2800" dirty="0" smtClean="0">
                <a:solidFill>
                  <a:srgbClr val="000000"/>
                </a:solidFill>
                <a:latin typeface="Verdana" pitchFamily="84" charset="0"/>
              </a:rPr>
              <a:t>Only statewide elder abuse </a:t>
            </a:r>
            <a:r>
              <a:rPr lang="en-US" sz="2800" dirty="0" err="1" smtClean="0">
                <a:solidFill>
                  <a:srgbClr val="000000"/>
                </a:solidFill>
                <a:latin typeface="Verdana" pitchFamily="84" charset="0"/>
              </a:rPr>
              <a:t>prev</a:t>
            </a:r>
            <a:r>
              <a:rPr lang="en-US" sz="2800" dirty="0" smtClean="0">
                <a:solidFill>
                  <a:srgbClr val="000000"/>
                </a:solidFill>
                <a:latin typeface="Verdana" pitchFamily="84" charset="0"/>
              </a:rPr>
              <a:t> study</a:t>
            </a:r>
          </a:p>
          <a:p>
            <a:pPr marL="279400" indent="-279400">
              <a:buFont typeface="Arial"/>
              <a:buChar char="•"/>
              <a:defRPr/>
            </a:pPr>
            <a:r>
              <a:rPr lang="en-US" sz="2800" dirty="0" smtClean="0">
                <a:solidFill>
                  <a:srgbClr val="000000"/>
                </a:solidFill>
                <a:latin typeface="Verdana" pitchFamily="84" charset="0"/>
              </a:rPr>
              <a:t>Project Partners</a:t>
            </a:r>
            <a:endParaRPr lang="en-US" sz="2800" b="1" dirty="0">
              <a:solidFill>
                <a:srgbClr val="000000"/>
              </a:solidFill>
              <a:latin typeface="Verdana" pitchFamily="84" charset="0"/>
            </a:endParaRPr>
          </a:p>
          <a:p>
            <a:pPr marL="742950" lvl="1" indent="-285750">
              <a:buFont typeface="Arial"/>
              <a:buChar char="•"/>
              <a:defRPr/>
            </a:pPr>
            <a:r>
              <a:rPr lang="en-US" sz="2400" dirty="0" smtClean="0">
                <a:solidFill>
                  <a:srgbClr val="000000"/>
                </a:solidFill>
                <a:latin typeface="Calibri" panose="020F0502020204030204" pitchFamily="34" charset="0"/>
              </a:rPr>
              <a:t>Lifespan </a:t>
            </a:r>
            <a:r>
              <a:rPr lang="en-US" sz="2400" dirty="0">
                <a:solidFill>
                  <a:srgbClr val="000000"/>
                </a:solidFill>
                <a:latin typeface="Calibri" panose="020F0502020204030204" pitchFamily="34" charset="0"/>
              </a:rPr>
              <a:t>of Greater Rochester Inc. (Lifespan) </a:t>
            </a:r>
            <a:endParaRPr lang="en-US" sz="2400" dirty="0" smtClean="0">
              <a:solidFill>
                <a:srgbClr val="000000"/>
              </a:solidFill>
              <a:latin typeface="Calibri" panose="020F0502020204030204" pitchFamily="34" charset="0"/>
            </a:endParaRPr>
          </a:p>
          <a:p>
            <a:pPr marL="742950" lvl="1" indent="-285750">
              <a:buFont typeface="Arial"/>
              <a:buChar char="•"/>
              <a:defRPr/>
            </a:pPr>
            <a:r>
              <a:rPr lang="en-US" sz="2400" dirty="0" smtClean="0">
                <a:solidFill>
                  <a:srgbClr val="000000"/>
                </a:solidFill>
                <a:latin typeface="Calibri" panose="020F0502020204030204" pitchFamily="34" charset="0"/>
              </a:rPr>
              <a:t>Weill </a:t>
            </a:r>
            <a:r>
              <a:rPr lang="en-US" sz="2400" dirty="0" smtClean="0">
                <a:latin typeface="Calibri" panose="020F0502020204030204" pitchFamily="34" charset="0"/>
              </a:rPr>
              <a:t>Cornell</a:t>
            </a:r>
            <a:r>
              <a:rPr lang="en-US" sz="2400" dirty="0" smtClean="0">
                <a:solidFill>
                  <a:srgbClr val="000000"/>
                </a:solidFill>
                <a:latin typeface="Calibri" panose="020F0502020204030204" pitchFamily="34" charset="0"/>
              </a:rPr>
              <a:t> Medicine, Cornell </a:t>
            </a:r>
            <a:r>
              <a:rPr lang="en-US" sz="2400" dirty="0" err="1" smtClean="0">
                <a:solidFill>
                  <a:srgbClr val="000000"/>
                </a:solidFill>
                <a:latin typeface="Calibri" panose="020F0502020204030204" pitchFamily="34" charset="0"/>
              </a:rPr>
              <a:t>Univ</a:t>
            </a:r>
            <a:endParaRPr lang="en-US" sz="2400" dirty="0">
              <a:solidFill>
                <a:srgbClr val="000000"/>
              </a:solidFill>
              <a:latin typeface="Calibri" panose="020F0502020204030204" pitchFamily="34" charset="0"/>
            </a:endParaRPr>
          </a:p>
          <a:p>
            <a:pPr marL="742950" lvl="1" indent="-285750">
              <a:buFont typeface="Arial"/>
              <a:buChar char="•"/>
              <a:defRPr/>
            </a:pPr>
            <a:r>
              <a:rPr lang="en-US" sz="2400" dirty="0" smtClean="0">
                <a:solidFill>
                  <a:srgbClr val="000000"/>
                </a:solidFill>
                <a:latin typeface="Calibri" panose="020F0502020204030204" pitchFamily="34" charset="0"/>
              </a:rPr>
              <a:t>NYC Department </a:t>
            </a:r>
            <a:r>
              <a:rPr lang="en-US" sz="2400" dirty="0">
                <a:solidFill>
                  <a:srgbClr val="000000"/>
                </a:solidFill>
                <a:latin typeface="Calibri" panose="020F0502020204030204" pitchFamily="34" charset="0"/>
              </a:rPr>
              <a:t>for the Aging (DFTA</a:t>
            </a:r>
            <a:r>
              <a:rPr lang="en-US" sz="2400" dirty="0" smtClean="0">
                <a:solidFill>
                  <a:srgbClr val="000000"/>
                </a:solidFill>
                <a:latin typeface="Calibri" panose="020F0502020204030204" pitchFamily="34" charset="0"/>
              </a:rPr>
              <a:t>)</a:t>
            </a:r>
            <a:endParaRPr lang="en-US" sz="2800" b="1" dirty="0">
              <a:solidFill>
                <a:srgbClr val="000000"/>
              </a:solidFill>
              <a:latin typeface="Calibri" panose="020F0502020204030204" pitchFamily="34" charset="0"/>
            </a:endParaRPr>
          </a:p>
          <a:p>
            <a:pPr marL="285750" indent="-285750">
              <a:buSzPct val="90000"/>
              <a:buFont typeface="Arial"/>
              <a:buChar char="•"/>
              <a:defRPr/>
            </a:pPr>
            <a:r>
              <a:rPr lang="en-US" sz="2800" dirty="0">
                <a:solidFill>
                  <a:srgbClr val="000000"/>
                </a:solidFill>
                <a:latin typeface="Calibri" panose="020F0502020204030204" pitchFamily="34" charset="0"/>
              </a:rPr>
              <a:t>Principal </a:t>
            </a:r>
            <a:r>
              <a:rPr lang="en-US" sz="2800" dirty="0" smtClean="0">
                <a:solidFill>
                  <a:srgbClr val="000000"/>
                </a:solidFill>
                <a:latin typeface="Calibri" panose="020F0502020204030204" pitchFamily="34" charset="0"/>
              </a:rPr>
              <a:t>investigators</a:t>
            </a:r>
            <a:endParaRPr lang="en-US" sz="2800" dirty="0">
              <a:solidFill>
                <a:srgbClr val="000000"/>
              </a:solidFill>
              <a:latin typeface="Calibri" panose="020F0502020204030204" pitchFamily="34" charset="0"/>
            </a:endParaRPr>
          </a:p>
          <a:p>
            <a:pPr marL="742950" lvl="1" indent="-285750">
              <a:buSzPct val="90000"/>
              <a:buFont typeface="Arial"/>
              <a:buChar char="•"/>
              <a:defRPr/>
            </a:pPr>
            <a:r>
              <a:rPr lang="en-US" sz="2400" dirty="0" smtClean="0">
                <a:solidFill>
                  <a:srgbClr val="000000"/>
                </a:solidFill>
                <a:latin typeface="Calibri" panose="020F0502020204030204" pitchFamily="34" charset="0"/>
                <a:cs typeface="Arial" pitchFamily="34" charset="0"/>
              </a:rPr>
              <a:t>Mark </a:t>
            </a:r>
            <a:r>
              <a:rPr lang="en-US" sz="2400" dirty="0">
                <a:solidFill>
                  <a:srgbClr val="000000"/>
                </a:solidFill>
                <a:latin typeface="Calibri" panose="020F0502020204030204" pitchFamily="34" charset="0"/>
                <a:cs typeface="Arial" pitchFamily="34" charset="0"/>
              </a:rPr>
              <a:t>Lachs, </a:t>
            </a:r>
            <a:r>
              <a:rPr lang="en-US" sz="2400" dirty="0" smtClean="0">
                <a:solidFill>
                  <a:srgbClr val="000000"/>
                </a:solidFill>
                <a:latin typeface="Calibri" panose="020F0502020204030204" pitchFamily="34" charset="0"/>
                <a:cs typeface="Arial" pitchFamily="34" charset="0"/>
              </a:rPr>
              <a:t>MD, MPH </a:t>
            </a:r>
            <a:r>
              <a:rPr lang="en-US" sz="2400" dirty="0">
                <a:solidFill>
                  <a:srgbClr val="000000"/>
                </a:solidFill>
                <a:latin typeface="Calibri" panose="020F0502020204030204" pitchFamily="34" charset="0"/>
                <a:cs typeface="Arial" pitchFamily="34" charset="0"/>
              </a:rPr>
              <a:t>(Cornell</a:t>
            </a:r>
            <a:r>
              <a:rPr lang="en-US" sz="2400" dirty="0" smtClean="0">
                <a:solidFill>
                  <a:srgbClr val="000000"/>
                </a:solidFill>
                <a:latin typeface="Calibri" panose="020F0502020204030204" pitchFamily="34" charset="0"/>
                <a:cs typeface="Arial" pitchFamily="34" charset="0"/>
              </a:rPr>
              <a:t>)</a:t>
            </a:r>
            <a:endParaRPr lang="en-US" sz="2400" dirty="0">
              <a:solidFill>
                <a:srgbClr val="000000"/>
              </a:solidFill>
              <a:latin typeface="Calibri" panose="020F0502020204030204" pitchFamily="34" charset="0"/>
            </a:endParaRPr>
          </a:p>
          <a:p>
            <a:pPr marL="742950" lvl="1" indent="-285750">
              <a:buSzPct val="90000"/>
              <a:buFont typeface="Arial"/>
              <a:buChar char="•"/>
              <a:defRPr/>
            </a:pPr>
            <a:r>
              <a:rPr lang="en-US" sz="2400" dirty="0" smtClean="0">
                <a:solidFill>
                  <a:srgbClr val="000000"/>
                </a:solidFill>
                <a:latin typeface="Calibri" panose="020F0502020204030204" pitchFamily="34" charset="0"/>
              </a:rPr>
              <a:t>Jackie </a:t>
            </a:r>
            <a:r>
              <a:rPr lang="en-US" sz="2400" dirty="0">
                <a:solidFill>
                  <a:srgbClr val="000000"/>
                </a:solidFill>
                <a:latin typeface="Calibri" panose="020F0502020204030204" pitchFamily="34" charset="0"/>
              </a:rPr>
              <a:t>Berman, PhD (DFTA)</a:t>
            </a:r>
          </a:p>
          <a:p>
            <a:pPr marL="257175" indent="-257175">
              <a:buSzPct val="90000"/>
              <a:defRPr/>
            </a:pPr>
            <a:endParaRPr lang="en-US" dirty="0">
              <a:solidFill>
                <a:srgbClr val="000000"/>
              </a:solidFill>
              <a:latin typeface="Calibri" panose="020F0502020204030204" pitchFamily="34" charset="0"/>
            </a:endParaRPr>
          </a:p>
          <a:p>
            <a:pPr eaLnBrk="0" fontAlgn="base" hangingPunct="0">
              <a:spcBef>
                <a:spcPct val="0"/>
              </a:spcBef>
              <a:spcAft>
                <a:spcPct val="0"/>
              </a:spcAft>
              <a:buSzPct val="90000"/>
              <a:defRPr/>
            </a:pPr>
            <a:r>
              <a:rPr lang="en-US" sz="1400" dirty="0">
                <a:solidFill>
                  <a:srgbClr val="000000"/>
                </a:solidFill>
                <a:latin typeface="Calibri" panose="020F0502020204030204" pitchFamily="34" charset="0"/>
              </a:rPr>
              <a:t>The project </a:t>
            </a:r>
            <a:r>
              <a:rPr lang="en-US" sz="1400" dirty="0" smtClean="0">
                <a:solidFill>
                  <a:srgbClr val="000000"/>
                </a:solidFill>
                <a:latin typeface="Calibri" panose="020F0502020204030204" pitchFamily="34" charset="0"/>
              </a:rPr>
              <a:t>partially </a:t>
            </a:r>
            <a:r>
              <a:rPr lang="en-US" sz="1400" dirty="0">
                <a:solidFill>
                  <a:srgbClr val="000000"/>
                </a:solidFill>
                <a:latin typeface="Calibri" panose="020F0502020204030204" pitchFamily="34" charset="0"/>
              </a:rPr>
              <a:t>funded by the  </a:t>
            </a:r>
            <a:r>
              <a:rPr lang="en-US" sz="1400" dirty="0" smtClean="0">
                <a:solidFill>
                  <a:srgbClr val="000000"/>
                </a:solidFill>
                <a:latin typeface="Calibri" panose="020F0502020204030204" pitchFamily="34" charset="0"/>
              </a:rPr>
              <a:t>NYS Children </a:t>
            </a:r>
            <a:r>
              <a:rPr lang="en-US" sz="1400" dirty="0">
                <a:solidFill>
                  <a:srgbClr val="000000"/>
                </a:solidFill>
                <a:latin typeface="Calibri" panose="020F0502020204030204" pitchFamily="34" charset="0"/>
              </a:rPr>
              <a:t>and Family Trust Fund</a:t>
            </a:r>
            <a:r>
              <a:rPr lang="en-US" sz="1400" dirty="0" smtClean="0">
                <a:solidFill>
                  <a:srgbClr val="000000"/>
                </a:solidFill>
                <a:latin typeface="Calibri" panose="020F0502020204030204" pitchFamily="34" charset="0"/>
              </a:rPr>
              <a:t>,</a:t>
            </a:r>
          </a:p>
          <a:p>
            <a:pPr eaLnBrk="0" fontAlgn="base" hangingPunct="0">
              <a:spcBef>
                <a:spcPct val="0"/>
              </a:spcBef>
              <a:spcAft>
                <a:spcPct val="0"/>
              </a:spcAft>
              <a:buSzPct val="90000"/>
              <a:defRPr/>
            </a:pPr>
            <a:r>
              <a:rPr lang="en-US" sz="1400" dirty="0" smtClean="0">
                <a:solidFill>
                  <a:srgbClr val="000000"/>
                </a:solidFill>
                <a:latin typeface="Calibri" panose="020F0502020204030204" pitchFamily="34" charset="0"/>
              </a:rPr>
              <a:t>a </a:t>
            </a:r>
            <a:r>
              <a:rPr lang="en-US" sz="1400" dirty="0">
                <a:solidFill>
                  <a:srgbClr val="000000"/>
                </a:solidFill>
                <a:latin typeface="Calibri" panose="020F0502020204030204" pitchFamily="34" charset="0"/>
              </a:rPr>
              <a:t>program administered </a:t>
            </a:r>
            <a:r>
              <a:rPr lang="en-US" sz="1400" dirty="0" smtClean="0">
                <a:solidFill>
                  <a:srgbClr val="4F598D"/>
                </a:solidFill>
                <a:latin typeface="Calibri" panose="020F0502020204030204" pitchFamily="34" charset="0"/>
              </a:rPr>
              <a:t>by </a:t>
            </a:r>
            <a:r>
              <a:rPr lang="en-US" sz="1400" dirty="0">
                <a:solidFill>
                  <a:srgbClr val="4F598D"/>
                </a:solidFill>
                <a:latin typeface="Calibri" panose="020F0502020204030204" pitchFamily="34" charset="0"/>
              </a:rPr>
              <a:t>the NYS Office of Children and Family Services</a:t>
            </a:r>
          </a:p>
          <a:p>
            <a:pPr marL="257175" indent="-257175" algn="ctr">
              <a:buSzPct val="90000"/>
              <a:defRPr/>
            </a:pPr>
            <a:endParaRPr lang="en-US" dirty="0">
              <a:solidFill>
                <a:srgbClr val="4F598D"/>
              </a:solidFill>
              <a:latin typeface="Calibri" panose="020F0502020204030204" pitchFamily="34" charset="0"/>
            </a:endParaRPr>
          </a:p>
          <a:p>
            <a:pPr marL="257175" indent="-257175" algn="ctr">
              <a:defRPr/>
            </a:pPr>
            <a:endParaRPr lang="en-US" dirty="0">
              <a:solidFill>
                <a:srgbClr val="4F598D"/>
              </a:solidFill>
              <a:latin typeface="Verdana" pitchFamily="84" charset="0"/>
            </a:endParaRPr>
          </a:p>
        </p:txBody>
      </p:sp>
    </p:spTree>
    <p:extLst>
      <p:ext uri="{BB962C8B-B14F-4D97-AF65-F5344CB8AC3E}">
        <p14:creationId xmlns:p14="http://schemas.microsoft.com/office/powerpoint/2010/main" val="1497151286"/>
      </p:ext>
    </p:extLst>
  </p:cSld>
  <p:clrMapOvr>
    <a:masterClrMapping/>
  </p:clrMapOvr>
  <mc:AlternateContent xmlns:mc="http://schemas.openxmlformats.org/markup-compatibility/2006" xmlns:p14="http://schemas.microsoft.com/office/powerpoint/2010/main">
    <mc:Choice Requires="p14">
      <p:transition spd="med" p14:dur="700" advTm="365">
        <p:fade/>
      </p:transition>
    </mc:Choice>
    <mc:Fallback xmlns="">
      <p:transition xmlns:p14="http://schemas.microsoft.com/office/powerpoint/2010/main" spd="med" advTm="365">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12192000" cy="1143000"/>
          </a:xfrm>
        </p:spPr>
        <p:txBody>
          <a:bodyPr>
            <a:normAutofit fontScale="90000"/>
          </a:bodyPr>
          <a:lstStyle/>
          <a:p>
            <a:pPr algn="ctr"/>
            <a:r>
              <a:rPr lang="en-US" dirty="0" smtClean="0"/>
              <a:t> </a:t>
            </a:r>
            <a:br>
              <a:rPr lang="en-US" dirty="0" smtClean="0"/>
            </a:br>
            <a:r>
              <a:rPr lang="en-US" b="1" dirty="0" smtClean="0"/>
              <a:t>New York State Prevalence Study (Continued)</a:t>
            </a:r>
            <a:br>
              <a:rPr lang="en-US" b="1" dirty="0" smtClean="0"/>
            </a:br>
            <a:endParaRPr lang="en-US" b="1" dirty="0"/>
          </a:p>
        </p:txBody>
      </p:sp>
      <p:sp>
        <p:nvSpPr>
          <p:cNvPr id="3" name="Content Placeholder 2"/>
          <p:cNvSpPr>
            <a:spLocks noGrp="1"/>
          </p:cNvSpPr>
          <p:nvPr>
            <p:ph idx="1"/>
          </p:nvPr>
        </p:nvSpPr>
        <p:spPr>
          <a:xfrm>
            <a:off x="508000" y="1905000"/>
            <a:ext cx="10972800" cy="4648200"/>
          </a:xfrm>
        </p:spPr>
        <p:txBody>
          <a:bodyPr/>
          <a:lstStyle/>
          <a:p>
            <a:pPr marL="0" indent="0">
              <a:buNone/>
            </a:pPr>
            <a:endParaRPr lang="en-US" sz="2800" dirty="0" smtClean="0"/>
          </a:p>
          <a:p>
            <a:pPr>
              <a:buSzPct val="125000"/>
              <a:buFont typeface="Arial"/>
              <a:buChar char="•"/>
            </a:pPr>
            <a:r>
              <a:rPr lang="en-US" sz="2800" dirty="0" smtClean="0"/>
              <a:t>4,156 respondents surveyed in all sectors of state</a:t>
            </a:r>
          </a:p>
          <a:p>
            <a:pPr>
              <a:buSzPct val="125000"/>
              <a:buFont typeface="Arial"/>
              <a:buChar char="•"/>
            </a:pPr>
            <a:endParaRPr lang="en-US" sz="2800" dirty="0"/>
          </a:p>
          <a:p>
            <a:pPr>
              <a:buSzPct val="125000"/>
              <a:buFont typeface="Arial"/>
              <a:buChar char="•"/>
            </a:pPr>
            <a:r>
              <a:rPr lang="en-US" sz="2800" dirty="0" smtClean="0"/>
              <a:t>A few key findings</a:t>
            </a:r>
            <a:endParaRPr lang="en-US" sz="2800" dirty="0"/>
          </a:p>
          <a:p>
            <a:pPr lvl="1">
              <a:buFont typeface="Arial"/>
              <a:buChar char="•"/>
            </a:pPr>
            <a:r>
              <a:rPr lang="en-US" sz="2400" dirty="0" smtClean="0"/>
              <a:t>7.6% one–year incidence rate documented</a:t>
            </a:r>
          </a:p>
          <a:p>
            <a:pPr lvl="1">
              <a:buFont typeface="Arial"/>
              <a:buChar char="•"/>
            </a:pPr>
            <a:r>
              <a:rPr lang="en-US" sz="2400" dirty="0" smtClean="0"/>
              <a:t>Most common form of elder abuse: major financial exploitation (4.1% of older adults in one-year period)</a:t>
            </a:r>
          </a:p>
          <a:p>
            <a:pPr lvl="1">
              <a:buFont typeface="Arial"/>
              <a:buChar char="•"/>
            </a:pPr>
            <a:r>
              <a:rPr lang="en-US" sz="2400" dirty="0" smtClean="0"/>
              <a:t>Nearly 1 in 24 </a:t>
            </a:r>
            <a:r>
              <a:rPr lang="en-US" sz="2400" smtClean="0"/>
              <a:t>cases reported </a:t>
            </a:r>
            <a:r>
              <a:rPr lang="en-US" sz="2400" dirty="0" smtClean="0"/>
              <a:t>to any service system</a:t>
            </a:r>
            <a:endParaRPr lang="en-US" sz="2400" dirty="0"/>
          </a:p>
        </p:txBody>
      </p:sp>
    </p:spTree>
    <p:extLst>
      <p:ext uri="{BB962C8B-B14F-4D97-AF65-F5344CB8AC3E}">
        <p14:creationId xmlns:p14="http://schemas.microsoft.com/office/powerpoint/2010/main" val="2255274364"/>
      </p:ext>
    </p:extLst>
  </p:cSld>
  <p:clrMapOvr>
    <a:masterClrMapping/>
  </p:clrMapOvr>
  <mc:AlternateContent xmlns:mc="http://schemas.openxmlformats.org/markup-compatibility/2006" xmlns:p14="http://schemas.microsoft.com/office/powerpoint/2010/main">
    <mc:Choice Requires="p14">
      <p:transition spd="med" p14:dur="700" advTm="498">
        <p:fade/>
      </p:transition>
    </mc:Choice>
    <mc:Fallback xmlns="">
      <p:transition xmlns:p14="http://schemas.microsoft.com/office/powerpoint/2010/main" spd="med" advTm="498">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676400"/>
            <a:ext cx="10972800" cy="1371600"/>
          </a:xfrm>
        </p:spPr>
        <p:txBody>
          <a:bodyPr>
            <a:normAutofit fontScale="90000"/>
          </a:bodyPr>
          <a:lstStyle/>
          <a:p>
            <a:pPr algn="ctr"/>
            <a:r>
              <a:rPr lang="en-US" sz="5400" dirty="0" smtClean="0"/>
              <a:t/>
            </a:r>
            <a:br>
              <a:rPr lang="en-US" sz="5400" dirty="0" smtClean="0"/>
            </a:br>
            <a:r>
              <a:rPr lang="en-US" sz="2800" dirty="0" smtClean="0">
                <a:solidFill>
                  <a:srgbClr val="000000"/>
                </a:solidFill>
              </a:rPr>
              <a:t>Did not move on this recommendation until</a:t>
            </a:r>
            <a:br>
              <a:rPr lang="en-US" sz="2800" dirty="0" smtClean="0">
                <a:solidFill>
                  <a:srgbClr val="000000"/>
                </a:solidFill>
              </a:rPr>
            </a:br>
            <a:r>
              <a:rPr lang="en-US" sz="2800" dirty="0" smtClean="0">
                <a:solidFill>
                  <a:srgbClr val="000000"/>
                </a:solidFill>
              </a:rPr>
              <a:t> </a:t>
            </a:r>
            <a:r>
              <a:rPr lang="en-US" sz="2800" dirty="0">
                <a:solidFill>
                  <a:srgbClr val="000000"/>
                </a:solidFill>
              </a:rPr>
              <a:t>c</a:t>
            </a:r>
            <a:r>
              <a:rPr lang="en-US" sz="2800" dirty="0" smtClean="0">
                <a:solidFill>
                  <a:srgbClr val="000000"/>
                </a:solidFill>
              </a:rPr>
              <a:t>ascade </a:t>
            </a:r>
            <a:r>
              <a:rPr lang="en-US" sz="2800" dirty="0">
                <a:solidFill>
                  <a:srgbClr val="000000"/>
                </a:solidFill>
              </a:rPr>
              <a:t>of </a:t>
            </a:r>
            <a:r>
              <a:rPr lang="en-US" sz="2800" dirty="0" smtClean="0">
                <a:solidFill>
                  <a:srgbClr val="000000"/>
                </a:solidFill>
              </a:rPr>
              <a:t>events occurred</a:t>
            </a:r>
            <a:endParaRPr lang="en-US" sz="2800" dirty="0">
              <a:solidFill>
                <a:srgbClr val="000000"/>
              </a:solidFill>
            </a:endParaRPr>
          </a:p>
        </p:txBody>
      </p:sp>
      <p:sp>
        <p:nvSpPr>
          <p:cNvPr id="3" name="Content Placeholder 2"/>
          <p:cNvSpPr>
            <a:spLocks noGrp="1"/>
          </p:cNvSpPr>
          <p:nvPr>
            <p:ph idx="1"/>
          </p:nvPr>
        </p:nvSpPr>
        <p:spPr>
          <a:xfrm>
            <a:off x="609600" y="2819401"/>
            <a:ext cx="11277600" cy="5105399"/>
          </a:xfrm>
        </p:spPr>
        <p:txBody>
          <a:bodyPr/>
          <a:lstStyle/>
          <a:p>
            <a:pPr marL="0" indent="0">
              <a:buNone/>
            </a:pPr>
            <a:endParaRPr lang="en-US" sz="3200" dirty="0" smtClean="0">
              <a:latin typeface="+mj-lt"/>
            </a:endParaRPr>
          </a:p>
          <a:p>
            <a:pPr marL="0" indent="0">
              <a:buNone/>
            </a:pPr>
            <a:endParaRPr lang="en-US" sz="3200" dirty="0">
              <a:latin typeface="+mj-lt"/>
            </a:endParaRPr>
          </a:p>
          <a:p>
            <a:pPr marL="0" indent="0">
              <a:buNone/>
            </a:pPr>
            <a:r>
              <a:rPr lang="en-US" sz="3200" dirty="0" smtClean="0">
                <a:latin typeface="+mj-lt"/>
              </a:rPr>
              <a:t>                  </a:t>
            </a:r>
            <a:endParaRPr lang="en-US" altLang="en-US" sz="2800" dirty="0">
              <a:latin typeface="+mj-lt"/>
              <a:ea typeface="ＭＳ Ｐゴシック" pitchFamily="-108" charset="-128"/>
            </a:endParaRPr>
          </a:p>
        </p:txBody>
      </p:sp>
      <p:pic>
        <p:nvPicPr>
          <p:cNvPr id="6" name="Picture 5"/>
          <p:cNvPicPr>
            <a:picLocks noChangeAspect="1"/>
          </p:cNvPicPr>
          <p:nvPr/>
        </p:nvPicPr>
        <p:blipFill>
          <a:blip r:embed="rId3"/>
          <a:stretch>
            <a:fillRect/>
          </a:stretch>
        </p:blipFill>
        <p:spPr>
          <a:xfrm>
            <a:off x="2032000" y="3123911"/>
            <a:ext cx="7801493" cy="3581399"/>
          </a:xfrm>
          <a:prstGeom prst="rect">
            <a:avLst/>
          </a:prstGeom>
        </p:spPr>
      </p:pic>
      <p:sp>
        <p:nvSpPr>
          <p:cNvPr id="4" name="TextBox 3"/>
          <p:cNvSpPr txBox="1"/>
          <p:nvPr/>
        </p:nvSpPr>
        <p:spPr>
          <a:xfrm>
            <a:off x="0" y="533400"/>
            <a:ext cx="12192000" cy="1077218"/>
          </a:xfrm>
          <a:prstGeom prst="rect">
            <a:avLst/>
          </a:prstGeom>
          <a:noFill/>
        </p:spPr>
        <p:txBody>
          <a:bodyPr wrap="square" rtlCol="0">
            <a:spAutoFit/>
          </a:bodyPr>
          <a:lstStyle/>
          <a:p>
            <a:pPr algn="ctr"/>
            <a:r>
              <a:rPr lang="en-US" sz="3200" b="1" dirty="0" smtClean="0">
                <a:solidFill>
                  <a:srgbClr val="DDFDFF"/>
                </a:solidFill>
              </a:rPr>
              <a:t>Summit Recommendation #3: </a:t>
            </a:r>
          </a:p>
          <a:p>
            <a:pPr algn="ctr"/>
            <a:r>
              <a:rPr lang="en-US" sz="3200" b="1" dirty="0" smtClean="0">
                <a:solidFill>
                  <a:srgbClr val="DDFDFF"/>
                </a:solidFill>
              </a:rPr>
              <a:t>Create </a:t>
            </a:r>
            <a:r>
              <a:rPr lang="en-US" sz="3200" b="1" dirty="0">
                <a:solidFill>
                  <a:srgbClr val="DDFDFF"/>
                </a:solidFill>
              </a:rPr>
              <a:t>Interdisciplinary, Collaborative Teams</a:t>
            </a:r>
          </a:p>
        </p:txBody>
      </p:sp>
    </p:spTree>
    <p:extLst>
      <p:ext uri="{BB962C8B-B14F-4D97-AF65-F5344CB8AC3E}">
        <p14:creationId xmlns:p14="http://schemas.microsoft.com/office/powerpoint/2010/main" val="1246977356"/>
      </p:ext>
    </p:extLst>
  </p:cSld>
  <p:clrMapOvr>
    <a:masterClrMapping/>
  </p:clrMapOvr>
  <mc:AlternateContent xmlns:mc="http://schemas.openxmlformats.org/markup-compatibility/2006" xmlns:p14="http://schemas.microsoft.com/office/powerpoint/2010/main">
    <mc:Choice Requires="p14">
      <p:transition spd="med" p14:dur="700" advTm="549">
        <p:fade/>
      </p:transition>
    </mc:Choice>
    <mc:Fallback xmlns="">
      <p:transition xmlns:p14="http://schemas.microsoft.com/office/powerpoint/2010/main" spd="med" advTm="549">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2819400"/>
            <a:ext cx="11074400" cy="1143000"/>
          </a:xfrm>
        </p:spPr>
        <p:txBody>
          <a:bodyPr>
            <a:normAutofit/>
          </a:bodyPr>
          <a:lstStyle/>
          <a:p>
            <a:pPr algn="ctr"/>
            <a:r>
              <a:rPr lang="en-US" sz="3200" b="1" dirty="0" smtClean="0">
                <a:solidFill>
                  <a:schemeClr val="tx1"/>
                </a:solidFill>
              </a:rPr>
              <a:t>Events Impacting Creation of MDTs in NYS</a:t>
            </a:r>
            <a:endParaRPr lang="en-US" sz="3200" b="1" dirty="0">
              <a:solidFill>
                <a:schemeClr val="tx1"/>
              </a:solidFill>
            </a:endParaRPr>
          </a:p>
        </p:txBody>
      </p:sp>
    </p:spTree>
    <p:extLst>
      <p:ext uri="{BB962C8B-B14F-4D97-AF65-F5344CB8AC3E}">
        <p14:creationId xmlns:p14="http://schemas.microsoft.com/office/powerpoint/2010/main" val="2107176881"/>
      </p:ext>
    </p:extLst>
  </p:cSld>
  <p:clrMapOvr>
    <a:masterClrMapping/>
  </p:clrMapOvr>
  <p:transition spd="med" advTm="556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23900"/>
            <a:ext cx="10972800" cy="1143000"/>
          </a:xfrm>
        </p:spPr>
        <p:txBody>
          <a:bodyPr/>
          <a:lstStyle/>
          <a:p>
            <a:pPr algn="ctr"/>
            <a:r>
              <a:rPr lang="en-US" sz="3200" b="1" dirty="0" smtClean="0"/>
              <a:t>Event #1:</a:t>
            </a:r>
            <a:br>
              <a:rPr lang="en-US" sz="3200" b="1" dirty="0" smtClean="0"/>
            </a:br>
            <a:r>
              <a:rPr lang="en-US" sz="3200" b="1" dirty="0" smtClean="0"/>
              <a:t>NYCEAC Launches Multidisciplinary Team</a:t>
            </a:r>
            <a:endParaRPr lang="en-US" sz="3200" b="1" dirty="0"/>
          </a:p>
        </p:txBody>
      </p:sp>
      <p:sp>
        <p:nvSpPr>
          <p:cNvPr id="3" name="Content Placeholder 2"/>
          <p:cNvSpPr>
            <a:spLocks noGrp="1"/>
          </p:cNvSpPr>
          <p:nvPr>
            <p:ph idx="1"/>
          </p:nvPr>
        </p:nvSpPr>
        <p:spPr>
          <a:xfrm>
            <a:off x="609600" y="2743201"/>
            <a:ext cx="10972800" cy="4389437"/>
          </a:xfrm>
        </p:spPr>
        <p:txBody>
          <a:bodyPr/>
          <a:lstStyle/>
          <a:p>
            <a:pPr marL="0" indent="0">
              <a:buNone/>
            </a:pPr>
            <a:endParaRPr lang="en-US" sz="2800" dirty="0" smtClean="0"/>
          </a:p>
          <a:p>
            <a:pPr>
              <a:buSzPct val="125000"/>
              <a:buFont typeface="Arial"/>
              <a:buChar char="•"/>
            </a:pPr>
            <a:r>
              <a:rPr lang="en-US" sz="2800" dirty="0" smtClean="0"/>
              <a:t>2009: NYC Elder Abuse Center is launched</a:t>
            </a:r>
          </a:p>
          <a:p>
            <a:pPr>
              <a:buSzPct val="125000"/>
              <a:buFont typeface="Arial"/>
              <a:buChar char="•"/>
            </a:pPr>
            <a:r>
              <a:rPr lang="en-US" sz="2800" dirty="0" smtClean="0"/>
              <a:t>2010: NYCEAC’s Brooklyn MDT begins operations</a:t>
            </a:r>
          </a:p>
          <a:p>
            <a:endParaRPr lang="en-US" dirty="0"/>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2118539617"/>
      </p:ext>
    </p:extLst>
  </p:cSld>
  <p:clrMapOvr>
    <a:masterClrMapping/>
  </p:clrMapOvr>
  <mc:AlternateContent xmlns:mc="http://schemas.openxmlformats.org/markup-compatibility/2006" xmlns:p14="http://schemas.microsoft.com/office/powerpoint/2010/main">
    <mc:Choice Requires="p14">
      <p:transition spd="med" p14:dur="700" advTm="20351">
        <p:fade/>
      </p:transition>
    </mc:Choice>
    <mc:Fallback xmlns="">
      <p:transition xmlns:p14="http://schemas.microsoft.com/office/powerpoint/2010/main" spd="med" advTm="2035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184"/>
            <a:ext cx="12192000" cy="1390650"/>
          </a:xfrm>
        </p:spPr>
        <p:txBody>
          <a:bodyPr/>
          <a:lstStyle/>
          <a:p>
            <a:pPr algn="ctr"/>
            <a:r>
              <a:rPr lang="en-US" sz="3200" b="1" dirty="0" smtClean="0"/>
              <a:t>Elder Abuse Multidisciplinary Teams (MDTs)</a:t>
            </a:r>
            <a:endParaRPr lang="en-US" sz="3200" b="1" dirty="0"/>
          </a:p>
        </p:txBody>
      </p:sp>
      <p:sp>
        <p:nvSpPr>
          <p:cNvPr id="3" name="Content Placeholder 2"/>
          <p:cNvSpPr>
            <a:spLocks noGrp="1"/>
          </p:cNvSpPr>
          <p:nvPr>
            <p:ph idx="1"/>
          </p:nvPr>
        </p:nvSpPr>
        <p:spPr>
          <a:xfrm>
            <a:off x="609600" y="1676401"/>
            <a:ext cx="10972800" cy="4648200"/>
          </a:xfrm>
        </p:spPr>
        <p:txBody>
          <a:bodyPr>
            <a:normAutofit fontScale="92500" lnSpcReduction="10000"/>
          </a:bodyPr>
          <a:lstStyle/>
          <a:p>
            <a:endParaRPr lang="en-US" sz="3000" dirty="0" smtClean="0"/>
          </a:p>
          <a:p>
            <a:pPr>
              <a:buSzPct val="125000"/>
              <a:buFont typeface="Arial"/>
              <a:buChar char="•"/>
            </a:pPr>
            <a:r>
              <a:rPr lang="en-US" sz="3000" dirty="0"/>
              <a:t>MDTs bring together professionals from diverse fields and systems </a:t>
            </a:r>
          </a:p>
          <a:p>
            <a:pPr>
              <a:buSzPct val="125000"/>
              <a:buFont typeface="Arial"/>
              <a:buChar char="•"/>
            </a:pPr>
            <a:r>
              <a:rPr lang="en-US" sz="3000" dirty="0"/>
              <a:t>Brooklyn MDT:</a:t>
            </a:r>
          </a:p>
          <a:p>
            <a:pPr lvl="1">
              <a:buSzPct val="125000"/>
              <a:buFont typeface="Arial"/>
              <a:buChar char="•"/>
            </a:pPr>
            <a:r>
              <a:rPr lang="en-US" sz="2800" dirty="0"/>
              <a:t>Reviews, discusses and coordinates cases of elder mistreatment (of all </a:t>
            </a:r>
            <a:r>
              <a:rPr lang="en-US" sz="2800" dirty="0" smtClean="0"/>
              <a:t>types </a:t>
            </a:r>
            <a:r>
              <a:rPr lang="en-US" sz="2800" dirty="0"/>
              <a:t>of </a:t>
            </a:r>
            <a:r>
              <a:rPr lang="en-US" sz="2800" dirty="0" smtClean="0"/>
              <a:t>elder abuse</a:t>
            </a:r>
            <a:r>
              <a:rPr lang="en-US" sz="2800" dirty="0"/>
              <a:t>)</a:t>
            </a:r>
          </a:p>
          <a:p>
            <a:pPr lvl="1">
              <a:buSzPct val="125000"/>
              <a:buFont typeface="Arial"/>
              <a:buChar char="•"/>
            </a:pPr>
            <a:r>
              <a:rPr lang="en-US" sz="2800" dirty="0"/>
              <a:t>Strengthens elder abuse network</a:t>
            </a:r>
          </a:p>
          <a:p>
            <a:pPr lvl="1">
              <a:buSzPct val="125000"/>
              <a:buFont typeface="Arial"/>
              <a:buChar char="•"/>
            </a:pPr>
            <a:r>
              <a:rPr lang="en-US" sz="2800" dirty="0"/>
              <a:t>Educates team members and community</a:t>
            </a:r>
          </a:p>
          <a:p>
            <a:pPr lvl="1">
              <a:buSzPct val="125000"/>
              <a:buFont typeface="Arial"/>
              <a:buChar char="•"/>
            </a:pPr>
            <a:r>
              <a:rPr lang="en-US" sz="2800" dirty="0"/>
              <a:t>Identifies and develops solutions for systemic and resource problems</a:t>
            </a:r>
          </a:p>
          <a:p>
            <a:endParaRPr lang="en-US" dirty="0"/>
          </a:p>
        </p:txBody>
      </p:sp>
    </p:spTree>
    <p:extLst>
      <p:ext uri="{BB962C8B-B14F-4D97-AF65-F5344CB8AC3E}">
        <p14:creationId xmlns:p14="http://schemas.microsoft.com/office/powerpoint/2010/main" val="255402024"/>
      </p:ext>
    </p:extLst>
  </p:cSld>
  <p:clrMapOvr>
    <a:masterClrMapping/>
  </p:clrMapOvr>
  <mc:AlternateContent xmlns:mc="http://schemas.openxmlformats.org/markup-compatibility/2006" xmlns:p14="http://schemas.microsoft.com/office/powerpoint/2010/main">
    <mc:Choice Requires="p14">
      <p:transition spd="med" p14:dur="700" advTm="379">
        <p:fade/>
      </p:transition>
    </mc:Choice>
    <mc:Fallback xmlns="">
      <p:transition xmlns:p14="http://schemas.microsoft.com/office/powerpoint/2010/main" spd="med" advTm="379">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85039"/>
            <a:ext cx="10972800" cy="1143000"/>
          </a:xfrm>
        </p:spPr>
        <p:txBody>
          <a:bodyPr/>
          <a:lstStyle/>
          <a:p>
            <a:pPr algn="ctr"/>
            <a:r>
              <a:rPr lang="en-US" sz="3200" b="1" dirty="0" smtClean="0"/>
              <a:t>Event #2:  NYS </a:t>
            </a:r>
            <a:r>
              <a:rPr lang="en-US" sz="3200" b="1" dirty="0"/>
              <a:t>Elder Abuse Summit  2010</a:t>
            </a:r>
          </a:p>
        </p:txBody>
      </p:sp>
      <p:sp>
        <p:nvSpPr>
          <p:cNvPr id="3" name="Content Placeholder 2"/>
          <p:cNvSpPr>
            <a:spLocks noGrp="1"/>
          </p:cNvSpPr>
          <p:nvPr>
            <p:ph idx="1"/>
          </p:nvPr>
        </p:nvSpPr>
        <p:spPr>
          <a:xfrm>
            <a:off x="508000" y="2303757"/>
            <a:ext cx="11277600" cy="3200399"/>
          </a:xfrm>
        </p:spPr>
        <p:txBody>
          <a:bodyPr/>
          <a:lstStyle/>
          <a:p>
            <a:pPr marL="0" indent="0">
              <a:buNone/>
            </a:pPr>
            <a:endParaRPr lang="en-US" sz="3200" dirty="0" smtClean="0"/>
          </a:p>
          <a:p>
            <a:pPr>
              <a:buSzPct val="125000"/>
              <a:buFont typeface="Arial"/>
              <a:buChar char="•"/>
            </a:pPr>
            <a:r>
              <a:rPr lang="en-US" sz="2800" dirty="0" smtClean="0"/>
              <a:t>2010: Lifespan and NYS EA Coalition convened second </a:t>
            </a:r>
            <a:endParaRPr lang="en-US" sz="2800" dirty="0"/>
          </a:p>
          <a:p>
            <a:pPr marL="0" indent="0">
              <a:buSzPct val="125000"/>
              <a:buNone/>
            </a:pPr>
            <a:r>
              <a:rPr lang="en-US" sz="2800" dirty="0" smtClean="0"/>
              <a:t>    NYS EA Summit</a:t>
            </a:r>
          </a:p>
          <a:p>
            <a:endParaRPr lang="en-US" sz="2400" dirty="0" smtClean="0"/>
          </a:p>
          <a:p>
            <a:pPr marL="617537" lvl="2" indent="-342900">
              <a:buClr>
                <a:srgbClr val="0BD0D9"/>
              </a:buClr>
              <a:buSzPct val="95000"/>
              <a:buFont typeface="Arial"/>
              <a:buChar char="•"/>
            </a:pPr>
            <a:r>
              <a:rPr lang="en-US" sz="2400" b="1" dirty="0" smtClean="0"/>
              <a:t>Goal: </a:t>
            </a:r>
            <a:r>
              <a:rPr lang="en-US" sz="2400" dirty="0" smtClean="0"/>
              <a:t>Review and reprioritize 2004 NYS Elder Abuse Action Agenda</a:t>
            </a:r>
          </a:p>
        </p:txBody>
      </p:sp>
    </p:spTree>
    <p:extLst>
      <p:ext uri="{BB962C8B-B14F-4D97-AF65-F5344CB8AC3E}">
        <p14:creationId xmlns:p14="http://schemas.microsoft.com/office/powerpoint/2010/main" val="3204705389"/>
      </p:ext>
    </p:extLst>
  </p:cSld>
  <p:clrMapOvr>
    <a:masterClrMapping/>
  </p:clrMapOvr>
  <mc:AlternateContent xmlns:mc="http://schemas.openxmlformats.org/markup-compatibility/2006" xmlns:p14="http://schemas.microsoft.com/office/powerpoint/2010/main">
    <mc:Choice Requires="p14">
      <p:transition spd="med" p14:dur="700" advTm="15047">
        <p:fade/>
      </p:transition>
    </mc:Choice>
    <mc:Fallback xmlns="">
      <p:transition xmlns:p14="http://schemas.microsoft.com/office/powerpoint/2010/main" spd="med" advTm="1504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Panelists</a:t>
            </a:r>
            <a:endParaRPr lang="en-US" dirty="0"/>
          </a:p>
        </p:txBody>
      </p:sp>
      <p:sp>
        <p:nvSpPr>
          <p:cNvPr id="3" name="Text Placeholder 2"/>
          <p:cNvSpPr>
            <a:spLocks noGrp="1"/>
          </p:cNvSpPr>
          <p:nvPr>
            <p:ph type="body" sz="half" idx="1"/>
          </p:nvPr>
        </p:nvSpPr>
        <p:spPr/>
        <p:txBody>
          <a:bodyPr>
            <a:normAutofit/>
          </a:bodyPr>
          <a:lstStyle/>
          <a:p>
            <a:endParaRPr lang="en-US" dirty="0"/>
          </a:p>
          <a:p>
            <a:endParaRPr lang="en-US" dirty="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2488002"/>
              </p:ext>
            </p:extLst>
          </p:nvPr>
        </p:nvGraphicFramePr>
        <p:xfrm>
          <a:off x="2197976" y="2420556"/>
          <a:ext cx="8128000" cy="4114800"/>
        </p:xfrm>
        <a:graphic>
          <a:graphicData uri="http://schemas.openxmlformats.org/drawingml/2006/table">
            <a:tbl>
              <a:tblPr firstRow="1" bandRow="1">
                <a:tableStyleId>{5940675A-B579-460E-94D1-54222C63F5DA}</a:tableStyleId>
              </a:tblPr>
              <a:tblGrid>
                <a:gridCol w="4016526"/>
                <a:gridCol w="4111474"/>
              </a:tblGrid>
              <a:tr h="1052406">
                <a:tc>
                  <a:txBody>
                    <a:bodyPr/>
                    <a:lstStyle/>
                    <a:p>
                      <a:r>
                        <a:rPr lang="en-US" sz="1600" dirty="0" smtClean="0"/>
                        <a:t>Lisa </a:t>
                      </a:r>
                      <a:r>
                        <a:rPr lang="en-US" sz="1600" dirty="0" err="1" smtClean="0"/>
                        <a:t>Nerenberg</a:t>
                      </a:r>
                      <a:r>
                        <a:rPr lang="en-US" sz="1600" dirty="0" smtClean="0"/>
                        <a:t>, MSW, MPH </a:t>
                      </a:r>
                    </a:p>
                    <a:p>
                      <a:r>
                        <a:rPr lang="en-US" sz="1600" dirty="0" smtClean="0"/>
                        <a:t>Executive Director</a:t>
                      </a:r>
                    </a:p>
                    <a:p>
                      <a:r>
                        <a:rPr lang="en-US" sz="1600" b="1" dirty="0" smtClean="0"/>
                        <a:t>California Elder Justice Coalition </a:t>
                      </a:r>
                    </a:p>
                    <a:p>
                      <a:endParaRPr lang="en-US" dirty="0"/>
                    </a:p>
                  </a:txBody>
                  <a:tcPr/>
                </a:tc>
                <a:tc>
                  <a:txBody>
                    <a:bodyPr/>
                    <a:lstStyle/>
                    <a:p>
                      <a:r>
                        <a:rPr lang="en-US" sz="1600" dirty="0" smtClean="0"/>
                        <a:t>Iris Freeman, MSW </a:t>
                      </a:r>
                    </a:p>
                    <a:p>
                      <a:r>
                        <a:rPr lang="en-US" sz="1600" dirty="0" smtClean="0"/>
                        <a:t>Adjunct Professor of Law</a:t>
                      </a:r>
                    </a:p>
                    <a:p>
                      <a:r>
                        <a:rPr lang="en-US" sz="1600" dirty="0" smtClean="0"/>
                        <a:t>Mitchell Hamline School of Law</a:t>
                      </a:r>
                    </a:p>
                    <a:p>
                      <a:r>
                        <a:rPr lang="en-US" sz="1600" b="1" dirty="0" smtClean="0"/>
                        <a:t>Minnesota </a:t>
                      </a:r>
                      <a:r>
                        <a:rPr lang="en-US" sz="1600" b="1" dirty="0" smtClean="0"/>
                        <a:t>Elder Justice Center </a:t>
                      </a:r>
                      <a:endParaRPr lang="en-US" sz="1600" b="1" dirty="0"/>
                    </a:p>
                  </a:txBody>
                  <a:tcPr/>
                </a:tc>
              </a:tr>
              <a:tr h="734887">
                <a:tc>
                  <a:txBody>
                    <a:bodyPr/>
                    <a:lstStyle/>
                    <a:p>
                      <a:r>
                        <a:rPr lang="en-US" sz="1600" dirty="0" smtClean="0"/>
                        <a:t>Risa </a:t>
                      </a:r>
                      <a:r>
                        <a:rPr lang="en-US" sz="1600" dirty="0" err="1" smtClean="0"/>
                        <a:t>Breckman</a:t>
                      </a:r>
                      <a:r>
                        <a:rPr lang="en-US" sz="1600" dirty="0" smtClean="0"/>
                        <a:t>, LCSW </a:t>
                      </a:r>
                    </a:p>
                    <a:p>
                      <a:r>
                        <a:rPr lang="en-US" sz="1600" dirty="0" smtClean="0"/>
                        <a:t>Executive Director</a:t>
                      </a:r>
                    </a:p>
                    <a:p>
                      <a:r>
                        <a:rPr lang="en-US" sz="1600" dirty="0" smtClean="0"/>
                        <a:t>NYC Elder Abuse Center</a:t>
                      </a:r>
                    </a:p>
                    <a:p>
                      <a:r>
                        <a:rPr lang="en-US" sz="1600" b="1" dirty="0" smtClean="0"/>
                        <a:t>New York City Elder Abuse Center</a:t>
                      </a:r>
                      <a:endParaRPr lang="en-US" sz="1600" b="1" dirty="0"/>
                    </a:p>
                  </a:txBody>
                  <a:tcPr/>
                </a:tc>
                <a:tc>
                  <a:txBody>
                    <a:bodyPr/>
                    <a:lstStyle/>
                    <a:p>
                      <a:r>
                        <a:rPr lang="en-US" sz="1600" dirty="0" smtClean="0"/>
                        <a:t>Paul L. </a:t>
                      </a:r>
                      <a:r>
                        <a:rPr lang="en-US" sz="1600" dirty="0" err="1" smtClean="0"/>
                        <a:t>Caccamise</a:t>
                      </a:r>
                      <a:r>
                        <a:rPr lang="en-US" sz="1600" dirty="0" smtClean="0"/>
                        <a:t>, LMSW, ACSW </a:t>
                      </a:r>
                    </a:p>
                    <a:p>
                      <a:r>
                        <a:rPr lang="en-US" sz="1600" dirty="0" smtClean="0"/>
                        <a:t>Vice President for Program</a:t>
                      </a:r>
                    </a:p>
                    <a:p>
                      <a:r>
                        <a:rPr lang="en-US" sz="1600" dirty="0" smtClean="0"/>
                        <a:t>Lifespan of Greater Rochester </a:t>
                      </a:r>
                      <a:r>
                        <a:rPr lang="en-US" sz="1600" dirty="0" err="1" smtClean="0"/>
                        <a:t>Inc</a:t>
                      </a:r>
                      <a:endParaRPr lang="en-US" sz="1600" dirty="0" smtClean="0"/>
                    </a:p>
                    <a:p>
                      <a:r>
                        <a:rPr lang="en-US" sz="1600" b="1" dirty="0" smtClean="0"/>
                        <a:t>New York Coalition on Elder Abuse</a:t>
                      </a:r>
                      <a:endParaRPr lang="en-US" sz="1600" b="1" dirty="0"/>
                    </a:p>
                  </a:txBody>
                  <a:tcPr/>
                </a:tc>
              </a:tr>
              <a:tr h="1282313">
                <a:tc>
                  <a:txBody>
                    <a:bodyPr/>
                    <a:lstStyle/>
                    <a:p>
                      <a:r>
                        <a:rPr lang="en-US" sz="1600" dirty="0" smtClean="0"/>
                        <a:t>Georgia </a:t>
                      </a:r>
                      <a:r>
                        <a:rPr lang="en-US" sz="1600" dirty="0" err="1" smtClean="0"/>
                        <a:t>Anetzberger</a:t>
                      </a:r>
                      <a:r>
                        <a:rPr lang="en-US" sz="1600" dirty="0" smtClean="0"/>
                        <a:t>, PhD, ACSW </a:t>
                      </a:r>
                    </a:p>
                    <a:p>
                      <a:r>
                        <a:rPr lang="en-US" sz="1600" dirty="0" smtClean="0"/>
                        <a:t>Adjunct Assistant Professor</a:t>
                      </a:r>
                    </a:p>
                    <a:p>
                      <a:r>
                        <a:rPr lang="en-US" sz="1600" dirty="0" smtClean="0"/>
                        <a:t>Department of Medicine </a:t>
                      </a:r>
                    </a:p>
                    <a:p>
                      <a:r>
                        <a:rPr lang="en-US" sz="1600" dirty="0" smtClean="0"/>
                        <a:t>Case Western Reserve University </a:t>
                      </a:r>
                    </a:p>
                    <a:p>
                      <a:r>
                        <a:rPr lang="en-US" sz="1600" b="1" dirty="0" smtClean="0"/>
                        <a:t>Ohio Coalition for Adult Protective Services (OCAPS) &amp; Ohio Elder Abuse Commission (EAC) </a:t>
                      </a:r>
                      <a:endParaRPr lang="en-US" sz="1600" b="1" dirty="0"/>
                    </a:p>
                  </a:txBody>
                  <a:tcPr/>
                </a:tc>
                <a:tc>
                  <a:txBody>
                    <a:bodyPr/>
                    <a:lstStyle/>
                    <a:p>
                      <a:endParaRPr lang="en-US" dirty="0"/>
                    </a:p>
                  </a:txBody>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8676" y="5064239"/>
            <a:ext cx="2435469" cy="1213339"/>
          </a:xfrm>
          <a:prstGeom prst="rect">
            <a:avLst/>
          </a:prstGeom>
        </p:spPr>
      </p:pic>
    </p:spTree>
    <p:extLst>
      <p:ext uri="{BB962C8B-B14F-4D97-AF65-F5344CB8AC3E}">
        <p14:creationId xmlns:p14="http://schemas.microsoft.com/office/powerpoint/2010/main" val="211807668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9059685" cy="706966"/>
          </a:xfrm>
        </p:spPr>
        <p:txBody>
          <a:bodyPr/>
          <a:lstStyle/>
          <a:p>
            <a:pPr algn="ctr"/>
            <a:r>
              <a:rPr lang="en-US" sz="3200" dirty="0" smtClean="0"/>
              <a:t>  </a:t>
            </a:r>
            <a:r>
              <a:rPr lang="en-US" sz="3200" b="1" dirty="0" smtClean="0"/>
              <a:t>2010 NYS Summit Action Agenda </a:t>
            </a:r>
            <a:endParaRPr lang="en-US" sz="3200" b="1" dirty="0"/>
          </a:p>
        </p:txBody>
      </p:sp>
      <p:sp>
        <p:nvSpPr>
          <p:cNvPr id="3" name="Content Placeholder 2"/>
          <p:cNvSpPr>
            <a:spLocks noGrp="1"/>
          </p:cNvSpPr>
          <p:nvPr>
            <p:ph idx="1"/>
          </p:nvPr>
        </p:nvSpPr>
        <p:spPr>
          <a:xfrm>
            <a:off x="414107" y="2354997"/>
            <a:ext cx="10821995" cy="4254500"/>
          </a:xfrm>
        </p:spPr>
        <p:txBody>
          <a:bodyPr>
            <a:normAutofit fontScale="92500" lnSpcReduction="10000"/>
          </a:bodyPr>
          <a:lstStyle/>
          <a:p>
            <a:endParaRPr lang="en-US" sz="3200" dirty="0" smtClean="0"/>
          </a:p>
          <a:p>
            <a:pPr>
              <a:buSzPct val="125000"/>
              <a:buFont typeface="Arial"/>
              <a:buChar char="•"/>
            </a:pPr>
            <a:r>
              <a:rPr lang="en-US" sz="3000" dirty="0" smtClean="0"/>
              <a:t>Among the priority Action Steps:</a:t>
            </a:r>
          </a:p>
          <a:p>
            <a:pPr marL="0" indent="0">
              <a:buNone/>
            </a:pPr>
            <a:endParaRPr lang="en-US" altLang="en-US" sz="3000" dirty="0">
              <a:ea typeface="ＭＳ Ｐゴシック" pitchFamily="-108" charset="-128"/>
            </a:endParaRPr>
          </a:p>
          <a:p>
            <a:pPr marL="822960" lvl="1" indent="-457200">
              <a:buSzPct val="90000"/>
              <a:buFont typeface="Arial"/>
              <a:buChar char="•"/>
              <a:defRPr/>
            </a:pPr>
            <a:r>
              <a:rPr lang="en-US" altLang="en-US" sz="3000" dirty="0">
                <a:ea typeface="ＭＳ Ｐゴシック" pitchFamily="-108" charset="-128"/>
              </a:rPr>
              <a:t>Utilize federal Elder Justice Act and state elder abuse resources and education resources to </a:t>
            </a:r>
            <a:r>
              <a:rPr lang="en-US" altLang="en-US" sz="3000" b="1" dirty="0">
                <a:solidFill>
                  <a:srgbClr val="FF0000"/>
                </a:solidFill>
                <a:ea typeface="ＭＳ Ｐゴシック" pitchFamily="-108" charset="-128"/>
              </a:rPr>
              <a:t>establish and promote cross-system collaboration and multidisciplinary teams at the local </a:t>
            </a:r>
            <a:r>
              <a:rPr lang="en-US" altLang="en-US" sz="3000" b="1" dirty="0" smtClean="0">
                <a:solidFill>
                  <a:srgbClr val="FF0000"/>
                </a:solidFill>
                <a:ea typeface="ＭＳ Ｐゴシック" pitchFamily="-108" charset="-128"/>
              </a:rPr>
              <a:t>level.</a:t>
            </a:r>
          </a:p>
          <a:p>
            <a:pPr marL="365760" lvl="1" indent="0">
              <a:buSzPct val="90000"/>
              <a:buNone/>
              <a:defRPr/>
            </a:pPr>
            <a:endParaRPr lang="en-US" altLang="en-US" sz="2600" dirty="0" smtClean="0">
              <a:ea typeface="ＭＳ Ｐゴシック" pitchFamily="-108" charset="-128"/>
            </a:endParaRPr>
          </a:p>
          <a:p>
            <a:pPr marL="365760" lvl="1" indent="0">
              <a:buSzPct val="90000"/>
              <a:buNone/>
              <a:defRPr/>
            </a:pPr>
            <a:r>
              <a:rPr lang="en-US" altLang="en-US" sz="2600" dirty="0" smtClean="0">
                <a:ea typeface="ＭＳ Ｐゴシック" pitchFamily="-108" charset="-128"/>
              </a:rPr>
              <a:t>       (NYS </a:t>
            </a:r>
            <a:r>
              <a:rPr lang="en-US" altLang="en-US" sz="2600" dirty="0">
                <a:ea typeface="ＭＳ Ｐゴシック" pitchFamily="-108" charset="-128"/>
              </a:rPr>
              <a:t>2010 Elder Abuse Summit Final Report, </a:t>
            </a:r>
            <a:r>
              <a:rPr lang="en-US" altLang="en-US" sz="2600" dirty="0" err="1" smtClean="0">
                <a:ea typeface="ＭＳ Ｐゴシック" pitchFamily="-108" charset="-128"/>
              </a:rPr>
              <a:t>nyselderabuse.org</a:t>
            </a:r>
            <a:r>
              <a:rPr lang="en-US" altLang="en-US" sz="2600" dirty="0" smtClean="0">
                <a:ea typeface="ＭＳ Ｐゴシック" pitchFamily="-108" charset="-128"/>
              </a:rPr>
              <a:t>)</a:t>
            </a:r>
            <a:endParaRPr lang="en-US" altLang="en-US" sz="2600" dirty="0">
              <a:ea typeface="ＭＳ Ｐゴシック" pitchFamily="-108" charset="-128"/>
            </a:endParaRPr>
          </a:p>
          <a:p>
            <a:endParaRPr lang="en-US" dirty="0"/>
          </a:p>
        </p:txBody>
      </p:sp>
    </p:spTree>
    <p:extLst>
      <p:ext uri="{BB962C8B-B14F-4D97-AF65-F5344CB8AC3E}">
        <p14:creationId xmlns:p14="http://schemas.microsoft.com/office/powerpoint/2010/main" val="3041373036"/>
      </p:ext>
    </p:extLst>
  </p:cSld>
  <p:clrMapOvr>
    <a:masterClrMapping/>
  </p:clrMapOvr>
  <p:transition spd="med" advTm="2195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0972800" cy="1219200"/>
          </a:xfrm>
        </p:spPr>
        <p:txBody>
          <a:bodyPr>
            <a:normAutofit/>
          </a:bodyPr>
          <a:lstStyle/>
          <a:p>
            <a:pPr algn="ctr"/>
            <a:r>
              <a:rPr lang="en-US" sz="3200" b="1" dirty="0" smtClean="0"/>
              <a:t>Event</a:t>
            </a:r>
            <a:r>
              <a:rPr lang="en-US" dirty="0" smtClean="0"/>
              <a:t> </a:t>
            </a:r>
            <a:r>
              <a:rPr lang="en-US" sz="3200" b="1" dirty="0" smtClean="0"/>
              <a:t>#3: ACL Funds NYS Office for the the Aging to Develop Enhanced MDTs (E-MDTs)</a:t>
            </a:r>
            <a:endParaRPr lang="en-US" sz="3200" b="1" dirty="0"/>
          </a:p>
        </p:txBody>
      </p:sp>
      <p:sp>
        <p:nvSpPr>
          <p:cNvPr id="3" name="Content Placeholder 2"/>
          <p:cNvSpPr>
            <a:spLocks noGrp="1"/>
          </p:cNvSpPr>
          <p:nvPr>
            <p:ph idx="1"/>
          </p:nvPr>
        </p:nvSpPr>
        <p:spPr>
          <a:xfrm>
            <a:off x="304800" y="2291684"/>
            <a:ext cx="11887200" cy="4724400"/>
          </a:xfrm>
        </p:spPr>
        <p:txBody>
          <a:bodyPr>
            <a:normAutofit fontScale="92500" lnSpcReduction="20000"/>
          </a:bodyPr>
          <a:lstStyle/>
          <a:p>
            <a:pPr marL="0" indent="0" algn="ctr">
              <a:buNone/>
            </a:pPr>
            <a:r>
              <a:rPr lang="en-US" sz="3000" b="1" dirty="0" smtClean="0">
                <a:latin typeface="Times New Roman" panose="02020603050405020304" pitchFamily="18" charset="0"/>
                <a:cs typeface="Times New Roman" panose="02020603050405020304" pitchFamily="18" charset="0"/>
              </a:rPr>
              <a:t>Funding: 2012-2015</a:t>
            </a:r>
          </a:p>
          <a:p>
            <a:pPr>
              <a:buClr>
                <a:schemeClr val="accent4">
                  <a:lumMod val="75000"/>
                </a:schemeClr>
              </a:buClr>
              <a:buSzPct val="125000"/>
              <a:buFont typeface="Arial"/>
              <a:buChar char="•"/>
            </a:pPr>
            <a:r>
              <a:rPr lang="en-US" sz="3000" dirty="0">
                <a:latin typeface="Times New Roman" panose="02020603050405020304" pitchFamily="18" charset="0"/>
                <a:cs typeface="Times New Roman" panose="02020603050405020304" pitchFamily="18" charset="0"/>
              </a:rPr>
              <a:t>New York </a:t>
            </a:r>
            <a:r>
              <a:rPr lang="en-US" sz="3000" dirty="0" smtClean="0">
                <a:latin typeface="Times New Roman" panose="02020603050405020304" pitchFamily="18" charset="0"/>
                <a:cs typeface="Times New Roman" panose="02020603050405020304" pitchFamily="18" charset="0"/>
              </a:rPr>
              <a:t>State </a:t>
            </a:r>
            <a:r>
              <a:rPr lang="en-US" sz="3000" dirty="0">
                <a:latin typeface="Times New Roman" panose="02020603050405020304" pitchFamily="18" charset="0"/>
                <a:cs typeface="Times New Roman" panose="02020603050405020304" pitchFamily="18" charset="0"/>
              </a:rPr>
              <a:t>Office for the Aging </a:t>
            </a:r>
            <a:r>
              <a:rPr lang="en-US" sz="3000" dirty="0" smtClean="0">
                <a:latin typeface="Times New Roman" panose="02020603050405020304" pitchFamily="18" charset="0"/>
                <a:cs typeface="Times New Roman" panose="02020603050405020304" pitchFamily="18" charset="0"/>
              </a:rPr>
              <a:t>(</a:t>
            </a:r>
            <a:r>
              <a:rPr lang="en-US" sz="3000" dirty="0" smtClean="0">
                <a:solidFill>
                  <a:srgbClr val="FF0000"/>
                </a:solidFill>
                <a:latin typeface="Times New Roman" panose="02020603050405020304" pitchFamily="18" charset="0"/>
                <a:cs typeface="Times New Roman" panose="02020603050405020304" pitchFamily="18" charset="0"/>
              </a:rPr>
              <a:t>Statewide </a:t>
            </a:r>
            <a:r>
              <a:rPr lang="en-US" sz="3000" dirty="0">
                <a:solidFill>
                  <a:srgbClr val="FF0000"/>
                </a:solidFill>
                <a:latin typeface="Times New Roman" panose="02020603050405020304" pitchFamily="18" charset="0"/>
                <a:cs typeface="Times New Roman" panose="02020603050405020304" pitchFamily="18" charset="0"/>
              </a:rPr>
              <a:t>g</a:t>
            </a:r>
            <a:r>
              <a:rPr lang="en-US" sz="3000" dirty="0" smtClean="0">
                <a:solidFill>
                  <a:srgbClr val="FF0000"/>
                </a:solidFill>
                <a:latin typeface="Times New Roman" panose="02020603050405020304" pitchFamily="18" charset="0"/>
                <a:cs typeface="Times New Roman" panose="02020603050405020304" pitchFamily="18" charset="0"/>
              </a:rPr>
              <a:t>ov’t agency is Project </a:t>
            </a:r>
            <a:r>
              <a:rPr lang="en-US" sz="3000" dirty="0">
                <a:solidFill>
                  <a:srgbClr val="FF0000"/>
                </a:solidFill>
                <a:latin typeface="Times New Roman" panose="02020603050405020304" pitchFamily="18" charset="0"/>
                <a:cs typeface="Times New Roman" panose="02020603050405020304" pitchFamily="18" charset="0"/>
              </a:rPr>
              <a:t>L</a:t>
            </a:r>
            <a:r>
              <a:rPr lang="en-US" sz="3000" dirty="0" smtClean="0">
                <a:solidFill>
                  <a:srgbClr val="FF0000"/>
                </a:solidFill>
                <a:latin typeface="Times New Roman" panose="02020603050405020304" pitchFamily="18" charset="0"/>
                <a:cs typeface="Times New Roman" panose="02020603050405020304" pitchFamily="18" charset="0"/>
              </a:rPr>
              <a:t>ead</a:t>
            </a:r>
            <a:r>
              <a:rPr lang="en-US" sz="3000" dirty="0" smtClean="0">
                <a:latin typeface="Times New Roman" panose="02020603050405020304" pitchFamily="18" charset="0"/>
                <a:cs typeface="Times New Roman" panose="02020603050405020304" pitchFamily="18" charset="0"/>
              </a:rPr>
              <a:t>)</a:t>
            </a:r>
          </a:p>
          <a:p>
            <a:pPr>
              <a:buClr>
                <a:schemeClr val="accent4">
                  <a:lumMod val="75000"/>
                </a:schemeClr>
              </a:buClr>
              <a:buSzPct val="125000"/>
              <a:buFont typeface="Arial"/>
              <a:buChar char="•"/>
            </a:pPr>
            <a:r>
              <a:rPr lang="en-US" sz="3000" dirty="0" smtClean="0">
                <a:latin typeface="Times New Roman" panose="02020603050405020304" pitchFamily="18" charset="0"/>
                <a:cs typeface="Times New Roman" panose="02020603050405020304" pitchFamily="18" charset="0"/>
              </a:rPr>
              <a:t>New </a:t>
            </a:r>
            <a:r>
              <a:rPr lang="en-US" sz="3000" dirty="0">
                <a:latin typeface="Times New Roman" panose="02020603050405020304" pitchFamily="18" charset="0"/>
                <a:cs typeface="Times New Roman" panose="02020603050405020304" pitchFamily="18" charset="0"/>
              </a:rPr>
              <a:t>York State Office of Children and Family Services – Adult Protective Services (training of </a:t>
            </a:r>
            <a:r>
              <a:rPr lang="en-US" sz="3000" dirty="0" smtClean="0">
                <a:latin typeface="Times New Roman" panose="02020603050405020304" pitchFamily="18" charset="0"/>
                <a:cs typeface="Times New Roman" panose="02020603050405020304" pitchFamily="18" charset="0"/>
              </a:rPr>
              <a:t>fin professionals)</a:t>
            </a:r>
            <a:endParaRPr lang="en-US" sz="3000" i="1" dirty="0">
              <a:latin typeface="Times New Roman" panose="02020603050405020304" pitchFamily="18" charset="0"/>
              <a:cs typeface="Times New Roman" panose="02020603050405020304" pitchFamily="18" charset="0"/>
            </a:endParaRPr>
          </a:p>
          <a:p>
            <a:pPr>
              <a:buClr>
                <a:schemeClr val="accent4">
                  <a:lumMod val="75000"/>
                </a:schemeClr>
              </a:buClr>
              <a:buSzPct val="125000"/>
              <a:buFont typeface="Arial"/>
              <a:buChar char="•"/>
            </a:pPr>
            <a:r>
              <a:rPr lang="en-US" sz="3000" dirty="0" smtClean="0">
                <a:latin typeface="Times New Roman" panose="02020603050405020304" pitchFamily="18" charset="0"/>
                <a:cs typeface="Times New Roman" panose="02020603050405020304" pitchFamily="18" charset="0"/>
              </a:rPr>
              <a:t>Two pilot areas adapted NYCEAC’s Brooklyn MDT</a:t>
            </a:r>
          </a:p>
          <a:p>
            <a:pPr marL="237744" lvl="2" indent="0">
              <a:buClr>
                <a:schemeClr val="accent4">
                  <a:lumMod val="75000"/>
                </a:schemeClr>
              </a:buClr>
              <a:buNone/>
            </a:pPr>
            <a:r>
              <a:rPr lang="en-US" sz="3000" i="1" dirty="0" smtClean="0">
                <a:latin typeface="Times New Roman" panose="02020603050405020304" pitchFamily="18" charset="0"/>
                <a:cs typeface="Times New Roman" panose="02020603050405020304" pitchFamily="18" charset="0"/>
              </a:rPr>
              <a:t> </a:t>
            </a:r>
            <a:r>
              <a:rPr lang="en-US" sz="2600" i="1" dirty="0" smtClean="0">
                <a:solidFill>
                  <a:srgbClr val="FF0000"/>
                </a:solidFill>
                <a:latin typeface="Times New Roman" panose="02020603050405020304" pitchFamily="18" charset="0"/>
                <a:cs typeface="Times New Roman" panose="02020603050405020304" pitchFamily="18" charset="0"/>
              </a:rPr>
              <a:t> Upstate </a:t>
            </a:r>
            <a:r>
              <a:rPr lang="en-US" sz="2600" i="1" dirty="0" smtClean="0">
                <a:latin typeface="Times New Roman" panose="02020603050405020304" pitchFamily="18" charset="0"/>
                <a:cs typeface="Times New Roman" panose="02020603050405020304" pitchFamily="18" charset="0"/>
              </a:rPr>
              <a:t>- Finger </a:t>
            </a:r>
            <a:r>
              <a:rPr lang="en-US" sz="2600" i="1" dirty="0">
                <a:latin typeface="Times New Roman" panose="02020603050405020304" pitchFamily="18" charset="0"/>
                <a:cs typeface="Times New Roman" panose="02020603050405020304" pitchFamily="18" charset="0"/>
              </a:rPr>
              <a:t>Lakes Region:</a:t>
            </a:r>
          </a:p>
          <a:p>
            <a:pPr lvl="3">
              <a:buClr>
                <a:schemeClr val="accent4">
                  <a:lumMod val="75000"/>
                </a:schemeClr>
              </a:buClr>
              <a:buFont typeface="Arial"/>
              <a:buChar char="•"/>
            </a:pP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Monroe County Office for the Aging</a:t>
            </a:r>
          </a:p>
          <a:p>
            <a:pPr lvl="3">
              <a:buClr>
                <a:schemeClr val="accent4">
                  <a:lumMod val="75000"/>
                </a:schemeClr>
              </a:buClr>
              <a:buFont typeface="Arial"/>
              <a:buChar char="•"/>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Lifespan of Greater Rochester, Inc</a:t>
            </a:r>
            <a:r>
              <a:rPr lang="en-US" sz="2600" dirty="0" smtClean="0">
                <a:latin typeface="Times New Roman" panose="02020603050405020304" pitchFamily="18" charset="0"/>
                <a:cs typeface="Times New Roman" panose="02020603050405020304" pitchFamily="18" charset="0"/>
              </a:rPr>
              <a:t>.: </a:t>
            </a:r>
            <a:r>
              <a:rPr lang="en-US" sz="2600" dirty="0" smtClean="0">
                <a:solidFill>
                  <a:srgbClr val="FF0000"/>
                </a:solidFill>
                <a:latin typeface="Times New Roman" panose="02020603050405020304" pitchFamily="18" charset="0"/>
                <a:cs typeface="Times New Roman" panose="02020603050405020304" pitchFamily="18" charset="0"/>
              </a:rPr>
              <a:t>7 counties</a:t>
            </a:r>
            <a:endParaRPr lang="en-US" sz="2600" dirty="0">
              <a:solidFill>
                <a:srgbClr val="FF0000"/>
              </a:solidFill>
              <a:latin typeface="Times New Roman" panose="02020603050405020304" pitchFamily="18" charset="0"/>
              <a:cs typeface="Times New Roman" panose="02020603050405020304" pitchFamily="18" charset="0"/>
            </a:endParaRPr>
          </a:p>
          <a:p>
            <a:pPr marL="454025" lvl="3" indent="0">
              <a:buClr>
                <a:schemeClr val="accent4">
                  <a:lumMod val="75000"/>
                </a:schemeClr>
              </a:buClr>
              <a:buNone/>
            </a:pPr>
            <a:r>
              <a:rPr lang="en-US" sz="2600" i="1" dirty="0" smtClean="0">
                <a:solidFill>
                  <a:srgbClr val="FF0000"/>
                </a:solidFill>
                <a:latin typeface="Times New Roman" panose="02020603050405020304" pitchFamily="18" charset="0"/>
                <a:cs typeface="Times New Roman" panose="02020603050405020304" pitchFamily="18" charset="0"/>
              </a:rPr>
              <a:t>Downstate</a:t>
            </a:r>
            <a:r>
              <a:rPr lang="en-US" sz="2600" i="1" dirty="0" smtClean="0">
                <a:latin typeface="Times New Roman" panose="02020603050405020304" pitchFamily="18" charset="0"/>
                <a:cs typeface="Times New Roman" panose="02020603050405020304" pitchFamily="18" charset="0"/>
              </a:rPr>
              <a:t> - NYC</a:t>
            </a:r>
            <a:endParaRPr lang="en-US" sz="2600" i="1" dirty="0">
              <a:latin typeface="Times New Roman" panose="02020603050405020304" pitchFamily="18" charset="0"/>
              <a:cs typeface="Times New Roman" panose="02020603050405020304" pitchFamily="18" charset="0"/>
            </a:endParaRPr>
          </a:p>
          <a:p>
            <a:pPr marL="1435100" lvl="3" indent="-457200">
              <a:buClr>
                <a:schemeClr val="accent4">
                  <a:lumMod val="75000"/>
                </a:schemeClr>
              </a:buClr>
              <a:buFont typeface="Arial"/>
              <a:buChar char="•"/>
            </a:pPr>
            <a:r>
              <a:rPr lang="en-US" sz="2600" dirty="0" smtClean="0">
                <a:latin typeface="Times New Roman" panose="02020603050405020304" pitchFamily="18" charset="0"/>
                <a:cs typeface="Times New Roman" panose="02020603050405020304" pitchFamily="18" charset="0"/>
              </a:rPr>
              <a:t>Weill </a:t>
            </a:r>
            <a:r>
              <a:rPr lang="en-US" sz="2600" dirty="0">
                <a:latin typeface="Times New Roman" panose="02020603050405020304" pitchFamily="18" charset="0"/>
                <a:cs typeface="Times New Roman" panose="02020603050405020304" pitchFamily="18" charset="0"/>
              </a:rPr>
              <a:t>Cornell </a:t>
            </a:r>
            <a:r>
              <a:rPr lang="en-US" sz="2600" dirty="0" smtClean="0">
                <a:latin typeface="Times New Roman" panose="02020603050405020304" pitchFamily="18" charset="0"/>
                <a:cs typeface="Times New Roman" panose="02020603050405020304" pitchFamily="18" charset="0"/>
              </a:rPr>
              <a:t>Medicine</a:t>
            </a:r>
            <a:r>
              <a:rPr lang="en-US" sz="2600" smtClean="0">
                <a:latin typeface="Times New Roman" panose="02020603050405020304" pitchFamily="18" charset="0"/>
                <a:cs typeface="Times New Roman" panose="02020603050405020304" pitchFamily="18" charset="0"/>
              </a:rPr>
              <a:t>/NYCEAC: </a:t>
            </a:r>
            <a:r>
              <a:rPr lang="en-US" sz="2600" dirty="0" smtClean="0">
                <a:solidFill>
                  <a:srgbClr val="FF0000"/>
                </a:solidFill>
                <a:latin typeface="Times New Roman" panose="02020603050405020304" pitchFamily="18" charset="0"/>
                <a:cs typeface="Times New Roman" panose="02020603050405020304" pitchFamily="18" charset="0"/>
              </a:rPr>
              <a:t>1 county: Manhattan</a:t>
            </a:r>
            <a:endParaRPr lang="en-US" sz="2600" dirty="0">
              <a:solidFill>
                <a:srgbClr val="FF0000"/>
              </a:solidFill>
            </a:endParaRPr>
          </a:p>
          <a:p>
            <a:endParaRPr lang="en-US" dirty="0"/>
          </a:p>
        </p:txBody>
      </p:sp>
    </p:spTree>
    <p:extLst>
      <p:ext uri="{BB962C8B-B14F-4D97-AF65-F5344CB8AC3E}">
        <p14:creationId xmlns:p14="http://schemas.microsoft.com/office/powerpoint/2010/main" val="2890005392"/>
      </p:ext>
    </p:extLst>
  </p:cSld>
  <p:clrMapOvr>
    <a:masterClrMapping/>
  </p:clrMapOvr>
  <mc:AlternateContent xmlns:mc="http://schemas.openxmlformats.org/markup-compatibility/2006" xmlns:p14="http://schemas.microsoft.com/office/powerpoint/2010/main">
    <mc:Choice Requires="p14">
      <p:transition spd="med" p14:dur="700" advTm="67210">
        <p:fade/>
      </p:transition>
    </mc:Choice>
    <mc:Fallback xmlns="">
      <p:transition xmlns:p14="http://schemas.microsoft.com/office/powerpoint/2010/main" spd="med" advTm="6721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684000" cy="1143000"/>
          </a:xfrm>
        </p:spPr>
        <p:txBody>
          <a:bodyPr/>
          <a:lstStyle/>
          <a:p>
            <a:pPr algn="ctr"/>
            <a:r>
              <a:rPr lang="en-US" sz="3200" b="1" dirty="0" smtClean="0">
                <a:solidFill>
                  <a:srgbClr val="000000"/>
                </a:solidFill>
              </a:rPr>
              <a:t>How are the Enhanced Teams (E-MDTs) Similar/Different </a:t>
            </a:r>
            <a:br>
              <a:rPr lang="en-US" sz="3200" b="1" dirty="0" smtClean="0">
                <a:solidFill>
                  <a:srgbClr val="000000"/>
                </a:solidFill>
              </a:rPr>
            </a:br>
            <a:r>
              <a:rPr lang="en-US" sz="3200" b="1" dirty="0" smtClean="0">
                <a:solidFill>
                  <a:srgbClr val="000000"/>
                </a:solidFill>
              </a:rPr>
              <a:t>from the Brooklyn MDT? </a:t>
            </a:r>
            <a:endParaRPr lang="en-US" sz="3200" b="1" dirty="0">
              <a:solidFill>
                <a:srgbClr val="000000"/>
              </a:solidFill>
            </a:endParaRPr>
          </a:p>
        </p:txBody>
      </p:sp>
      <p:sp>
        <p:nvSpPr>
          <p:cNvPr id="3" name="Text Placeholder 2"/>
          <p:cNvSpPr>
            <a:spLocks noGrp="1"/>
          </p:cNvSpPr>
          <p:nvPr>
            <p:ph type="body" idx="1"/>
          </p:nvPr>
        </p:nvSpPr>
        <p:spPr>
          <a:xfrm>
            <a:off x="508000" y="1537077"/>
            <a:ext cx="5386917" cy="3935952"/>
          </a:xfrm>
        </p:spPr>
        <p:txBody>
          <a:bodyPr/>
          <a:lstStyle/>
          <a:p>
            <a:endParaRPr lang="en-US" sz="2800" dirty="0" smtClean="0"/>
          </a:p>
          <a:p>
            <a:endParaRPr lang="en-US" sz="2800" dirty="0"/>
          </a:p>
          <a:p>
            <a:endParaRPr lang="en-US" sz="2800" dirty="0" smtClean="0"/>
          </a:p>
          <a:p>
            <a:endParaRPr lang="en-US" sz="2800" dirty="0"/>
          </a:p>
          <a:p>
            <a:r>
              <a:rPr lang="en-US" sz="2800" dirty="0" smtClean="0">
                <a:solidFill>
                  <a:srgbClr val="000000"/>
                </a:solidFill>
              </a:rPr>
              <a:t>Similar to Brooklyn MDT:</a:t>
            </a:r>
          </a:p>
          <a:p>
            <a:pPr marL="457200" indent="-457200">
              <a:buFont typeface="Arial"/>
              <a:buChar char="•"/>
            </a:pPr>
            <a:r>
              <a:rPr lang="en-US" sz="2800" b="0" dirty="0" smtClean="0">
                <a:solidFill>
                  <a:srgbClr val="000000"/>
                </a:solidFill>
              </a:rPr>
              <a:t>Case coordination and response</a:t>
            </a:r>
          </a:p>
          <a:p>
            <a:pPr marL="457200" indent="-457200">
              <a:buFont typeface="Arial"/>
              <a:buChar char="•"/>
            </a:pPr>
            <a:r>
              <a:rPr lang="en-US" sz="2800" b="0" dirty="0" smtClean="0">
                <a:solidFill>
                  <a:srgbClr val="000000"/>
                </a:solidFill>
              </a:rPr>
              <a:t>Strengthen networks</a:t>
            </a:r>
          </a:p>
          <a:p>
            <a:pPr marL="457200" indent="-457200">
              <a:buFont typeface="Arial"/>
              <a:buChar char="•"/>
            </a:pPr>
            <a:r>
              <a:rPr lang="en-US" sz="2800" b="0" dirty="0" smtClean="0">
                <a:solidFill>
                  <a:srgbClr val="000000"/>
                </a:solidFill>
              </a:rPr>
              <a:t>System improvements</a:t>
            </a:r>
            <a:endParaRPr lang="en-US" sz="2800" b="0" dirty="0">
              <a:solidFill>
                <a:srgbClr val="000000"/>
              </a:solidFill>
            </a:endParaRPr>
          </a:p>
          <a:p>
            <a:pPr marL="457200" indent="-457200">
              <a:buFont typeface="Arial"/>
              <a:buChar char="•"/>
            </a:pPr>
            <a:r>
              <a:rPr lang="en-US" sz="2800" b="0" dirty="0" smtClean="0">
                <a:solidFill>
                  <a:srgbClr val="000000"/>
                </a:solidFill>
              </a:rPr>
              <a:t>Education</a:t>
            </a:r>
          </a:p>
          <a:p>
            <a:pPr marL="457200" indent="-457200">
              <a:buFont typeface="Arial"/>
              <a:buChar char="•"/>
            </a:pPr>
            <a:r>
              <a:rPr lang="en-US" sz="2800" b="0" dirty="0" smtClean="0">
                <a:solidFill>
                  <a:srgbClr val="000000"/>
                </a:solidFill>
              </a:rPr>
              <a:t>Comprised </a:t>
            </a:r>
            <a:r>
              <a:rPr lang="en-US" sz="2800" b="0" dirty="0">
                <a:solidFill>
                  <a:srgbClr val="000000"/>
                </a:solidFill>
              </a:rPr>
              <a:t>of </a:t>
            </a:r>
            <a:r>
              <a:rPr lang="en-US" sz="2800" b="0" dirty="0" smtClean="0">
                <a:solidFill>
                  <a:srgbClr val="000000"/>
                </a:solidFill>
              </a:rPr>
              <a:t>professionals from same disciplines and </a:t>
            </a:r>
            <a:r>
              <a:rPr lang="en-US" sz="2800" b="0" dirty="0">
                <a:solidFill>
                  <a:srgbClr val="000000"/>
                </a:solidFill>
              </a:rPr>
              <a:t>systems</a:t>
            </a:r>
          </a:p>
          <a:p>
            <a:endParaRPr lang="en-US" sz="2800" dirty="0" smtClean="0"/>
          </a:p>
          <a:p>
            <a:endParaRPr lang="en-US" sz="2800" dirty="0"/>
          </a:p>
        </p:txBody>
      </p:sp>
      <p:sp>
        <p:nvSpPr>
          <p:cNvPr id="4" name="Text Placeholder 3"/>
          <p:cNvSpPr>
            <a:spLocks noGrp="1"/>
          </p:cNvSpPr>
          <p:nvPr>
            <p:ph type="body" sz="half" idx="3"/>
          </p:nvPr>
        </p:nvSpPr>
        <p:spPr>
          <a:xfrm>
            <a:off x="6599767" y="1890849"/>
            <a:ext cx="5389033" cy="4555894"/>
          </a:xfrm>
        </p:spPr>
        <p:txBody>
          <a:bodyPr>
            <a:normAutofit fontScale="92500" lnSpcReduction="20000"/>
          </a:bodyPr>
          <a:lstStyle/>
          <a:p>
            <a:r>
              <a:rPr lang="en-US" sz="3000" dirty="0" smtClean="0">
                <a:solidFill>
                  <a:srgbClr val="000000"/>
                </a:solidFill>
              </a:rPr>
              <a:t>Differences </a:t>
            </a:r>
          </a:p>
          <a:p>
            <a:r>
              <a:rPr lang="en-US" sz="3000" dirty="0" smtClean="0">
                <a:solidFill>
                  <a:srgbClr val="000000"/>
                </a:solidFill>
              </a:rPr>
              <a:t>1) Enhancements:</a:t>
            </a:r>
          </a:p>
          <a:p>
            <a:pPr marL="457200" indent="-457200">
              <a:buFont typeface="Arial"/>
              <a:buChar char="•"/>
            </a:pPr>
            <a:r>
              <a:rPr lang="en-US" sz="2800" b="0" dirty="0">
                <a:solidFill>
                  <a:srgbClr val="000000"/>
                </a:solidFill>
              </a:rPr>
              <a:t>Access to forensic accountant</a:t>
            </a:r>
          </a:p>
          <a:p>
            <a:pPr marL="457200" indent="-457200">
              <a:buFont typeface="Arial"/>
              <a:buChar char="•"/>
            </a:pPr>
            <a:r>
              <a:rPr lang="en-US" sz="2800" b="0" dirty="0">
                <a:solidFill>
                  <a:srgbClr val="000000"/>
                </a:solidFill>
              </a:rPr>
              <a:t>Access to geriatric psychiatrist</a:t>
            </a:r>
          </a:p>
          <a:p>
            <a:endParaRPr lang="en-US" sz="2800" dirty="0" smtClean="0">
              <a:solidFill>
                <a:srgbClr val="000000"/>
              </a:solidFill>
            </a:endParaRPr>
          </a:p>
          <a:p>
            <a:r>
              <a:rPr lang="en-US" sz="3000" dirty="0" smtClean="0">
                <a:solidFill>
                  <a:srgbClr val="000000"/>
                </a:solidFill>
              </a:rPr>
              <a:t>2) Notable </a:t>
            </a:r>
            <a:r>
              <a:rPr lang="en-US" sz="3000" dirty="0">
                <a:solidFill>
                  <a:srgbClr val="000000"/>
                </a:solidFill>
              </a:rPr>
              <a:t>Feature of </a:t>
            </a:r>
            <a:r>
              <a:rPr lang="en-US" sz="3000" dirty="0" smtClean="0">
                <a:solidFill>
                  <a:srgbClr val="000000"/>
                </a:solidFill>
              </a:rPr>
              <a:t>ACL-funded E-MDTs</a:t>
            </a:r>
            <a:r>
              <a:rPr lang="en-US" sz="3000" dirty="0">
                <a:solidFill>
                  <a:srgbClr val="000000"/>
                </a:solidFill>
              </a:rPr>
              <a:t>: </a:t>
            </a:r>
          </a:p>
          <a:p>
            <a:pPr marL="457200" indent="-457200">
              <a:buFont typeface="Arial"/>
              <a:buChar char="•"/>
            </a:pPr>
            <a:r>
              <a:rPr lang="en-US" sz="2800" b="0" dirty="0" smtClean="0">
                <a:solidFill>
                  <a:srgbClr val="000000"/>
                </a:solidFill>
              </a:rPr>
              <a:t>Cases must </a:t>
            </a:r>
            <a:r>
              <a:rPr lang="en-US" sz="2800" b="0" dirty="0">
                <a:solidFill>
                  <a:srgbClr val="000000"/>
                </a:solidFill>
              </a:rPr>
              <a:t>have element of </a:t>
            </a:r>
          </a:p>
          <a:p>
            <a:r>
              <a:rPr lang="en-US" sz="2800" b="0" dirty="0">
                <a:solidFill>
                  <a:srgbClr val="000000"/>
                </a:solidFill>
              </a:rPr>
              <a:t>financial exploitation</a:t>
            </a:r>
          </a:p>
          <a:p>
            <a:endParaRPr lang="en-US" sz="2800" dirty="0">
              <a:solidFill>
                <a:srgbClr val="000000"/>
              </a:solidFill>
            </a:endParaRPr>
          </a:p>
        </p:txBody>
      </p:sp>
    </p:spTree>
    <p:custDataLst>
      <p:tags r:id="rId1"/>
    </p:custDataLst>
    <p:extLst>
      <p:ext uri="{BB962C8B-B14F-4D97-AF65-F5344CB8AC3E}">
        <p14:creationId xmlns:p14="http://schemas.microsoft.com/office/powerpoint/2010/main" val="2033197007"/>
      </p:ext>
    </p:extLst>
  </p:cSld>
  <p:clrMapOvr>
    <a:masterClrMapping/>
  </p:clrMapOvr>
  <p:transition spd="med" advTm="284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0695C69-C604-43C0-84E1-9C3900EF1A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64" y="1221826"/>
            <a:ext cx="12159456" cy="6042004"/>
          </a:xfrm>
        </p:spPr>
      </p:pic>
      <p:sp>
        <p:nvSpPr>
          <p:cNvPr id="6" name="TextBox 5">
            <a:extLst>
              <a:ext uri="{FF2B5EF4-FFF2-40B4-BE49-F238E27FC236}">
                <a16:creationId xmlns:a16="http://schemas.microsoft.com/office/drawing/2014/main" xmlns="" id="{61393570-31FC-404C-848A-488F0DE8F7B8}"/>
              </a:ext>
            </a:extLst>
          </p:cNvPr>
          <p:cNvSpPr txBox="1"/>
          <p:nvPr/>
        </p:nvSpPr>
        <p:spPr>
          <a:xfrm>
            <a:off x="609600" y="1066800"/>
            <a:ext cx="5181600" cy="1200328"/>
          </a:xfrm>
          <a:prstGeom prst="rect">
            <a:avLst/>
          </a:prstGeom>
          <a:solidFill>
            <a:schemeClr val="bg1"/>
          </a:solidFill>
        </p:spPr>
        <p:txBody>
          <a:bodyPr wrap="square" rtlCol="0">
            <a:spAutoFit/>
          </a:bodyPr>
          <a:lstStyle/>
          <a:p>
            <a:pPr algn="ctr"/>
            <a:r>
              <a:rPr lang="en-US" sz="2400" b="1" dirty="0"/>
              <a:t>Original</a:t>
            </a:r>
          </a:p>
          <a:p>
            <a:pPr algn="ctr"/>
            <a:r>
              <a:rPr lang="en-US" sz="2400" b="1" dirty="0"/>
              <a:t>Enhanced Multidisciplinary</a:t>
            </a:r>
          </a:p>
          <a:p>
            <a:pPr algn="ctr"/>
            <a:r>
              <a:rPr lang="en-US" sz="2400" b="1" dirty="0"/>
              <a:t>Team Counties</a:t>
            </a:r>
          </a:p>
        </p:txBody>
      </p:sp>
      <p:sp>
        <p:nvSpPr>
          <p:cNvPr id="10" name="Arrow: Right 9">
            <a:extLst>
              <a:ext uri="{FF2B5EF4-FFF2-40B4-BE49-F238E27FC236}">
                <a16:creationId xmlns:a16="http://schemas.microsoft.com/office/drawing/2014/main" xmlns="" id="{50C7E1C9-B1C6-44C7-942C-4B049330AD43}"/>
              </a:ext>
            </a:extLst>
          </p:cNvPr>
          <p:cNvSpPr/>
          <p:nvPr/>
        </p:nvSpPr>
        <p:spPr>
          <a:xfrm rot="2048868">
            <a:off x="8864445" y="6248280"/>
            <a:ext cx="429567" cy="1664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32274"/>
      </p:ext>
    </p:extLst>
  </p:cSld>
  <p:clrMapOvr>
    <a:masterClrMapping/>
  </p:clrMapOvr>
  <mc:AlternateContent xmlns:mc="http://schemas.openxmlformats.org/markup-compatibility/2006" xmlns:p14="http://schemas.microsoft.com/office/powerpoint/2010/main">
    <mc:Choice Requires="p14">
      <p:transition spd="med" p14:dur="700" advTm="12159">
        <p:fade/>
      </p:transition>
    </mc:Choice>
    <mc:Fallback xmlns="">
      <p:transition xmlns:p14="http://schemas.microsoft.com/office/powerpoint/2010/main" spd="med" advTm="12159">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438400"/>
            <a:ext cx="12192000" cy="1143000"/>
          </a:xfrm>
        </p:spPr>
        <p:txBody>
          <a:bodyPr>
            <a:normAutofit/>
          </a:bodyPr>
          <a:lstStyle/>
          <a:p>
            <a:pPr algn="ctr"/>
            <a:r>
              <a:rPr lang="en-US" b="1" dirty="0" smtClean="0">
                <a:solidFill>
                  <a:srgbClr val="000000"/>
                </a:solidFill>
              </a:rPr>
              <a:t>E-MDT Expansion Throughout NYS</a:t>
            </a:r>
            <a:endParaRPr lang="en-US" b="1" dirty="0">
              <a:solidFill>
                <a:srgbClr val="000000"/>
              </a:solidFill>
            </a:endParaRPr>
          </a:p>
        </p:txBody>
      </p:sp>
    </p:spTree>
    <p:extLst>
      <p:ext uri="{BB962C8B-B14F-4D97-AF65-F5344CB8AC3E}">
        <p14:creationId xmlns:p14="http://schemas.microsoft.com/office/powerpoint/2010/main" val="287584832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pPr algn="ctr"/>
            <a:r>
              <a:rPr lang="en-US" sz="3200" b="1" dirty="0" smtClean="0">
                <a:solidFill>
                  <a:srgbClr val="000000"/>
                </a:solidFill>
              </a:rPr>
              <a:t>Factors Influencing</a:t>
            </a:r>
            <a:r>
              <a:rPr lang="en-US" sz="3200" b="1" dirty="0">
                <a:solidFill>
                  <a:srgbClr val="000000"/>
                </a:solidFill>
              </a:rPr>
              <a:t> </a:t>
            </a:r>
            <a:r>
              <a:rPr lang="en-US" sz="3200" b="1" dirty="0" smtClean="0">
                <a:solidFill>
                  <a:srgbClr val="000000"/>
                </a:solidFill>
              </a:rPr>
              <a:t>Expansion</a:t>
            </a:r>
            <a:endParaRPr lang="en-US" sz="3200" b="1" dirty="0">
              <a:solidFill>
                <a:srgbClr val="000000"/>
              </a:solidFill>
            </a:endParaRPr>
          </a:p>
        </p:txBody>
      </p:sp>
      <p:sp>
        <p:nvSpPr>
          <p:cNvPr id="4" name="Content Placeholder 3"/>
          <p:cNvSpPr>
            <a:spLocks noGrp="1"/>
          </p:cNvSpPr>
          <p:nvPr>
            <p:ph sz="half" idx="1"/>
          </p:nvPr>
        </p:nvSpPr>
        <p:spPr>
          <a:xfrm>
            <a:off x="203200" y="1920086"/>
            <a:ext cx="6096000" cy="3871115"/>
          </a:xfrm>
        </p:spPr>
        <p:txBody>
          <a:bodyPr>
            <a:normAutofit fontScale="62500" lnSpcReduction="20000"/>
          </a:bodyPr>
          <a:lstStyle/>
          <a:p>
            <a:pPr>
              <a:buFont typeface="Arial"/>
              <a:buChar char="•"/>
            </a:pPr>
            <a:r>
              <a:rPr lang="en-US" sz="4500" b="1" dirty="0" smtClean="0"/>
              <a:t>Elder justice field determines MDT </a:t>
            </a:r>
            <a:r>
              <a:rPr lang="en-US" sz="4500" b="1" dirty="0"/>
              <a:t>p</a:t>
            </a:r>
            <a:r>
              <a:rPr lang="en-US" sz="4500" b="1" dirty="0" smtClean="0"/>
              <a:t>riority </a:t>
            </a:r>
          </a:p>
          <a:p>
            <a:pPr lvl="1">
              <a:buFont typeface="Arial"/>
              <a:buChar char="•"/>
            </a:pPr>
            <a:r>
              <a:rPr lang="en-US" sz="4400" dirty="0" smtClean="0"/>
              <a:t>2010: NYS Summit recommendations</a:t>
            </a:r>
          </a:p>
          <a:p>
            <a:pPr lvl="1">
              <a:buFont typeface="Arial"/>
              <a:buChar char="•"/>
            </a:pPr>
            <a:r>
              <a:rPr lang="en-US" sz="4400" dirty="0" smtClean="0"/>
              <a:t>2014: Elder Justice Roadmap</a:t>
            </a:r>
          </a:p>
          <a:p>
            <a:pPr lvl="1">
              <a:buFont typeface="Arial"/>
              <a:buChar char="•"/>
            </a:pPr>
            <a:r>
              <a:rPr lang="en-US" sz="4400" dirty="0" smtClean="0"/>
              <a:t>2014: MDTs: Planning for Future symposium</a:t>
            </a:r>
          </a:p>
          <a:p>
            <a:pPr lvl="1">
              <a:buFont typeface="Arial"/>
              <a:buChar char="•"/>
            </a:pPr>
            <a:r>
              <a:rPr lang="en-US" sz="4400" dirty="0" smtClean="0"/>
              <a:t>2016</a:t>
            </a:r>
            <a:r>
              <a:rPr lang="en-US" sz="4400" dirty="0"/>
              <a:t>: Statewide report on elder abuse services</a:t>
            </a:r>
          </a:p>
          <a:p>
            <a:pPr>
              <a:buFont typeface="Arial"/>
              <a:buChar char="•"/>
            </a:pPr>
            <a:endParaRPr lang="en-US" sz="2800" dirty="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b="1" dirty="0" smtClean="0"/>
          </a:p>
          <a:p>
            <a:pPr marL="0" indent="0" algn="ctr">
              <a:buNone/>
            </a:pPr>
            <a:endParaRPr lang="en-US" b="1" dirty="0"/>
          </a:p>
          <a:p>
            <a:pPr marL="0" indent="0" algn="ctr">
              <a:buNone/>
            </a:pPr>
            <a:endParaRPr lang="en-US" sz="1800" b="1" dirty="0"/>
          </a:p>
          <a:p>
            <a:pPr marL="0" indent="0" algn="ctr">
              <a:buNone/>
            </a:pPr>
            <a:endParaRPr lang="en-US" b="1" dirty="0" smtClean="0"/>
          </a:p>
          <a:p>
            <a:pPr marL="0" indent="0">
              <a:buNone/>
            </a:pPr>
            <a:endParaRPr lang="en-US" b="1" dirty="0" smtClean="0"/>
          </a:p>
        </p:txBody>
      </p:sp>
      <p:sp>
        <p:nvSpPr>
          <p:cNvPr id="5" name="Content Placeholder 4"/>
          <p:cNvSpPr>
            <a:spLocks noGrp="1"/>
          </p:cNvSpPr>
          <p:nvPr>
            <p:ph sz="half" idx="2"/>
          </p:nvPr>
        </p:nvSpPr>
        <p:spPr>
          <a:xfrm>
            <a:off x="6604000" y="1920086"/>
            <a:ext cx="5384800" cy="4125114"/>
          </a:xfrm>
        </p:spPr>
        <p:txBody>
          <a:bodyPr>
            <a:normAutofit fontScale="62500" lnSpcReduction="20000"/>
          </a:bodyPr>
          <a:lstStyle/>
          <a:p>
            <a:pPr>
              <a:buSzPct val="125000"/>
              <a:buFont typeface="Arial"/>
              <a:buChar char="•"/>
            </a:pPr>
            <a:r>
              <a:rPr lang="en-US" sz="4500" b="1" dirty="0" err="1" smtClean="0"/>
              <a:t>Govt</a:t>
            </a:r>
            <a:r>
              <a:rPr lang="en-US" sz="4500" b="1" dirty="0" smtClean="0"/>
              <a:t> Leaders Engaged </a:t>
            </a:r>
          </a:p>
          <a:p>
            <a:pPr lvl="1">
              <a:buSzPct val="125000"/>
              <a:buFont typeface="Arial"/>
              <a:buChar char="•"/>
            </a:pPr>
            <a:r>
              <a:rPr lang="en-US" sz="3800" dirty="0" smtClean="0"/>
              <a:t>2012: NYS Office for the Aging thru ACL-funded E-MDT initiative</a:t>
            </a:r>
          </a:p>
          <a:p>
            <a:pPr lvl="1">
              <a:buSzPct val="125000"/>
              <a:buFont typeface="Arial"/>
              <a:buChar char="•"/>
            </a:pPr>
            <a:r>
              <a:rPr lang="en-US" sz="3800" dirty="0" smtClean="0"/>
              <a:t>2014: Symposium</a:t>
            </a:r>
          </a:p>
          <a:p>
            <a:pPr>
              <a:buFont typeface="Arial"/>
              <a:buChar char="•"/>
            </a:pPr>
            <a:endParaRPr lang="en-US" sz="2800" dirty="0" smtClean="0"/>
          </a:p>
          <a:p>
            <a:pPr>
              <a:buSzPct val="125000"/>
              <a:buFont typeface="Arial"/>
              <a:buChar char="•"/>
            </a:pPr>
            <a:r>
              <a:rPr lang="en-US" sz="4500" b="1" dirty="0" smtClean="0"/>
              <a:t>High Performing MDTs</a:t>
            </a:r>
          </a:p>
          <a:p>
            <a:pPr lvl="1">
              <a:buSzPct val="125000"/>
              <a:buFont typeface="Arial"/>
              <a:buChar char="•"/>
            </a:pPr>
            <a:r>
              <a:rPr lang="en-US" sz="3800" dirty="0" smtClean="0"/>
              <a:t>Upstate </a:t>
            </a:r>
            <a:endParaRPr lang="en-US" sz="3800" dirty="0"/>
          </a:p>
          <a:p>
            <a:pPr lvl="1">
              <a:buSzPct val="125000"/>
              <a:buFont typeface="Arial"/>
              <a:buChar char="•"/>
            </a:pPr>
            <a:r>
              <a:rPr lang="en-US" sz="3800" dirty="0" smtClean="0"/>
              <a:t>Downstate</a:t>
            </a:r>
            <a:endParaRPr lang="en-US" sz="3800" dirty="0"/>
          </a:p>
          <a:p>
            <a:endParaRPr lang="en-US" sz="2800" dirty="0"/>
          </a:p>
        </p:txBody>
      </p:sp>
    </p:spTree>
    <p:extLst>
      <p:ext uri="{BB962C8B-B14F-4D97-AF65-F5344CB8AC3E}">
        <p14:creationId xmlns:p14="http://schemas.microsoft.com/office/powerpoint/2010/main" val="17900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01133"/>
            <a:ext cx="10972800" cy="1143000"/>
          </a:xfrm>
        </p:spPr>
        <p:txBody>
          <a:bodyPr>
            <a:normAutofit/>
          </a:bodyPr>
          <a:lstStyle/>
          <a:p>
            <a:pPr algn="ctr"/>
            <a:r>
              <a:rPr lang="en-US" sz="3200" b="1" dirty="0" smtClean="0"/>
              <a:t>E-MDT Expansion – Phase 1 </a:t>
            </a:r>
            <a:endParaRPr lang="en-US" sz="3200" b="1" dirty="0"/>
          </a:p>
        </p:txBody>
      </p:sp>
      <p:sp>
        <p:nvSpPr>
          <p:cNvPr id="3" name="Content Placeholder 2"/>
          <p:cNvSpPr>
            <a:spLocks noGrp="1"/>
          </p:cNvSpPr>
          <p:nvPr>
            <p:ph idx="1"/>
          </p:nvPr>
        </p:nvSpPr>
        <p:spPr>
          <a:xfrm>
            <a:off x="609600" y="1744133"/>
            <a:ext cx="11277600" cy="4885267"/>
          </a:xfrm>
        </p:spPr>
        <p:txBody>
          <a:bodyPr>
            <a:normAutofit fontScale="92500" lnSpcReduction="10000"/>
          </a:bodyPr>
          <a:lstStyle/>
          <a:p>
            <a:pPr marL="0" indent="0">
              <a:buNone/>
            </a:pPr>
            <a:endParaRPr lang="en-US" sz="3200" dirty="0" smtClean="0"/>
          </a:p>
          <a:p>
            <a:pPr>
              <a:buSzPct val="125000"/>
              <a:buFont typeface="Arial"/>
              <a:buChar char="•"/>
            </a:pPr>
            <a:r>
              <a:rPr lang="en-US" sz="3200" dirty="0" smtClean="0"/>
              <a:t>2016-17:  State legislature allocates $500,000:</a:t>
            </a:r>
          </a:p>
          <a:p>
            <a:pPr lvl="1">
              <a:buFont typeface="Arial"/>
              <a:buChar char="•"/>
            </a:pPr>
            <a:r>
              <a:rPr lang="en-US" sz="3000" dirty="0" smtClean="0"/>
              <a:t>Sustain E-MDTs</a:t>
            </a:r>
          </a:p>
          <a:p>
            <a:pPr lvl="1">
              <a:buFont typeface="Arial"/>
              <a:buChar char="•"/>
            </a:pPr>
            <a:r>
              <a:rPr lang="en-US" sz="3000" dirty="0"/>
              <a:t>E</a:t>
            </a:r>
            <a:r>
              <a:rPr lang="en-US" sz="3000" dirty="0" smtClean="0"/>
              <a:t>nhance NYCEAC’s Brooklyn team</a:t>
            </a:r>
          </a:p>
          <a:p>
            <a:pPr lvl="1">
              <a:buFont typeface="Arial"/>
              <a:buChar char="•"/>
            </a:pPr>
            <a:r>
              <a:rPr lang="en-US" sz="3000" dirty="0" smtClean="0"/>
              <a:t>Expand E-MDTs to other localities </a:t>
            </a:r>
          </a:p>
          <a:p>
            <a:pPr lvl="2">
              <a:buFont typeface="Arial"/>
              <a:buChar char="•"/>
            </a:pPr>
            <a:r>
              <a:rPr lang="en-US" sz="2700" dirty="0" smtClean="0"/>
              <a:t>Cases no longer need financial exploitation present</a:t>
            </a:r>
          </a:p>
          <a:p>
            <a:pPr lvl="2"/>
            <a:endParaRPr lang="en-US" altLang="en-US" sz="2700" dirty="0">
              <a:ea typeface="ＭＳ Ｐゴシック" pitchFamily="-108" charset="-128"/>
            </a:endParaRPr>
          </a:p>
          <a:p>
            <a:pPr lvl="0">
              <a:buFont typeface="Arial" panose="020B0604020202020204" pitchFamily="34" charset="0"/>
              <a:buChar char="•"/>
            </a:pPr>
            <a:r>
              <a:rPr lang="en-US" sz="3200" dirty="0"/>
              <a:t>2017: New York City Department for the Aging contracts w/ </a:t>
            </a:r>
            <a:r>
              <a:rPr lang="en-US" sz="3200" dirty="0" smtClean="0"/>
              <a:t>Weill Cornell Medicine/NYCEAC </a:t>
            </a:r>
            <a:r>
              <a:rPr lang="en-US" sz="3200" dirty="0"/>
              <a:t>to expand </a:t>
            </a:r>
            <a:r>
              <a:rPr lang="en-US" sz="3200" dirty="0" smtClean="0"/>
              <a:t>E-MDTs </a:t>
            </a:r>
            <a:r>
              <a:rPr lang="en-US" sz="3200" dirty="0"/>
              <a:t>to all 5 </a:t>
            </a:r>
            <a:r>
              <a:rPr lang="en-US" sz="3200" dirty="0" smtClean="0"/>
              <a:t>boroughs</a:t>
            </a:r>
            <a:endParaRPr lang="en-US" sz="3200" dirty="0"/>
          </a:p>
        </p:txBody>
      </p:sp>
    </p:spTree>
    <p:extLst>
      <p:ext uri="{BB962C8B-B14F-4D97-AF65-F5344CB8AC3E}">
        <p14:creationId xmlns:p14="http://schemas.microsoft.com/office/powerpoint/2010/main" val="16340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96" y="944880"/>
            <a:ext cx="11380792" cy="6238240"/>
          </a:xfrm>
          <a:prstGeom prst="rect">
            <a:avLst/>
          </a:prstGeom>
        </p:spPr>
      </p:pic>
      <p:sp>
        <p:nvSpPr>
          <p:cNvPr id="6" name="TextBox 5"/>
          <p:cNvSpPr txBox="1"/>
          <p:nvPr/>
        </p:nvSpPr>
        <p:spPr>
          <a:xfrm>
            <a:off x="617948" y="1177290"/>
            <a:ext cx="4852610" cy="1384995"/>
          </a:xfrm>
          <a:prstGeom prst="rect">
            <a:avLst/>
          </a:prstGeom>
          <a:solidFill>
            <a:schemeClr val="bg1"/>
          </a:solidFill>
        </p:spPr>
        <p:txBody>
          <a:bodyPr wrap="none" rtlCol="0">
            <a:spAutoFit/>
          </a:bodyPr>
          <a:lstStyle/>
          <a:p>
            <a:pPr algn="ctr"/>
            <a:r>
              <a:rPr lang="en-US" sz="2800" b="1" dirty="0"/>
              <a:t>Current</a:t>
            </a:r>
          </a:p>
          <a:p>
            <a:pPr algn="ctr"/>
            <a:r>
              <a:rPr lang="en-US" sz="2800" b="1" dirty="0"/>
              <a:t>Enhanced Multidisciplinary</a:t>
            </a:r>
          </a:p>
          <a:p>
            <a:pPr algn="ctr"/>
            <a:r>
              <a:rPr lang="en-US" sz="2800" b="1" dirty="0" smtClean="0"/>
              <a:t>Teams in NYS Counties</a:t>
            </a:r>
            <a:endParaRPr lang="en-US" sz="2800" b="1" dirty="0"/>
          </a:p>
        </p:txBody>
      </p:sp>
    </p:spTree>
    <p:extLst>
      <p:ext uri="{BB962C8B-B14F-4D97-AF65-F5344CB8AC3E}">
        <p14:creationId xmlns:p14="http://schemas.microsoft.com/office/powerpoint/2010/main" val="296267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800100"/>
            <a:ext cx="10972800" cy="1143000"/>
          </a:xfrm>
        </p:spPr>
        <p:txBody>
          <a:bodyPr/>
          <a:lstStyle/>
          <a:p>
            <a:pPr algn="ctr"/>
            <a:r>
              <a:rPr lang="en-US" b="1" dirty="0" smtClean="0"/>
              <a:t>E-MDT Expansion – Phase 2 </a:t>
            </a:r>
            <a:endParaRPr lang="en-US" b="1" dirty="0"/>
          </a:p>
        </p:txBody>
      </p:sp>
      <p:sp>
        <p:nvSpPr>
          <p:cNvPr id="3" name="Content Placeholder 2"/>
          <p:cNvSpPr>
            <a:spLocks noGrp="1"/>
          </p:cNvSpPr>
          <p:nvPr>
            <p:ph idx="1"/>
          </p:nvPr>
        </p:nvSpPr>
        <p:spPr>
          <a:xfrm>
            <a:off x="0" y="1066801"/>
            <a:ext cx="12192000" cy="5562599"/>
          </a:xfrm>
        </p:spPr>
        <p:txBody>
          <a:bodyPr>
            <a:normAutofit fontScale="85000" lnSpcReduction="20000"/>
          </a:bodyPr>
          <a:lstStyle/>
          <a:p>
            <a:pPr marL="0" indent="0">
              <a:buNone/>
            </a:pPr>
            <a:endParaRPr lang="en-US" sz="3200" dirty="0" smtClean="0">
              <a:latin typeface="+mj-lt"/>
            </a:endParaRPr>
          </a:p>
          <a:p>
            <a:pPr marL="0" indent="0" algn="ctr">
              <a:buNone/>
            </a:pPr>
            <a:endParaRPr lang="en-US" sz="3200" b="1" dirty="0" smtClean="0"/>
          </a:p>
          <a:p>
            <a:pPr marL="0" indent="0" algn="ctr">
              <a:buNone/>
            </a:pPr>
            <a:endParaRPr lang="en-US" sz="3200" b="1" dirty="0" smtClean="0"/>
          </a:p>
          <a:p>
            <a:pPr marL="0" indent="0" algn="ctr">
              <a:buNone/>
            </a:pPr>
            <a:r>
              <a:rPr lang="en-US" sz="3200" b="1" dirty="0" smtClean="0"/>
              <a:t>2017-2018</a:t>
            </a:r>
          </a:p>
          <a:p>
            <a:pPr marL="0" indent="0" algn="ctr">
              <a:buNone/>
            </a:pPr>
            <a:endParaRPr lang="en-US" sz="3200" b="1" dirty="0" smtClean="0"/>
          </a:p>
          <a:p>
            <a:pPr>
              <a:buSzPct val="125000"/>
              <a:buFont typeface="Arial"/>
              <a:buChar char="•"/>
            </a:pPr>
            <a:r>
              <a:rPr lang="en-US" sz="3300" dirty="0" smtClean="0"/>
              <a:t>NYSOFA </a:t>
            </a:r>
            <a:r>
              <a:rPr lang="en-US" sz="3300" dirty="0"/>
              <a:t>partners </a:t>
            </a:r>
            <a:r>
              <a:rPr lang="en-US" sz="3300" dirty="0" smtClean="0"/>
              <a:t>w/ </a:t>
            </a:r>
            <a:r>
              <a:rPr lang="en-US" sz="3300" dirty="0"/>
              <a:t>NYS Office of Victim Services (OVS) </a:t>
            </a:r>
          </a:p>
          <a:p>
            <a:pPr lvl="1">
              <a:buFont typeface="Arial"/>
              <a:buChar char="•"/>
            </a:pPr>
            <a:r>
              <a:rPr lang="en-US" sz="3000" dirty="0" smtClean="0"/>
              <a:t>Leverage </a:t>
            </a:r>
            <a:r>
              <a:rPr lang="en-US" sz="3000" dirty="0"/>
              <a:t>state funds to draw down federal VOCA (Victim of Crime Act) </a:t>
            </a:r>
            <a:r>
              <a:rPr lang="en-US" sz="3000" dirty="0" smtClean="0"/>
              <a:t>funds</a:t>
            </a:r>
          </a:p>
          <a:p>
            <a:pPr lvl="1">
              <a:buFont typeface="Arial"/>
              <a:buChar char="•"/>
            </a:pPr>
            <a:r>
              <a:rPr lang="en-US" sz="3000" dirty="0" smtClean="0"/>
              <a:t>$2.5m from OVS with VOCA funds</a:t>
            </a:r>
          </a:p>
          <a:p>
            <a:pPr lvl="1">
              <a:buFont typeface="Arial"/>
              <a:buChar char="•"/>
            </a:pPr>
            <a:r>
              <a:rPr lang="en-US" sz="3000" dirty="0" smtClean="0"/>
              <a:t>$500,000 state legislature 25% matching funds</a:t>
            </a:r>
            <a:endParaRPr lang="en-US" sz="3000" dirty="0"/>
          </a:p>
          <a:p>
            <a:pPr>
              <a:buFont typeface="Arial"/>
              <a:buChar char="•"/>
            </a:pPr>
            <a:endParaRPr lang="en-US" sz="3200" dirty="0" smtClean="0">
              <a:latin typeface="+mj-lt"/>
            </a:endParaRPr>
          </a:p>
          <a:p>
            <a:pPr marL="0" indent="0" algn="ctr">
              <a:buNone/>
            </a:pPr>
            <a:r>
              <a:rPr lang="en-US" sz="3300" b="1" dirty="0" smtClean="0">
                <a:latin typeface="+mj-lt"/>
              </a:rPr>
              <a:t>AIM: EXPAND E-MDTs ACROSS ALL NYS COUNTIES</a:t>
            </a:r>
          </a:p>
          <a:p>
            <a:endParaRPr lang="en-US" altLang="en-US" sz="3200" dirty="0" smtClean="0">
              <a:latin typeface="+mj-lt"/>
              <a:ea typeface="ＭＳ Ｐゴシック" pitchFamily="-108" charset="-128"/>
            </a:endParaRPr>
          </a:p>
          <a:p>
            <a:endParaRPr lang="en-US" altLang="en-US" sz="3200" dirty="0">
              <a:latin typeface="+mj-lt"/>
              <a:ea typeface="ＭＳ Ｐゴシック" pitchFamily="-108" charset="-128"/>
            </a:endParaRPr>
          </a:p>
        </p:txBody>
      </p:sp>
    </p:spTree>
    <p:extLst>
      <p:ext uri="{BB962C8B-B14F-4D97-AF65-F5344CB8AC3E}">
        <p14:creationId xmlns:p14="http://schemas.microsoft.com/office/powerpoint/2010/main" val="301882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NYS OVS: </a:t>
            </a:r>
            <a:br>
              <a:rPr lang="en-US" sz="3200" b="1" dirty="0" smtClean="0"/>
            </a:br>
            <a:r>
              <a:rPr lang="en-US" sz="3200" b="1" dirty="0" smtClean="0"/>
              <a:t>Deepening Engagement with Elder Abuse </a:t>
            </a:r>
            <a:endParaRPr lang="en-US" sz="3200" b="1" dirty="0"/>
          </a:p>
        </p:txBody>
      </p:sp>
      <p:sp>
        <p:nvSpPr>
          <p:cNvPr id="3" name="Content Placeholder 2"/>
          <p:cNvSpPr>
            <a:spLocks noGrp="1"/>
          </p:cNvSpPr>
          <p:nvPr>
            <p:ph idx="1"/>
          </p:nvPr>
        </p:nvSpPr>
        <p:spPr>
          <a:xfrm>
            <a:off x="406400" y="2468564"/>
            <a:ext cx="11480800" cy="4389437"/>
          </a:xfrm>
        </p:spPr>
        <p:txBody>
          <a:bodyPr>
            <a:normAutofit/>
          </a:bodyPr>
          <a:lstStyle/>
          <a:p>
            <a:pPr>
              <a:buSzPct val="125000"/>
              <a:buFont typeface="Arial"/>
              <a:buChar char="•"/>
            </a:pPr>
            <a:r>
              <a:rPr lang="en-US" sz="2800" dirty="0"/>
              <a:t>Explicitly stated interest in increased funding for elder abuse programs (and other underserved </a:t>
            </a:r>
            <a:r>
              <a:rPr lang="en-US" sz="2800" dirty="0" smtClean="0"/>
              <a:t>populations) </a:t>
            </a:r>
            <a:endParaRPr lang="en-US" sz="2800" dirty="0" smtClean="0"/>
          </a:p>
          <a:p>
            <a:pPr>
              <a:buSzPct val="125000"/>
              <a:buFont typeface="Arial"/>
              <a:buChar char="•"/>
            </a:pPr>
            <a:r>
              <a:rPr lang="en-US" sz="2800" dirty="0" smtClean="0"/>
              <a:t>OVS MDT funding for 3 years </a:t>
            </a:r>
          </a:p>
          <a:p>
            <a:pPr lvl="1">
              <a:buFont typeface="Arial"/>
              <a:buChar char="•"/>
            </a:pPr>
            <a:r>
              <a:rPr lang="en-US" sz="2400" dirty="0"/>
              <a:t>C</a:t>
            </a:r>
            <a:r>
              <a:rPr lang="en-US" sz="2400" dirty="0" smtClean="0"/>
              <a:t>ontinuation of funds expected after 3 yrs.</a:t>
            </a:r>
            <a:r>
              <a:rPr lang="en-US" sz="2800" dirty="0" smtClean="0"/>
              <a:t>t </a:t>
            </a:r>
          </a:p>
          <a:p>
            <a:pPr>
              <a:buSzPct val="125000"/>
              <a:buFont typeface="Arial"/>
              <a:buChar char="•"/>
            </a:pPr>
            <a:r>
              <a:rPr lang="en-US" sz="2800" dirty="0" smtClean="0"/>
              <a:t>Crime victim compensation fund </a:t>
            </a:r>
          </a:p>
          <a:p>
            <a:pPr lvl="1">
              <a:buFont typeface="Arial"/>
              <a:buChar char="•"/>
            </a:pPr>
            <a:r>
              <a:rPr lang="en-US" sz="2400" dirty="0" smtClean="0"/>
              <a:t>October 2017: “Vulnerable adult” expansion of definition and increase in crime victim compensation awards</a:t>
            </a:r>
          </a:p>
          <a:p>
            <a:pPr marL="0" indent="0">
              <a:buNone/>
            </a:pPr>
            <a:endParaRPr lang="en-US" dirty="0"/>
          </a:p>
        </p:txBody>
      </p:sp>
    </p:spTree>
    <p:extLst>
      <p:ext uri="{BB962C8B-B14F-4D97-AF65-F5344CB8AC3E}">
        <p14:creationId xmlns:p14="http://schemas.microsoft.com/office/powerpoint/2010/main" val="46071326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itle 1"/>
          <p:cNvSpPr txBox="1">
            <a:spLocks noGrp="1"/>
          </p:cNvSpPr>
          <p:nvPr>
            <p:ph type="title"/>
          </p:nvPr>
        </p:nvSpPr>
        <p:spPr>
          <a:xfrm>
            <a:off x="1154953" y="973667"/>
            <a:ext cx="8761415" cy="706966"/>
          </a:xfrm>
          <a:prstGeom prst="rect">
            <a:avLst/>
          </a:prstGeom>
        </p:spPr>
        <p:txBody>
          <a:bodyPr/>
          <a:lstStyle/>
          <a:p>
            <a:r>
              <a:t>Topics for Today</a:t>
            </a:r>
          </a:p>
        </p:txBody>
      </p:sp>
      <p:sp>
        <p:nvSpPr>
          <p:cNvPr id="516" name="Content Placeholder 2"/>
          <p:cNvSpPr txBox="1">
            <a:spLocks noGrp="1"/>
          </p:cNvSpPr>
          <p:nvPr>
            <p:ph type="body" sz="half" idx="1"/>
          </p:nvPr>
        </p:nvSpPr>
        <p:spPr>
          <a:prstGeom prst="rect">
            <a:avLst/>
          </a:prstGeom>
        </p:spPr>
        <p:txBody>
          <a:bodyPr/>
          <a:lstStyle/>
          <a:p>
            <a:pPr>
              <a:buSzPct val="125000"/>
              <a:buFont typeface="Arial"/>
              <a:buChar char="•"/>
            </a:pPr>
            <a:r>
              <a:rPr dirty="0"/>
              <a:t>State level elder justice coalitions:</a:t>
            </a:r>
          </a:p>
          <a:p>
            <a:pPr lvl="1">
              <a:buFont typeface="Arial"/>
              <a:buChar char="•"/>
            </a:pPr>
            <a:r>
              <a:rPr dirty="0"/>
              <a:t>Our histories</a:t>
            </a:r>
          </a:p>
          <a:p>
            <a:pPr lvl="1">
              <a:buFont typeface="Arial"/>
              <a:buChar char="•"/>
            </a:pPr>
            <a:r>
              <a:rPr dirty="0"/>
              <a:t>Our goals</a:t>
            </a:r>
          </a:p>
          <a:p>
            <a:pPr lvl="1">
              <a:buFont typeface="Arial"/>
              <a:buChar char="•"/>
            </a:pPr>
            <a:r>
              <a:rPr dirty="0"/>
              <a:t>Our accomplishments</a:t>
            </a:r>
          </a:p>
          <a:p>
            <a:pPr lvl="1">
              <a:buFont typeface="Arial"/>
              <a:buChar char="•"/>
            </a:pPr>
            <a:r>
              <a:rPr dirty="0"/>
              <a:t>Where we’re going</a:t>
            </a:r>
          </a:p>
          <a:p>
            <a:pPr>
              <a:buSzPct val="125000"/>
              <a:buFont typeface="Arial"/>
              <a:buChar char="•"/>
            </a:pPr>
            <a:r>
              <a:rPr dirty="0"/>
              <a:t>Commonalities and Contrasts</a:t>
            </a:r>
          </a:p>
          <a:p>
            <a:pPr>
              <a:buSzPct val="125000"/>
              <a:buFont typeface="Arial"/>
              <a:buChar char="•"/>
            </a:pPr>
            <a:r>
              <a:rPr dirty="0"/>
              <a:t>What’s next?</a:t>
            </a:r>
          </a:p>
        </p:txBody>
      </p:sp>
    </p:spTree>
  </p:cSld>
  <p:clrMapOvr>
    <a:masterClrMapping/>
  </p:clrMapOvr>
  <p:transition spd="med" advTm="9"/>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12192000" cy="925818"/>
          </a:xfrm>
        </p:spPr>
        <p:txBody>
          <a:bodyPr/>
          <a:lstStyle/>
          <a:p>
            <a:pPr algn="ctr"/>
            <a:r>
              <a:rPr lang="en-US" sz="3200" b="1" dirty="0" smtClean="0">
                <a:solidFill>
                  <a:srgbClr val="000000"/>
                </a:solidFill>
              </a:rPr>
              <a:t>Contact </a:t>
            </a:r>
            <a:r>
              <a:rPr lang="en-US" sz="3200" b="1" dirty="0">
                <a:solidFill>
                  <a:srgbClr val="000000"/>
                </a:solidFill>
              </a:rPr>
              <a:t>Info</a:t>
            </a:r>
          </a:p>
        </p:txBody>
      </p:sp>
      <p:sp>
        <p:nvSpPr>
          <p:cNvPr id="4" name="Content Placeholder 3"/>
          <p:cNvSpPr>
            <a:spLocks noGrp="1"/>
          </p:cNvSpPr>
          <p:nvPr>
            <p:ph sz="half" idx="2"/>
          </p:nvPr>
        </p:nvSpPr>
        <p:spPr>
          <a:xfrm>
            <a:off x="508000" y="2600594"/>
            <a:ext cx="5588000" cy="3845720"/>
          </a:xfrm>
        </p:spPr>
        <p:txBody>
          <a:bodyPr>
            <a:normAutofit fontScale="62500" lnSpcReduction="20000"/>
          </a:bodyPr>
          <a:lstStyle/>
          <a:p>
            <a:pPr marL="0" indent="0">
              <a:buNone/>
            </a:pPr>
            <a:endParaRPr lang="en-US" dirty="0" smtClean="0"/>
          </a:p>
          <a:p>
            <a:pPr>
              <a:buSzPct val="125000"/>
              <a:buFont typeface="Arial"/>
              <a:buChar char="•"/>
            </a:pPr>
            <a:r>
              <a:rPr lang="en-US" sz="4500" b="1" dirty="0"/>
              <a:t>Risa Breckman, </a:t>
            </a:r>
            <a:r>
              <a:rPr lang="en-US" sz="4500" b="1" dirty="0" smtClean="0"/>
              <a:t>LCSW</a:t>
            </a:r>
          </a:p>
          <a:p>
            <a:pPr marL="0" indent="0">
              <a:buNone/>
            </a:pPr>
            <a:r>
              <a:rPr lang="en-US" sz="3600" b="1" dirty="0"/>
              <a:t> </a:t>
            </a:r>
            <a:r>
              <a:rPr lang="en-US" sz="3600" b="1" dirty="0" smtClean="0"/>
              <a:t>   </a:t>
            </a:r>
            <a:r>
              <a:rPr lang="en-US" sz="3600" dirty="0" smtClean="0"/>
              <a:t>Director</a:t>
            </a:r>
            <a:endParaRPr lang="en-US" sz="3600" dirty="0"/>
          </a:p>
          <a:p>
            <a:pPr marL="288925" indent="-288925">
              <a:buNone/>
            </a:pPr>
            <a:r>
              <a:rPr lang="en-US" sz="3600" dirty="0"/>
              <a:t>    New York City Elder Abuse Center</a:t>
            </a:r>
          </a:p>
          <a:p>
            <a:pPr marL="288925" indent="-288925">
              <a:buNone/>
            </a:pPr>
            <a:r>
              <a:rPr lang="en-US" sz="3600" dirty="0"/>
              <a:t>    Weill Cornell Medicine </a:t>
            </a:r>
            <a:endParaRPr lang="en-US" sz="3600" dirty="0" smtClean="0"/>
          </a:p>
          <a:p>
            <a:pPr marL="0" indent="233363">
              <a:buNone/>
            </a:pPr>
            <a:r>
              <a:rPr lang="en-US" sz="3600" u="sng" dirty="0" smtClean="0">
                <a:solidFill>
                  <a:srgbClr val="3366FF"/>
                </a:solidFill>
                <a:hlinkClick r:id="rId3"/>
              </a:rPr>
              <a:t> rbreckm@med.cornell.edu</a:t>
            </a:r>
            <a:endParaRPr lang="en-US" sz="3600" dirty="0">
              <a:solidFill>
                <a:srgbClr val="3366FF"/>
              </a:solidFill>
            </a:endParaRPr>
          </a:p>
          <a:p>
            <a:pPr marL="233363" indent="0">
              <a:buNone/>
            </a:pPr>
            <a:r>
              <a:rPr lang="en-US" sz="3600" u="sng" dirty="0" smtClean="0">
                <a:solidFill>
                  <a:srgbClr val="3366FF"/>
                </a:solidFill>
                <a:hlinkClick r:id="rId4"/>
              </a:rPr>
              <a:t> www.nyceac.org</a:t>
            </a:r>
            <a:endParaRPr lang="en-US" sz="3600" u="sng" dirty="0" smtClean="0">
              <a:solidFill>
                <a:srgbClr val="3366FF"/>
              </a:solidFill>
            </a:endParaRPr>
          </a:p>
          <a:p>
            <a:pPr marL="233363" indent="0">
              <a:buNone/>
            </a:pPr>
            <a:r>
              <a:rPr lang="en-US" sz="3600" dirty="0" smtClean="0"/>
              <a:t> 212-746-1674</a:t>
            </a:r>
            <a:endParaRPr lang="en-US" sz="3600" dirty="0"/>
          </a:p>
          <a:p>
            <a:pPr marL="233363" indent="0">
              <a:buNone/>
            </a:pPr>
            <a:endParaRPr lang="en-US" sz="2000" dirty="0"/>
          </a:p>
          <a:p>
            <a:pPr marL="0" indent="0">
              <a:buNone/>
            </a:pPr>
            <a:r>
              <a:rPr lang="en-US" sz="2000" dirty="0"/>
              <a:t> </a:t>
            </a:r>
          </a:p>
          <a:p>
            <a:pPr marL="288925" indent="-288925">
              <a:buNone/>
            </a:pPr>
            <a:endParaRPr lang="en-US" sz="2000" dirty="0"/>
          </a:p>
          <a:p>
            <a:pPr marL="0" indent="0">
              <a:buNone/>
            </a:pPr>
            <a:endParaRPr lang="en-US" dirty="0"/>
          </a:p>
          <a:p>
            <a:pPr marL="0" indent="0">
              <a:buNone/>
            </a:pPr>
            <a:endParaRPr lang="en-US" dirty="0"/>
          </a:p>
        </p:txBody>
      </p:sp>
      <p:sp>
        <p:nvSpPr>
          <p:cNvPr id="6" name="Content Placeholder 5"/>
          <p:cNvSpPr>
            <a:spLocks noGrp="1"/>
          </p:cNvSpPr>
          <p:nvPr>
            <p:ph sz="quarter" idx="4"/>
          </p:nvPr>
        </p:nvSpPr>
        <p:spPr>
          <a:xfrm>
            <a:off x="6193368" y="2319894"/>
            <a:ext cx="5795433" cy="4040426"/>
          </a:xfrm>
        </p:spPr>
        <p:txBody>
          <a:bodyPr>
            <a:normAutofit/>
          </a:bodyPr>
          <a:lstStyle/>
          <a:p>
            <a:pPr marL="342900" lvl="1" indent="0">
              <a:buNone/>
            </a:pPr>
            <a:endParaRPr lang="en-US" dirty="0"/>
          </a:p>
          <a:p>
            <a:pPr>
              <a:buSzPct val="125000"/>
              <a:buFont typeface="Arial"/>
              <a:buChar char="•"/>
            </a:pPr>
            <a:r>
              <a:rPr lang="en-US" sz="2800" b="1" dirty="0"/>
              <a:t>Paul Caccamise, LMSW, ACSW</a:t>
            </a:r>
          </a:p>
          <a:p>
            <a:pPr marL="342900" lvl="1" indent="0">
              <a:buNone/>
            </a:pPr>
            <a:r>
              <a:rPr lang="en-US" sz="2400" dirty="0"/>
              <a:t>Vice President for Program</a:t>
            </a:r>
          </a:p>
          <a:p>
            <a:pPr marL="342900" lvl="1" indent="0">
              <a:buNone/>
            </a:pPr>
            <a:r>
              <a:rPr lang="en-US" sz="2400" dirty="0" smtClean="0">
                <a:solidFill>
                  <a:srgbClr val="3366FF"/>
                </a:solidFill>
                <a:hlinkClick r:id="rId5"/>
              </a:rPr>
              <a:t>pcaccamise@lifespan-roch.org</a:t>
            </a:r>
            <a:endParaRPr lang="en-US" sz="2400" dirty="0" smtClean="0">
              <a:solidFill>
                <a:srgbClr val="3366FF"/>
              </a:solidFill>
            </a:endParaRPr>
          </a:p>
          <a:p>
            <a:pPr marL="342900" lvl="1" indent="0">
              <a:buNone/>
            </a:pPr>
            <a:r>
              <a:rPr lang="en-US" sz="2400" dirty="0" smtClean="0">
                <a:solidFill>
                  <a:srgbClr val="3366FF"/>
                </a:solidFill>
                <a:hlinkClick r:id="rId6"/>
              </a:rPr>
              <a:t>www.lifespan-roch.org</a:t>
            </a:r>
            <a:endParaRPr lang="en-US" sz="2400" dirty="0" smtClean="0">
              <a:solidFill>
                <a:srgbClr val="3366FF"/>
              </a:solidFill>
            </a:endParaRPr>
          </a:p>
          <a:p>
            <a:pPr marL="342900" lvl="1" indent="0">
              <a:buNone/>
            </a:pPr>
            <a:r>
              <a:rPr lang="en-US" sz="2400" dirty="0" smtClean="0"/>
              <a:t>www.nyselderabuse.org</a:t>
            </a:r>
            <a:endParaRPr lang="en-US" sz="2400" dirty="0"/>
          </a:p>
          <a:p>
            <a:pPr marL="342900" lvl="1" indent="0">
              <a:buNone/>
            </a:pPr>
            <a:r>
              <a:rPr lang="en-US" sz="2400" dirty="0"/>
              <a:t>585-244-8400 x115</a:t>
            </a:r>
          </a:p>
          <a:p>
            <a:pPr marL="342900" lvl="1" indent="0">
              <a:buNone/>
            </a:pPr>
            <a:endParaRPr lang="en-US" dirty="0"/>
          </a:p>
          <a:p>
            <a:pPr marL="342900" lvl="1" indent="0">
              <a:buNone/>
            </a:pPr>
            <a:endParaRPr lang="en-US" dirty="0"/>
          </a:p>
        </p:txBody>
      </p:sp>
      <p:pic>
        <p:nvPicPr>
          <p:cNvPr id="7" name="Picture 6"/>
          <p:cNvPicPr/>
          <p:nvPr/>
        </p:nvPicPr>
        <p:blipFill>
          <a:blip r:embed="rId7" cstate="print">
            <a:extLst>
              <a:ext uri="{28A0092B-C50C-407E-A947-70E740481C1C}">
                <a14:useLocalDpi xmlns:a14="http://schemas.microsoft.com/office/drawing/2010/main" val="0"/>
              </a:ext>
            </a:extLst>
          </a:blip>
          <a:stretch>
            <a:fillRect/>
          </a:stretch>
        </p:blipFill>
        <p:spPr>
          <a:xfrm>
            <a:off x="7620000" y="1447800"/>
            <a:ext cx="3125163" cy="87209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5100" y="1475336"/>
            <a:ext cx="3733800" cy="762000"/>
          </a:xfrm>
          <a:prstGeom prst="rect">
            <a:avLst/>
          </a:prstGeom>
        </p:spPr>
      </p:pic>
    </p:spTree>
    <p:extLst>
      <p:ext uri="{BB962C8B-B14F-4D97-AF65-F5344CB8AC3E}">
        <p14:creationId xmlns:p14="http://schemas.microsoft.com/office/powerpoint/2010/main" val="50649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371600"/>
          </a:xfrm>
        </p:spPr>
        <p:txBody>
          <a:bodyPr>
            <a:normAutofit/>
          </a:bodyPr>
          <a:lstStyle/>
          <a:p>
            <a:pPr algn="ctr"/>
            <a:endParaRPr lang="en-US" sz="4000" dirty="0"/>
          </a:p>
        </p:txBody>
      </p:sp>
      <p:sp>
        <p:nvSpPr>
          <p:cNvPr id="3" name="Content Placeholder 2"/>
          <p:cNvSpPr>
            <a:spLocks noGrp="1"/>
          </p:cNvSpPr>
          <p:nvPr>
            <p:ph sz="quarter" idx="1"/>
          </p:nvPr>
        </p:nvSpPr>
        <p:spPr>
          <a:xfrm>
            <a:off x="0" y="1676401"/>
            <a:ext cx="12192000" cy="4922837"/>
          </a:xfrm>
        </p:spPr>
        <p:txBody>
          <a:bodyPr>
            <a:noAutofit/>
          </a:bodyPr>
          <a:lstStyle/>
          <a:p>
            <a:pPr marL="0" indent="0">
              <a:buNone/>
            </a:pPr>
            <a:endParaRPr lang="en-US" sz="3000" dirty="0"/>
          </a:p>
          <a:p>
            <a:pPr marL="0" indent="0">
              <a:buNone/>
            </a:pPr>
            <a:r>
              <a:rPr lang="en-US" sz="3000" dirty="0">
                <a:latin typeface="+mj-lt"/>
              </a:rPr>
              <a:t> </a:t>
            </a:r>
            <a:r>
              <a:rPr lang="en-US" sz="3000" dirty="0" smtClean="0">
                <a:latin typeface="+mj-lt"/>
              </a:rPr>
              <a:t>                                </a:t>
            </a:r>
          </a:p>
          <a:p>
            <a:pPr marL="0" indent="0">
              <a:buNone/>
            </a:pPr>
            <a:endParaRPr lang="en-US" sz="3000" dirty="0">
              <a:latin typeface="+mj-lt"/>
            </a:endParaRPr>
          </a:p>
          <a:p>
            <a:pPr marL="0" indent="0" algn="ctr">
              <a:buNone/>
            </a:pPr>
            <a:r>
              <a:rPr lang="en-US" sz="4800" dirty="0" smtClean="0">
                <a:latin typeface="+mj-lt"/>
              </a:rPr>
              <a:t>Thank you!</a:t>
            </a:r>
            <a:endParaRPr lang="en-US" sz="4800" dirty="0">
              <a:latin typeface="+mj-lt"/>
            </a:endParaRPr>
          </a:p>
          <a:p>
            <a:pPr>
              <a:buFont typeface="Arial" panose="020B0604020202020204" pitchFamily="34" charset="0"/>
              <a:buChar char="•"/>
            </a:pPr>
            <a:endParaRPr lang="en-US" sz="3000" dirty="0" smtClean="0">
              <a:solidFill>
                <a:schemeClr val="tx1"/>
              </a:solidFill>
            </a:endParaRPr>
          </a:p>
          <a:p>
            <a:pPr>
              <a:buFont typeface="Arial" panose="020B0604020202020204" pitchFamily="34" charset="0"/>
              <a:buChar char="•"/>
            </a:pPr>
            <a:endParaRPr lang="en-US" sz="3000" dirty="0"/>
          </a:p>
          <a:p>
            <a:pPr>
              <a:buFont typeface="Arial" panose="020B0604020202020204" pitchFamily="34" charset="0"/>
              <a:buChar char="•"/>
            </a:pPr>
            <a:endParaRPr lang="en-US" sz="3000" dirty="0">
              <a:solidFill>
                <a:schemeClr val="tx1"/>
              </a:solidFill>
            </a:endParaRPr>
          </a:p>
        </p:txBody>
      </p:sp>
    </p:spTree>
    <p:extLst>
      <p:ext uri="{BB962C8B-B14F-4D97-AF65-F5344CB8AC3E}">
        <p14:creationId xmlns:p14="http://schemas.microsoft.com/office/powerpoint/2010/main" val="37919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Title 1"/>
          <p:cNvSpPr txBox="1">
            <a:spLocks noGrp="1"/>
          </p:cNvSpPr>
          <p:nvPr>
            <p:ph type="title"/>
          </p:nvPr>
        </p:nvSpPr>
        <p:spPr>
          <a:xfrm>
            <a:off x="1154953" y="2677645"/>
            <a:ext cx="4351027" cy="2283825"/>
          </a:xfrm>
          <a:prstGeom prst="rect">
            <a:avLst/>
          </a:prstGeom>
        </p:spPr>
        <p:txBody>
          <a:bodyPr/>
          <a:lstStyle/>
          <a:p>
            <a:r>
              <a:t>Minnesota Elder Justice Center</a:t>
            </a:r>
          </a:p>
        </p:txBody>
      </p:sp>
      <p:sp>
        <p:nvSpPr>
          <p:cNvPr id="519" name="Text Placeholder 2"/>
          <p:cNvSpPr txBox="1">
            <a:spLocks noGrp="1"/>
          </p:cNvSpPr>
          <p:nvPr>
            <p:ph type="body" sz="quarter" idx="1"/>
          </p:nvPr>
        </p:nvSpPr>
        <p:spPr>
          <a:prstGeom prst="rect">
            <a:avLst/>
          </a:prstGeom>
        </p:spPr>
        <p:txBody>
          <a:bodyPr/>
          <a:lstStyle>
            <a:lvl1pPr>
              <a:defRPr b="1"/>
            </a:lvl1pPr>
          </a:lstStyle>
          <a:p>
            <a:r>
              <a:t>Building an infrastructure for sustained effort in minnesota</a:t>
            </a:r>
          </a:p>
        </p:txBody>
      </p:sp>
    </p:spTree>
  </p:cSld>
  <p:clrMapOvr>
    <a:masterClrMapping/>
  </p:clrMapOvr>
  <p:transition spd="med" advTm="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ext Placeholder 1"/>
          <p:cNvSpPr txBox="1">
            <a:spLocks noGrp="1"/>
          </p:cNvSpPr>
          <p:nvPr>
            <p:ph type="body" sz="quarter" idx="1"/>
          </p:nvPr>
        </p:nvSpPr>
        <p:spPr>
          <a:xfrm>
            <a:off x="8705850" y="2695575"/>
            <a:ext cx="2997200" cy="1890714"/>
          </a:xfrm>
          <a:prstGeom prst="rect">
            <a:avLst/>
          </a:prstGeom>
        </p:spPr>
        <p:txBody>
          <a:bodyPr/>
          <a:lstStyle/>
          <a:p>
            <a:pPr>
              <a:lnSpc>
                <a:spcPct val="80000"/>
              </a:lnSpc>
              <a:defRPr sz="1500" b="1">
                <a:solidFill>
                  <a:srgbClr val="477A1C"/>
                </a:solidFill>
              </a:defRPr>
            </a:pPr>
            <a:r>
              <a:rPr dirty="0"/>
              <a:t>Roots</a:t>
            </a:r>
            <a:endParaRPr lang="en-US" dirty="0"/>
          </a:p>
          <a:p>
            <a:pPr>
              <a:lnSpc>
                <a:spcPct val="80000"/>
              </a:lnSpc>
              <a:defRPr sz="1500" b="1">
                <a:solidFill>
                  <a:srgbClr val="477A1C"/>
                </a:solidFill>
              </a:defRPr>
            </a:pPr>
            <a:r>
              <a:rPr lang="en-US" dirty="0"/>
              <a:t>MISSION and PEOPLE</a:t>
            </a:r>
            <a:r>
              <a:rPr dirty="0"/>
              <a:t> </a:t>
            </a:r>
            <a:endParaRPr sz="800" dirty="0"/>
          </a:p>
          <a:p>
            <a:pPr>
              <a:lnSpc>
                <a:spcPct val="80000"/>
              </a:lnSpc>
              <a:defRPr sz="1400" b="1">
                <a:solidFill>
                  <a:srgbClr val="477A1C"/>
                </a:solidFill>
              </a:defRPr>
            </a:pPr>
            <a:r>
              <a:rPr dirty="0"/>
              <a:t>Milestones</a:t>
            </a:r>
            <a:endParaRPr sz="800" dirty="0"/>
          </a:p>
          <a:p>
            <a:pPr>
              <a:lnSpc>
                <a:spcPct val="80000"/>
              </a:lnSpc>
              <a:defRPr sz="1400" b="1">
                <a:solidFill>
                  <a:srgbClr val="477A1C"/>
                </a:solidFill>
              </a:defRPr>
            </a:pPr>
            <a:r>
              <a:rPr dirty="0"/>
              <a:t>Programs and Issues</a:t>
            </a:r>
            <a:endParaRPr sz="800" dirty="0"/>
          </a:p>
          <a:p>
            <a:pPr>
              <a:lnSpc>
                <a:spcPct val="80000"/>
              </a:lnSpc>
              <a:defRPr sz="1400" b="1">
                <a:solidFill>
                  <a:srgbClr val="477A1C"/>
                </a:solidFill>
              </a:defRPr>
            </a:pPr>
            <a:r>
              <a:rPr dirty="0"/>
              <a:t>Challenges</a:t>
            </a:r>
          </a:p>
        </p:txBody>
      </p:sp>
      <p:sp>
        <p:nvSpPr>
          <p:cNvPr id="522" name="Title 2"/>
          <p:cNvSpPr txBox="1">
            <a:spLocks noGrp="1"/>
          </p:cNvSpPr>
          <p:nvPr>
            <p:ph type="title"/>
          </p:nvPr>
        </p:nvSpPr>
        <p:spPr>
          <a:xfrm>
            <a:off x="508000" y="2892425"/>
            <a:ext cx="8432800" cy="1646239"/>
          </a:xfrm>
          <a:prstGeom prst="rect">
            <a:avLst/>
          </a:prstGeom>
        </p:spPr>
        <p:txBody>
          <a:bodyPr/>
          <a:lstStyle/>
          <a:p>
            <a:r>
              <a:rPr dirty="0"/>
              <a:t>Minnesota Elder Justice</a:t>
            </a:r>
            <a:br>
              <a:rPr dirty="0"/>
            </a:br>
            <a:r>
              <a:rPr dirty="0"/>
              <a:t>Center</a:t>
            </a:r>
          </a:p>
        </p:txBody>
      </p:sp>
    </p:spTree>
  </p:cSld>
  <p:clrMapOvr>
    <a:masterClrMapping/>
  </p:clrMapOvr>
  <p:transition spd="med" advTm="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Title 1"/>
          <p:cNvSpPr txBox="1">
            <a:spLocks noGrp="1"/>
          </p:cNvSpPr>
          <p:nvPr>
            <p:ph type="title"/>
          </p:nvPr>
        </p:nvSpPr>
        <p:spPr>
          <a:prstGeom prst="rect">
            <a:avLst/>
          </a:prstGeom>
        </p:spPr>
        <p:txBody>
          <a:bodyPr/>
          <a:lstStyle/>
          <a:p>
            <a:r>
              <a:t>The story in a nutshell</a:t>
            </a:r>
          </a:p>
        </p:txBody>
      </p:sp>
      <p:sp>
        <p:nvSpPr>
          <p:cNvPr id="525" name="Text Placeholder 3"/>
          <p:cNvSpPr txBox="1">
            <a:spLocks noGrp="1"/>
          </p:cNvSpPr>
          <p:nvPr>
            <p:ph type="body" sz="quarter" idx="1"/>
          </p:nvPr>
        </p:nvSpPr>
        <p:spPr>
          <a:xfrm>
            <a:off x="1154954" y="3129279"/>
            <a:ext cx="2793159" cy="2895600"/>
          </a:xfrm>
          <a:prstGeom prst="rect">
            <a:avLst/>
          </a:prstGeom>
        </p:spPr>
        <p:txBody>
          <a:bodyPr anchor="t"/>
          <a:lstStyle/>
          <a:p>
            <a:pPr marL="0" indent="0">
              <a:buSzTx/>
              <a:buFont typeface="Wingdings 3"/>
              <a:buNone/>
              <a:defRPr sz="1400">
                <a:solidFill>
                  <a:srgbClr val="9CDC68"/>
                </a:solidFill>
              </a:defRPr>
            </a:pPr>
            <a:r>
              <a:t>The past was spontaneous combustion.</a:t>
            </a:r>
          </a:p>
          <a:p>
            <a:pPr marL="0" indent="0">
              <a:buSzTx/>
              <a:buFont typeface="Wingdings 3"/>
              <a:buNone/>
              <a:defRPr sz="1400">
                <a:solidFill>
                  <a:srgbClr val="9CDC68"/>
                </a:solidFill>
              </a:defRPr>
            </a:pPr>
            <a:endParaRPr/>
          </a:p>
          <a:p>
            <a:pPr marL="0" indent="0">
              <a:buSzTx/>
              <a:buFont typeface="Wingdings 3"/>
              <a:buNone/>
              <a:defRPr sz="1400">
                <a:solidFill>
                  <a:srgbClr val="9CDC68"/>
                </a:solidFill>
              </a:defRPr>
            </a:pPr>
            <a:r>
              <a:t>The present and future…</a:t>
            </a:r>
          </a:p>
          <a:p>
            <a:pPr marL="0" indent="0">
              <a:buSzTx/>
              <a:buFont typeface="Wingdings 3"/>
              <a:buNone/>
              <a:defRPr sz="1400">
                <a:solidFill>
                  <a:srgbClr val="9CDC68"/>
                </a:solidFill>
              </a:defRPr>
            </a:pPr>
            <a:r>
              <a:t>organizational development</a:t>
            </a:r>
          </a:p>
        </p:txBody>
      </p:sp>
      <p:pic>
        <p:nvPicPr>
          <p:cNvPr id="526" name="Picture 2" descr="Picture 2"/>
          <p:cNvPicPr>
            <a:picLocks noChangeAspect="1"/>
          </p:cNvPicPr>
          <p:nvPr/>
        </p:nvPicPr>
        <p:blipFill>
          <a:blip r:embed="rId2">
            <a:extLst/>
          </a:blip>
          <a:stretch>
            <a:fillRect/>
          </a:stretch>
        </p:blipFill>
        <p:spPr>
          <a:xfrm>
            <a:off x="7202614" y="2390775"/>
            <a:ext cx="2845646" cy="2286000"/>
          </a:xfrm>
          <a:prstGeom prst="rect">
            <a:avLst/>
          </a:prstGeom>
          <a:ln w="12700">
            <a:miter lim="400000"/>
          </a:ln>
        </p:spPr>
      </p:pic>
    </p:spTree>
  </p:cSld>
  <p:clrMapOvr>
    <a:masterClrMapping/>
  </p:clrMapOvr>
  <p:transition spd="med" advTm="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itle 1"/>
          <p:cNvSpPr txBox="1">
            <a:spLocks noGrp="1"/>
          </p:cNvSpPr>
          <p:nvPr>
            <p:ph type="title"/>
          </p:nvPr>
        </p:nvSpPr>
        <p:spPr>
          <a:xfrm>
            <a:off x="1154953" y="973667"/>
            <a:ext cx="8761415" cy="706966"/>
          </a:xfrm>
          <a:prstGeom prst="rect">
            <a:avLst/>
          </a:prstGeom>
        </p:spPr>
        <p:txBody>
          <a:bodyPr/>
          <a:lstStyle/>
          <a:p>
            <a:r>
              <a:t>Our Genealogy</a:t>
            </a:r>
          </a:p>
        </p:txBody>
      </p:sp>
      <p:sp>
        <p:nvSpPr>
          <p:cNvPr id="529" name="Content Placeholder 2"/>
          <p:cNvSpPr txBox="1">
            <a:spLocks noGrp="1"/>
          </p:cNvSpPr>
          <p:nvPr>
            <p:ph type="body" sz="half" idx="1"/>
          </p:nvPr>
        </p:nvSpPr>
        <p:spPr>
          <a:prstGeom prst="rect">
            <a:avLst/>
          </a:prstGeom>
        </p:spPr>
        <p:txBody>
          <a:bodyPr/>
          <a:lstStyle/>
          <a:p>
            <a:pPr>
              <a:lnSpc>
                <a:spcPct val="80000"/>
              </a:lnSpc>
              <a:buSzPct val="125000"/>
              <a:buFont typeface="Arial"/>
              <a:buChar char="•"/>
              <a:defRPr sz="1600"/>
            </a:pPr>
            <a:r>
              <a:rPr dirty="0"/>
              <a:t>Vulnerable Adult Justice Project </a:t>
            </a:r>
            <a:r>
              <a:rPr lang="en-US" dirty="0"/>
              <a:t>(VAJP) – stakeholder group begun at a local law school</a:t>
            </a:r>
            <a:endParaRPr dirty="0"/>
          </a:p>
          <a:p>
            <a:pPr>
              <a:lnSpc>
                <a:spcPct val="80000"/>
              </a:lnSpc>
              <a:buSzPct val="125000"/>
              <a:buFont typeface="Arial"/>
              <a:buChar char="•"/>
              <a:defRPr sz="1600"/>
            </a:pPr>
            <a:endParaRPr dirty="0"/>
          </a:p>
          <a:p>
            <a:pPr>
              <a:lnSpc>
                <a:spcPct val="80000"/>
              </a:lnSpc>
              <a:buSzPct val="125000"/>
              <a:buFont typeface="Arial"/>
              <a:buChar char="•"/>
              <a:defRPr sz="1600"/>
            </a:pPr>
            <a:r>
              <a:rPr dirty="0"/>
              <a:t>SAFE Elders Minnesota – public awareness project seeded by a County Attorney (District Attorney)</a:t>
            </a:r>
          </a:p>
          <a:p>
            <a:pPr>
              <a:lnSpc>
                <a:spcPct val="80000"/>
              </a:lnSpc>
              <a:buSzPct val="125000"/>
              <a:buFont typeface="Arial"/>
              <a:buChar char="•"/>
              <a:defRPr sz="1600"/>
            </a:pPr>
            <a:endParaRPr dirty="0"/>
          </a:p>
          <a:p>
            <a:pPr>
              <a:lnSpc>
                <a:spcPct val="80000"/>
              </a:lnSpc>
              <a:buSzPct val="125000"/>
              <a:buFont typeface="Arial"/>
              <a:buChar char="•"/>
              <a:defRPr sz="1600"/>
            </a:pPr>
            <a:r>
              <a:rPr dirty="0"/>
              <a:t>Short-term funding, volunteer efforts with limitless horizons and limited sustainability</a:t>
            </a:r>
          </a:p>
          <a:p>
            <a:pPr>
              <a:lnSpc>
                <a:spcPct val="80000"/>
              </a:lnSpc>
              <a:buSzPct val="125000"/>
              <a:buFont typeface="Arial"/>
              <a:buChar char="•"/>
              <a:defRPr sz="1600"/>
            </a:pPr>
            <a:endParaRPr dirty="0"/>
          </a:p>
          <a:p>
            <a:pPr>
              <a:lnSpc>
                <a:spcPct val="80000"/>
              </a:lnSpc>
              <a:buSzPct val="125000"/>
              <a:buFont typeface="Arial"/>
              <a:buChar char="•"/>
              <a:defRPr sz="1600"/>
            </a:pPr>
            <a:r>
              <a:rPr dirty="0"/>
              <a:t>VAJP and SAFE leaders work to establish the Center as a tax-exempt nonprofit, with Board and staff</a:t>
            </a:r>
          </a:p>
        </p:txBody>
      </p:sp>
    </p:spTree>
  </p:cSld>
  <p:clrMapOvr>
    <a:masterClrMapping/>
  </p:clrMapOvr>
  <p:transition spd="med" advTm="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Title 1"/>
          <p:cNvSpPr txBox="1">
            <a:spLocks noGrp="1"/>
          </p:cNvSpPr>
          <p:nvPr>
            <p:ph type="title"/>
          </p:nvPr>
        </p:nvSpPr>
        <p:spPr>
          <a:xfrm>
            <a:off x="1154953" y="973667"/>
            <a:ext cx="8761415" cy="706966"/>
          </a:xfrm>
          <a:prstGeom prst="rect">
            <a:avLst/>
          </a:prstGeom>
        </p:spPr>
        <p:txBody>
          <a:bodyPr/>
          <a:lstStyle/>
          <a:p>
            <a:r>
              <a:t>Office opened October 1, 2014</a:t>
            </a:r>
          </a:p>
        </p:txBody>
      </p:sp>
      <p:pic>
        <p:nvPicPr>
          <p:cNvPr id="532" name="Picture 2" descr="Picture 2"/>
          <p:cNvPicPr>
            <a:picLocks noChangeAspect="1"/>
          </p:cNvPicPr>
          <p:nvPr/>
        </p:nvPicPr>
        <p:blipFill>
          <a:blip r:embed="rId2">
            <a:extLst/>
          </a:blip>
          <a:stretch>
            <a:fillRect/>
          </a:stretch>
        </p:blipFill>
        <p:spPr>
          <a:xfrm>
            <a:off x="1247774" y="1152525"/>
            <a:ext cx="10086976" cy="6324600"/>
          </a:xfrm>
          <a:prstGeom prst="rect">
            <a:avLst/>
          </a:prstGeom>
          <a:ln w="12700">
            <a:miter lim="400000"/>
          </a:ln>
        </p:spPr>
      </p:pic>
    </p:spTree>
  </p:cSld>
  <p:clrMapOvr>
    <a:masterClrMapping/>
  </p:clrMapOvr>
  <p:transition spd="med" advTm="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itle 1"/>
          <p:cNvSpPr txBox="1">
            <a:spLocks noGrp="1"/>
          </p:cNvSpPr>
          <p:nvPr>
            <p:ph type="title"/>
          </p:nvPr>
        </p:nvSpPr>
        <p:spPr>
          <a:xfrm>
            <a:off x="1154953" y="973667"/>
            <a:ext cx="8761415" cy="706966"/>
          </a:xfrm>
          <a:prstGeom prst="rect">
            <a:avLst/>
          </a:prstGeom>
        </p:spPr>
        <p:txBody>
          <a:bodyPr/>
          <a:lstStyle/>
          <a:p>
            <a:r>
              <a:t>Organization, Board and Staff Today</a:t>
            </a:r>
          </a:p>
        </p:txBody>
      </p:sp>
      <p:sp>
        <p:nvSpPr>
          <p:cNvPr id="535" name="Content Placeholder 2"/>
          <p:cNvSpPr txBox="1">
            <a:spLocks noGrp="1"/>
          </p:cNvSpPr>
          <p:nvPr>
            <p:ph type="body" sz="half" idx="1"/>
          </p:nvPr>
        </p:nvSpPr>
        <p:spPr>
          <a:prstGeom prst="rect">
            <a:avLst/>
          </a:prstGeom>
        </p:spPr>
        <p:txBody>
          <a:bodyPr>
            <a:normAutofit lnSpcReduction="10000"/>
          </a:bodyPr>
          <a:lstStyle/>
          <a:p>
            <a:pPr>
              <a:buSzPct val="125000"/>
              <a:buFont typeface="Arial"/>
              <a:buChar char="•"/>
            </a:pPr>
            <a:r>
              <a:rPr dirty="0"/>
              <a:t>Mission – “mobilizing communities to prevent and alleviate abuse, neglect, and financial exploitation of elders and vulnerable adults”</a:t>
            </a:r>
            <a:endParaRPr lang="en-US" dirty="0"/>
          </a:p>
          <a:p>
            <a:pPr marL="0" indent="0">
              <a:buSzPct val="125000"/>
              <a:buNone/>
            </a:pPr>
            <a:endParaRPr dirty="0"/>
          </a:p>
          <a:p>
            <a:pPr>
              <a:buSzPct val="125000"/>
              <a:buFont typeface="Arial"/>
              <a:buChar char="•"/>
            </a:pPr>
            <a:r>
              <a:rPr dirty="0"/>
              <a:t>Board </a:t>
            </a:r>
            <a:r>
              <a:rPr lang="en-US" dirty="0"/>
              <a:t>(11) – most were active in the earlier projects</a:t>
            </a:r>
          </a:p>
          <a:p>
            <a:pPr marL="0" indent="0">
              <a:buSzPct val="125000"/>
              <a:buNone/>
            </a:pPr>
            <a:endParaRPr dirty="0"/>
          </a:p>
          <a:p>
            <a:pPr>
              <a:buSzPct val="125000"/>
              <a:buFont typeface="Arial"/>
              <a:buChar char="•"/>
            </a:pPr>
            <a:r>
              <a:rPr dirty="0"/>
              <a:t>Staff (7) – </a:t>
            </a:r>
            <a:r>
              <a:rPr lang="en-US" dirty="0"/>
              <a:t>some also active in the earlier projects</a:t>
            </a:r>
          </a:p>
          <a:p>
            <a:pPr>
              <a:buSzPct val="125000"/>
              <a:buFont typeface="Arial"/>
              <a:buChar char="•"/>
            </a:pPr>
            <a:endParaRPr dirty="0"/>
          </a:p>
          <a:p>
            <a:pPr>
              <a:buSzPct val="125000"/>
              <a:buFont typeface="Arial"/>
              <a:buChar char="•"/>
            </a:pPr>
            <a:r>
              <a:rPr dirty="0"/>
              <a:t>Major funders – MN Office of Justice Programs,  Foundation grants, Corporate Contributions, MN Department of Human Services, AARP, Individual contributions</a:t>
            </a:r>
          </a:p>
        </p:txBody>
      </p:sp>
    </p:spTree>
  </p:cSld>
  <p:clrMapOvr>
    <a:masterClrMapping/>
  </p:clrMapOvr>
  <p:transition spd="med" advTm="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itle 1"/>
          <p:cNvSpPr txBox="1">
            <a:spLocks noGrp="1"/>
          </p:cNvSpPr>
          <p:nvPr>
            <p:ph type="title"/>
          </p:nvPr>
        </p:nvSpPr>
        <p:spPr>
          <a:xfrm>
            <a:off x="1154953" y="973667"/>
            <a:ext cx="8761415" cy="706966"/>
          </a:xfrm>
          <a:prstGeom prst="rect">
            <a:avLst/>
          </a:prstGeom>
        </p:spPr>
        <p:txBody>
          <a:bodyPr/>
          <a:lstStyle/>
          <a:p>
            <a:r>
              <a:t>Our Milestones</a:t>
            </a:r>
          </a:p>
        </p:txBody>
      </p:sp>
      <p:sp>
        <p:nvSpPr>
          <p:cNvPr id="538" name="Content Placeholder 2"/>
          <p:cNvSpPr txBox="1">
            <a:spLocks noGrp="1"/>
          </p:cNvSpPr>
          <p:nvPr>
            <p:ph type="body" sz="half" idx="1"/>
          </p:nvPr>
        </p:nvSpPr>
        <p:spPr>
          <a:prstGeom prst="rect">
            <a:avLst/>
          </a:prstGeom>
        </p:spPr>
        <p:txBody>
          <a:bodyPr/>
          <a:lstStyle/>
          <a:p>
            <a:pPr>
              <a:buSzPct val="125000"/>
              <a:buFont typeface="Arial"/>
              <a:buChar char="•"/>
            </a:pPr>
            <a:r>
              <a:rPr dirty="0"/>
              <a:t>Incorporation as tax-exempt non-profit</a:t>
            </a:r>
          </a:p>
          <a:p>
            <a:pPr>
              <a:buSzPct val="125000"/>
              <a:buFont typeface="Arial"/>
              <a:buChar char="•"/>
            </a:pPr>
            <a:r>
              <a:rPr dirty="0"/>
              <a:t>Anchor donors</a:t>
            </a:r>
          </a:p>
          <a:p>
            <a:pPr>
              <a:buSzPct val="125000"/>
              <a:buFont typeface="Arial"/>
              <a:buChar char="•"/>
            </a:pPr>
            <a:r>
              <a:rPr dirty="0"/>
              <a:t>Hiring Executive Director/ opening office at school</a:t>
            </a:r>
          </a:p>
          <a:p>
            <a:pPr>
              <a:buSzPct val="125000"/>
              <a:buFont typeface="Arial"/>
              <a:buChar char="•"/>
            </a:pPr>
            <a:r>
              <a:rPr dirty="0"/>
              <a:t>Opening independent office in St. Paul</a:t>
            </a:r>
          </a:p>
          <a:p>
            <a:pPr>
              <a:buSzPct val="125000"/>
              <a:buFont typeface="Arial"/>
              <a:buChar char="•"/>
            </a:pPr>
            <a:r>
              <a:rPr lang="en-US" dirty="0"/>
              <a:t>Statewide outreach and training calendar</a:t>
            </a:r>
            <a:endParaRPr dirty="0"/>
          </a:p>
          <a:p>
            <a:pPr>
              <a:buSzPct val="125000"/>
              <a:buFont typeface="Arial"/>
              <a:buChar char="•"/>
            </a:pPr>
            <a:r>
              <a:rPr dirty="0"/>
              <a:t>ED named to chair MN working group on security cameras in facilities</a:t>
            </a:r>
          </a:p>
          <a:p>
            <a:pPr>
              <a:buSzPct val="125000"/>
              <a:buFont typeface="Arial"/>
              <a:buChar char="•"/>
            </a:pPr>
            <a:r>
              <a:rPr dirty="0"/>
              <a:t>Launching Victim Services Program</a:t>
            </a:r>
          </a:p>
          <a:p>
            <a:pPr>
              <a:buSzPct val="125000"/>
              <a:buFont typeface="Arial"/>
              <a:buChar char="•"/>
            </a:pPr>
            <a:r>
              <a:rPr dirty="0"/>
              <a:t>Hiring Public Policy Director</a:t>
            </a:r>
          </a:p>
        </p:txBody>
      </p:sp>
    </p:spTree>
  </p:cSld>
  <p:clrMapOvr>
    <a:masterClrMapping/>
  </p:clrMapOvr>
  <p:transition spd="med" advTm="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itle 1"/>
          <p:cNvSpPr txBox="1">
            <a:spLocks noGrp="1"/>
          </p:cNvSpPr>
          <p:nvPr>
            <p:ph type="title"/>
          </p:nvPr>
        </p:nvSpPr>
        <p:spPr>
          <a:xfrm>
            <a:off x="1154953" y="973667"/>
            <a:ext cx="8761415" cy="706966"/>
          </a:xfrm>
          <a:prstGeom prst="rect">
            <a:avLst/>
          </a:prstGeom>
        </p:spPr>
        <p:txBody>
          <a:bodyPr/>
          <a:lstStyle/>
          <a:p>
            <a:r>
              <a:t>Our Programs and Issues</a:t>
            </a:r>
          </a:p>
        </p:txBody>
      </p:sp>
      <p:sp>
        <p:nvSpPr>
          <p:cNvPr id="541" name="Content Placeholder 2"/>
          <p:cNvSpPr txBox="1">
            <a:spLocks noGrp="1"/>
          </p:cNvSpPr>
          <p:nvPr>
            <p:ph type="body" idx="1"/>
          </p:nvPr>
        </p:nvSpPr>
        <p:spPr>
          <a:xfrm>
            <a:off x="1154954" y="2603499"/>
            <a:ext cx="8825659" cy="4092576"/>
          </a:xfrm>
          <a:prstGeom prst="rect">
            <a:avLst/>
          </a:prstGeom>
        </p:spPr>
        <p:txBody>
          <a:bodyPr/>
          <a:lstStyle/>
          <a:p>
            <a:pPr>
              <a:buSzPct val="125000"/>
              <a:buFont typeface="Arial"/>
              <a:buChar char="•"/>
            </a:pPr>
            <a:r>
              <a:rPr dirty="0"/>
              <a:t>Programs</a:t>
            </a:r>
          </a:p>
          <a:p>
            <a:pPr lvl="1">
              <a:buSzPct val="125000"/>
              <a:buFont typeface="Arial"/>
              <a:buChar char="•"/>
              <a:defRPr sz="1600"/>
            </a:pPr>
            <a:r>
              <a:rPr dirty="0"/>
              <a:t>Professional Education</a:t>
            </a:r>
          </a:p>
          <a:p>
            <a:pPr lvl="2">
              <a:buSzPct val="125000"/>
              <a:buFont typeface="Arial"/>
              <a:buChar char="•"/>
              <a:defRPr sz="1400"/>
            </a:pPr>
            <a:r>
              <a:rPr dirty="0"/>
              <a:t>Health care facilities</a:t>
            </a:r>
          </a:p>
          <a:p>
            <a:pPr lvl="2">
              <a:buSzPct val="125000"/>
              <a:buFont typeface="Arial"/>
              <a:buChar char="•"/>
              <a:defRPr sz="1400"/>
            </a:pPr>
            <a:r>
              <a:rPr dirty="0"/>
              <a:t>Multidisciplinary teams</a:t>
            </a:r>
            <a:endParaRPr lang="en-US" dirty="0"/>
          </a:p>
          <a:p>
            <a:pPr marL="914400" lvl="2" indent="0">
              <a:buSzPct val="125000"/>
              <a:buNone/>
              <a:defRPr sz="1400"/>
            </a:pPr>
            <a:endParaRPr dirty="0"/>
          </a:p>
          <a:p>
            <a:pPr lvl="1">
              <a:buSzPct val="125000"/>
              <a:buFont typeface="Arial"/>
              <a:buChar char="•"/>
              <a:defRPr sz="1600"/>
            </a:pPr>
            <a:r>
              <a:rPr dirty="0"/>
              <a:t>Public Awareness</a:t>
            </a:r>
            <a:r>
              <a:rPr lang="en-US" dirty="0"/>
              <a:t> – WEAAD Conference</a:t>
            </a:r>
          </a:p>
          <a:p>
            <a:pPr marL="457200" lvl="1" indent="0">
              <a:buSzPct val="125000"/>
              <a:buNone/>
              <a:defRPr sz="1600"/>
            </a:pPr>
            <a:endParaRPr dirty="0"/>
          </a:p>
          <a:p>
            <a:pPr lvl="1">
              <a:buSzPct val="125000"/>
              <a:buFont typeface="Arial"/>
              <a:buChar char="•"/>
              <a:defRPr sz="1600"/>
            </a:pPr>
            <a:r>
              <a:rPr dirty="0"/>
              <a:t>Victim Services</a:t>
            </a:r>
            <a:r>
              <a:rPr lang="en-US" dirty="0"/>
              <a:t> and Guardianship complaint project</a:t>
            </a:r>
            <a:endParaRPr dirty="0"/>
          </a:p>
          <a:p>
            <a:pPr lvl="1">
              <a:buSzPct val="125000"/>
              <a:buFont typeface="Arial"/>
              <a:buChar char="•"/>
              <a:defRPr sz="1600"/>
            </a:pPr>
            <a:endParaRPr lang="en-US" dirty="0"/>
          </a:p>
          <a:p>
            <a:pPr lvl="1">
              <a:buSzPct val="125000"/>
              <a:buFont typeface="Arial"/>
              <a:buChar char="•"/>
              <a:defRPr sz="1600"/>
            </a:pPr>
            <a:r>
              <a:rPr lang="en-US" dirty="0"/>
              <a:t>State legislative advocacy</a:t>
            </a:r>
            <a:endParaRPr dirty="0"/>
          </a:p>
          <a:p>
            <a:pPr marL="0" lvl="1" indent="0">
              <a:buSzPct val="125000"/>
              <a:buNone/>
              <a:defRPr sz="1600"/>
            </a:pPr>
            <a:endParaRPr dirty="0"/>
          </a:p>
        </p:txBody>
      </p:sp>
    </p:spTree>
  </p:cSld>
  <p:clrMapOvr>
    <a:masterClrMapping/>
  </p:clrMapOvr>
  <p:transition spd="med" advTm="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3200" y="2971800"/>
            <a:ext cx="11684000" cy="2362200"/>
          </a:xfrm>
          <a:prstGeom prst="rect">
            <a:avLst/>
          </a:prstGeom>
          <a:solidFill>
            <a:schemeClr val="accent3">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a:scene3d>
            <a:camera prst="orthographicFront"/>
            <a:lightRig rig="morning" dir="t"/>
          </a:scene3d>
          <a:sp3d extrusionH="76200" prstMaterial="flat">
            <a:extrusionClr>
              <a:schemeClr val="accent3">
                <a:lumMod val="20000"/>
                <a:lumOff val="80000"/>
              </a:schemeClr>
            </a:extrusionClr>
          </a:sp3d>
        </p:spPr>
        <p:txBody>
          <a:bodyPr bIns="9144"/>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algn="ctr"/>
            <a:r>
              <a:rPr lang="en-US" sz="3600" b="1" dirty="0" smtClean="0">
                <a:solidFill>
                  <a:srgbClr val="008080"/>
                </a:solidFill>
                <a:latin typeface="Lucida Sans" panose="020B0602030504020204" pitchFamily="34" charset="0"/>
              </a:rPr>
              <a:t>NYS Coalition on Elder Abuse</a:t>
            </a:r>
          </a:p>
          <a:p>
            <a:pPr algn="ctr"/>
            <a:r>
              <a:rPr lang="en-US" sz="3600" b="1" dirty="0" smtClean="0">
                <a:solidFill>
                  <a:srgbClr val="008080"/>
                </a:solidFill>
                <a:latin typeface="Lucida Sans" panose="020B0602030504020204" pitchFamily="34" charset="0"/>
              </a:rPr>
              <a:t>And </a:t>
            </a:r>
          </a:p>
          <a:p>
            <a:pPr algn="ctr"/>
            <a:r>
              <a:rPr lang="en-US" sz="3600" b="1" dirty="0" smtClean="0">
                <a:solidFill>
                  <a:srgbClr val="008080"/>
                </a:solidFill>
                <a:latin typeface="Lucida Sans" panose="020B0602030504020204" pitchFamily="34" charset="0"/>
              </a:rPr>
              <a:t>NYS elder abuse initiatives Focusing on MDTs</a:t>
            </a:r>
            <a:endParaRPr lang="en-US" sz="3600" dirty="0">
              <a:solidFill>
                <a:srgbClr val="008080"/>
              </a:solidFill>
              <a:latin typeface="Lucida Sans" panose="020B0602030504020204" pitchFamily="34" charset="0"/>
            </a:endParaRPr>
          </a:p>
        </p:txBody>
      </p:sp>
      <p:sp>
        <p:nvSpPr>
          <p:cNvPr id="2" name="Title 1"/>
          <p:cNvSpPr>
            <a:spLocks noGrp="1"/>
          </p:cNvSpPr>
          <p:nvPr>
            <p:ph type="ctrTitle"/>
          </p:nvPr>
        </p:nvSpPr>
        <p:spPr>
          <a:xfrm>
            <a:off x="188384" y="838200"/>
            <a:ext cx="11785600" cy="1752600"/>
          </a:xfrm>
          <a:solidFill>
            <a:srgbClr val="D9D9D9"/>
          </a:solidFill>
          <a:ln>
            <a:solidFill>
              <a:srgbClr val="BFBFBF"/>
            </a:solidFill>
            <a:miter lim="800000"/>
            <a:headEnd/>
            <a:tailEnd/>
          </a:ln>
          <a:effectLst>
            <a:outerShdw blurRad="50800" dist="38100" dir="2700000" algn="tl" rotWithShape="0">
              <a:srgbClr val="000000">
                <a:alpha val="39998"/>
              </a:srgbClr>
            </a:outerShdw>
          </a:effectLst>
        </p:spPr>
        <p:txBody>
          <a:bodyPr anchor="ctr">
            <a:normAutofit fontScale="90000"/>
          </a:bodyPr>
          <a:lstStyle/>
          <a:p>
            <a:pPr algn="ctr">
              <a:defRPr/>
            </a:pPr>
            <a:r>
              <a:rPr lang="en-US" b="1" dirty="0" smtClean="0">
                <a:solidFill>
                  <a:srgbClr val="008080"/>
                </a:solidFill>
                <a:latin typeface="Lucida Sans" panose="020B0602030504020204" pitchFamily="34" charset="0"/>
              </a:rPr>
              <a:t/>
            </a:r>
            <a:br>
              <a:rPr lang="en-US" b="1" dirty="0" smtClean="0">
                <a:solidFill>
                  <a:srgbClr val="008080"/>
                </a:solidFill>
                <a:latin typeface="Lucida Sans" panose="020B0602030504020204" pitchFamily="34" charset="0"/>
              </a:rPr>
            </a:br>
            <a:r>
              <a:rPr lang="en-US" b="1" dirty="0" smtClean="0">
                <a:solidFill>
                  <a:srgbClr val="008080"/>
                </a:solidFill>
                <a:latin typeface="Lucida Sans" panose="020B0602030504020204" pitchFamily="34" charset="0"/>
              </a:rPr>
              <a:t>New York State</a:t>
            </a:r>
            <a:br>
              <a:rPr lang="en-US" b="1" dirty="0" smtClean="0">
                <a:solidFill>
                  <a:srgbClr val="008080"/>
                </a:solidFill>
                <a:latin typeface="Lucida Sans" panose="020B0602030504020204" pitchFamily="34" charset="0"/>
              </a:rPr>
            </a:br>
            <a:endParaRPr lang="en-US" b="1" dirty="0">
              <a:solidFill>
                <a:srgbClr val="008080"/>
              </a:solidFill>
              <a:latin typeface="Lucida Sans" panose="020B0602030504020204" pitchFamily="34" charset="0"/>
              <a:ea typeface="Verdana" panose="020B0604030504040204" pitchFamily="34" charset="0"/>
              <a:cs typeface="Verdana" panose="020B0604030504040204" pitchFamily="34" charset="0"/>
            </a:endParaRPr>
          </a:p>
        </p:txBody>
      </p:sp>
      <p:sp>
        <p:nvSpPr>
          <p:cNvPr id="3" name="TextBox 2"/>
          <p:cNvSpPr txBox="1">
            <a:spLocks noChangeArrowheads="1"/>
          </p:cNvSpPr>
          <p:nvPr/>
        </p:nvSpPr>
        <p:spPr bwMode="auto">
          <a:xfrm>
            <a:off x="645584" y="5789879"/>
            <a:ext cx="10871200" cy="923330"/>
          </a:xfrm>
          <a:prstGeom prst="rect">
            <a:avLst/>
          </a:prstGeom>
          <a:solidFill>
            <a:srgbClr val="FFFFFF"/>
          </a:solidFill>
          <a:ln w="9525">
            <a:solidFill>
              <a:srgbClr val="FFC000"/>
            </a:solidFill>
            <a:miter lim="800000"/>
            <a:headEnd/>
            <a:tailEnd/>
          </a:ln>
          <a:effectLst>
            <a:outerShdw blurRad="50800" dist="38100" dir="2700000" algn="tl" rotWithShape="0">
              <a:srgbClr val="808080">
                <a:alpha val="39998"/>
              </a:srgbClr>
            </a:outerShdw>
          </a:effectLst>
        </p:spPr>
        <p:txBody>
          <a:bodyPr>
            <a:spAutoFit/>
          </a:bodyPr>
          <a:lstStyle/>
          <a:p>
            <a:pPr algn="ctr" eaLnBrk="1" fontAlgn="auto" hangingPunct="1">
              <a:spcBef>
                <a:spcPts val="0"/>
              </a:spcBef>
              <a:spcAft>
                <a:spcPts val="0"/>
              </a:spcAft>
              <a:defRPr/>
            </a:pPr>
            <a:r>
              <a:rPr lang="en-US" dirty="0" smtClean="0">
                <a:latin typeface="Lucida Sans" panose="020B0602030504020204" pitchFamily="34" charset="0"/>
              </a:rPr>
              <a:t>ASA Conference</a:t>
            </a:r>
          </a:p>
          <a:p>
            <a:pPr algn="ctr" eaLnBrk="1" fontAlgn="auto" hangingPunct="1">
              <a:spcBef>
                <a:spcPts val="0"/>
              </a:spcBef>
              <a:spcAft>
                <a:spcPts val="0"/>
              </a:spcAft>
              <a:defRPr/>
            </a:pPr>
            <a:r>
              <a:rPr lang="en-US" dirty="0" smtClean="0">
                <a:latin typeface="Lucida Sans" panose="020B0602030504020204" pitchFamily="34" charset="0"/>
              </a:rPr>
              <a:t>San Francisco, CA</a:t>
            </a:r>
          </a:p>
          <a:p>
            <a:pPr algn="ctr" eaLnBrk="1" fontAlgn="auto" hangingPunct="1">
              <a:spcBef>
                <a:spcPts val="0"/>
              </a:spcBef>
              <a:spcAft>
                <a:spcPts val="0"/>
              </a:spcAft>
              <a:defRPr/>
            </a:pPr>
            <a:r>
              <a:rPr lang="en-US" dirty="0" smtClean="0">
                <a:latin typeface="Lucida Sans" panose="020B0602030504020204" pitchFamily="34" charset="0"/>
              </a:rPr>
              <a:t>March 27, 2018                    </a:t>
            </a:r>
            <a:endParaRPr lang="en-US" dirty="0">
              <a:latin typeface="Lucida Sans" panose="020B0602030504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588" y="5870543"/>
            <a:ext cx="3733800" cy="762000"/>
          </a:xfrm>
          <a:prstGeom prst="rect">
            <a:avLst/>
          </a:prstGeom>
        </p:spPr>
      </p:pic>
      <p:pic>
        <p:nvPicPr>
          <p:cNvPr id="7" name="Picture 6"/>
          <p:cNvPicPr>
            <a:picLocks noChangeAspect="1"/>
          </p:cNvPicPr>
          <p:nvPr/>
        </p:nvPicPr>
        <p:blipFill>
          <a:blip r:embed="rId4"/>
          <a:stretch>
            <a:fillRect/>
          </a:stretch>
        </p:blipFill>
        <p:spPr>
          <a:xfrm>
            <a:off x="657537" y="5811730"/>
            <a:ext cx="3356039" cy="879629"/>
          </a:xfrm>
          <a:prstGeom prst="rect">
            <a:avLst/>
          </a:prstGeom>
        </p:spPr>
      </p:pic>
    </p:spTree>
    <p:extLst>
      <p:ext uri="{BB962C8B-B14F-4D97-AF65-F5344CB8AC3E}">
        <p14:creationId xmlns:p14="http://schemas.microsoft.com/office/powerpoint/2010/main" val="704919269"/>
      </p:ext>
    </p:extLst>
  </p:cSld>
  <p:clrMapOvr>
    <a:masterClrMapping/>
  </p:clrMapOvr>
  <mc:AlternateContent xmlns:mc="http://schemas.openxmlformats.org/markup-compatibility/2006" xmlns:p14="http://schemas.microsoft.com/office/powerpoint/2010/main">
    <mc:Choice Requires="p14">
      <p:transition spd="med" p14:dur="700" advTm="231">
        <p:fade/>
      </p:transition>
    </mc:Choice>
    <mc:Fallback xmlns="">
      <p:transition xmlns:p14="http://schemas.microsoft.com/office/powerpoint/2010/main" spd="med" advTm="231">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Title 1"/>
          <p:cNvSpPr txBox="1">
            <a:spLocks noGrp="1"/>
          </p:cNvSpPr>
          <p:nvPr>
            <p:ph type="title"/>
          </p:nvPr>
        </p:nvSpPr>
        <p:spPr>
          <a:xfrm>
            <a:off x="1154953" y="973667"/>
            <a:ext cx="8761415" cy="706966"/>
          </a:xfrm>
          <a:prstGeom prst="rect">
            <a:avLst/>
          </a:prstGeom>
        </p:spPr>
        <p:txBody>
          <a:bodyPr/>
          <a:lstStyle/>
          <a:p>
            <a:r>
              <a:t>Our Programs and Issues</a:t>
            </a:r>
          </a:p>
        </p:txBody>
      </p:sp>
      <p:sp>
        <p:nvSpPr>
          <p:cNvPr id="544" name="Content Placeholder 2"/>
          <p:cNvSpPr txBox="1">
            <a:spLocks noGrp="1"/>
          </p:cNvSpPr>
          <p:nvPr>
            <p:ph type="body" sz="half" idx="1"/>
          </p:nvPr>
        </p:nvSpPr>
        <p:spPr>
          <a:prstGeom prst="rect">
            <a:avLst/>
          </a:prstGeom>
        </p:spPr>
        <p:txBody>
          <a:bodyPr/>
          <a:lstStyle/>
          <a:p>
            <a:pPr>
              <a:buSzPct val="125000"/>
              <a:buFont typeface="Arial"/>
              <a:buChar char="•"/>
            </a:pPr>
            <a:r>
              <a:rPr dirty="0"/>
              <a:t>Minnesota Elder Justice Center Partner – stakeholders </a:t>
            </a:r>
            <a:r>
              <a:rPr lang="en-US" dirty="0"/>
              <a:t>meet</a:t>
            </a:r>
            <a:r>
              <a:rPr dirty="0"/>
              <a:t> monthly </a:t>
            </a:r>
          </a:p>
          <a:p>
            <a:pPr lvl="1">
              <a:buFont typeface="Arial"/>
              <a:buChar char="•"/>
              <a:defRPr sz="1600"/>
            </a:pPr>
            <a:r>
              <a:rPr dirty="0"/>
              <a:t>Educational pr</a:t>
            </a:r>
            <a:r>
              <a:rPr lang="en-US" dirty="0"/>
              <a:t>esentations</a:t>
            </a:r>
            <a:endParaRPr dirty="0"/>
          </a:p>
          <a:p>
            <a:pPr lvl="1">
              <a:buFont typeface="Arial"/>
              <a:buChar char="•"/>
              <a:defRPr sz="1600"/>
            </a:pPr>
            <a:r>
              <a:rPr dirty="0"/>
              <a:t>Public Policy development (consensus-building)</a:t>
            </a:r>
          </a:p>
          <a:p>
            <a:endParaRPr sz="1600" dirty="0"/>
          </a:p>
          <a:p>
            <a:pPr>
              <a:buSzPct val="125000"/>
              <a:buFont typeface="Arial"/>
              <a:buChar char="•"/>
            </a:pPr>
            <a:r>
              <a:rPr dirty="0"/>
              <a:t>Current Public Policy Issues </a:t>
            </a:r>
          </a:p>
          <a:p>
            <a:pPr lvl="1">
              <a:buFont typeface="Arial"/>
              <a:buChar char="•"/>
              <a:defRPr sz="1600"/>
            </a:pPr>
            <a:r>
              <a:rPr dirty="0"/>
              <a:t>Functional breakdown in state Office of Health Facility Complaints</a:t>
            </a:r>
          </a:p>
          <a:p>
            <a:pPr lvl="1">
              <a:buFont typeface="Arial"/>
              <a:buChar char="•"/>
              <a:defRPr sz="1600"/>
            </a:pPr>
            <a:r>
              <a:rPr dirty="0"/>
              <a:t>Assisted Living oversight</a:t>
            </a:r>
          </a:p>
          <a:p>
            <a:pPr lvl="1">
              <a:buFont typeface="Arial"/>
              <a:buChar char="•"/>
              <a:defRPr sz="1600"/>
            </a:pPr>
            <a:r>
              <a:rPr dirty="0"/>
              <a:t>Criminal penalties for abuse</a:t>
            </a:r>
          </a:p>
        </p:txBody>
      </p:sp>
    </p:spTree>
  </p:cSld>
  <p:clrMapOvr>
    <a:masterClrMapping/>
  </p:clrMapOvr>
  <p:transition spd="med" advTm="25"/>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Title 1"/>
          <p:cNvSpPr txBox="1">
            <a:spLocks noGrp="1"/>
          </p:cNvSpPr>
          <p:nvPr>
            <p:ph type="title"/>
          </p:nvPr>
        </p:nvSpPr>
        <p:spPr>
          <a:xfrm>
            <a:off x="1154953" y="973667"/>
            <a:ext cx="8761415" cy="706966"/>
          </a:xfrm>
          <a:prstGeom prst="rect">
            <a:avLst/>
          </a:prstGeom>
        </p:spPr>
        <p:txBody>
          <a:bodyPr/>
          <a:lstStyle/>
          <a:p>
            <a:r>
              <a:t>Our Challenges</a:t>
            </a:r>
          </a:p>
        </p:txBody>
      </p:sp>
      <p:sp>
        <p:nvSpPr>
          <p:cNvPr id="547" name="Content Placeholder 2"/>
          <p:cNvSpPr txBox="1">
            <a:spLocks noGrp="1"/>
          </p:cNvSpPr>
          <p:nvPr>
            <p:ph type="body" sz="half" idx="1"/>
          </p:nvPr>
        </p:nvSpPr>
        <p:spPr>
          <a:prstGeom prst="rect">
            <a:avLst/>
          </a:prstGeom>
        </p:spPr>
        <p:txBody>
          <a:bodyPr/>
          <a:lstStyle/>
          <a:p>
            <a:pPr>
              <a:lnSpc>
                <a:spcPct val="80000"/>
              </a:lnSpc>
              <a:buSzPct val="125000"/>
              <a:buFont typeface="Arial"/>
              <a:buChar char="•"/>
              <a:defRPr sz="1600"/>
            </a:pPr>
            <a:r>
              <a:rPr dirty="0"/>
              <a:t>Programs</a:t>
            </a:r>
          </a:p>
          <a:p>
            <a:pPr lvl="1">
              <a:lnSpc>
                <a:spcPct val="80000"/>
              </a:lnSpc>
              <a:buFont typeface="Arial"/>
              <a:buChar char="•"/>
              <a:defRPr sz="1400"/>
            </a:pPr>
            <a:r>
              <a:rPr dirty="0"/>
              <a:t>Staffing to meet increasing calls for help</a:t>
            </a:r>
          </a:p>
          <a:p>
            <a:pPr lvl="1">
              <a:lnSpc>
                <a:spcPct val="80000"/>
              </a:lnSpc>
              <a:buFont typeface="Arial"/>
              <a:buChar char="•"/>
              <a:defRPr sz="1400"/>
            </a:pPr>
            <a:r>
              <a:rPr dirty="0"/>
              <a:t>Continuing commitment to evaluation</a:t>
            </a:r>
          </a:p>
          <a:p>
            <a:pPr lvl="1">
              <a:lnSpc>
                <a:spcPct val="80000"/>
              </a:lnSpc>
              <a:buFont typeface="Arial"/>
              <a:buChar char="•"/>
              <a:defRPr sz="1400"/>
            </a:pPr>
            <a:r>
              <a:rPr dirty="0"/>
              <a:t>Continuing gaps analysis and response</a:t>
            </a:r>
          </a:p>
          <a:p>
            <a:pPr>
              <a:lnSpc>
                <a:spcPct val="80000"/>
              </a:lnSpc>
              <a:buSzPct val="125000"/>
              <a:buFont typeface="Arial"/>
              <a:buChar char="•"/>
              <a:defRPr sz="1600"/>
            </a:pPr>
            <a:r>
              <a:rPr sz="1600" dirty="0"/>
              <a:t>Board development</a:t>
            </a:r>
          </a:p>
          <a:p>
            <a:pPr lvl="1">
              <a:lnSpc>
                <a:spcPct val="80000"/>
              </a:lnSpc>
              <a:buFont typeface="Arial"/>
              <a:buChar char="•"/>
              <a:defRPr sz="1400"/>
            </a:pPr>
            <a:r>
              <a:rPr dirty="0"/>
              <a:t>Statewide representation</a:t>
            </a:r>
          </a:p>
          <a:p>
            <a:pPr lvl="1">
              <a:lnSpc>
                <a:spcPct val="80000"/>
              </a:lnSpc>
              <a:buFont typeface="Arial"/>
              <a:buChar char="•"/>
              <a:defRPr sz="1400"/>
            </a:pPr>
            <a:r>
              <a:rPr dirty="0"/>
              <a:t>Maintaining our differences and our functionality</a:t>
            </a:r>
          </a:p>
          <a:p>
            <a:pPr lvl="1">
              <a:lnSpc>
                <a:spcPct val="80000"/>
              </a:lnSpc>
              <a:buFont typeface="Arial"/>
              <a:buChar char="•"/>
              <a:defRPr sz="1400"/>
            </a:pPr>
            <a:r>
              <a:rPr dirty="0"/>
              <a:t>Encouraging new leaders</a:t>
            </a:r>
          </a:p>
          <a:p>
            <a:pPr>
              <a:lnSpc>
                <a:spcPct val="80000"/>
              </a:lnSpc>
              <a:buSzPct val="125000"/>
              <a:buFont typeface="Arial"/>
              <a:buChar char="•"/>
              <a:defRPr sz="1600"/>
            </a:pPr>
            <a:r>
              <a:rPr dirty="0"/>
              <a:t>Public Policy </a:t>
            </a:r>
          </a:p>
          <a:p>
            <a:pPr lvl="1">
              <a:lnSpc>
                <a:spcPct val="80000"/>
              </a:lnSpc>
              <a:buFont typeface="Arial"/>
              <a:buChar char="•"/>
              <a:defRPr sz="1400"/>
            </a:pPr>
            <a:r>
              <a:rPr dirty="0"/>
              <a:t>Independent organization serving as backbone/facilitator to diverse stakeholder group </a:t>
            </a:r>
          </a:p>
        </p:txBody>
      </p:sp>
    </p:spTree>
  </p:cSld>
  <p:clrMapOvr>
    <a:masterClrMapping/>
  </p:clrMapOvr>
  <p:transition spd="med" advTm="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a:spLocks noGrp="1"/>
          </p:cNvSpPr>
          <p:nvPr>
            <p:ph type="title"/>
          </p:nvPr>
        </p:nvSpPr>
        <p:spPr>
          <a:xfrm>
            <a:off x="1154954" y="771524"/>
            <a:ext cx="8798671" cy="3421657"/>
          </a:xfrm>
          <a:prstGeom prst="rect">
            <a:avLst/>
          </a:prstGeom>
        </p:spPr>
        <p:txBody>
          <a:bodyPr/>
          <a:lstStyle/>
          <a:p>
            <a:pPr defTabSz="260604">
              <a:defRPr sz="2052"/>
            </a:pPr>
            <a:r>
              <a:t/>
            </a:r>
            <a:br/>
            <a:r>
              <a:t/>
            </a:r>
            <a:br/>
            <a:r>
              <a:t/>
            </a:r>
            <a:br/>
            <a:r>
              <a:t/>
            </a:r>
            <a:br/>
            <a:r>
              <a:rPr sz="1824"/>
              <a:t>Minnesota Elder Justice Center</a:t>
            </a:r>
            <a:br>
              <a:rPr sz="1824"/>
            </a:br>
            <a:r>
              <a:rPr sz="1824"/>
              <a:t>2610 University Avenue West, Suite 530</a:t>
            </a:r>
            <a:br>
              <a:rPr sz="1824"/>
            </a:br>
            <a:r>
              <a:rPr sz="1824"/>
              <a:t>St. Paul, Minnesota 55114</a:t>
            </a:r>
            <a:br>
              <a:rPr sz="1824"/>
            </a:br>
            <a:r>
              <a:rPr sz="1824" u="sng">
                <a:solidFill>
                  <a:srgbClr val="7030A0"/>
                </a:solidFill>
                <a:uFill>
                  <a:solidFill>
                    <a:srgbClr val="7030A0"/>
                  </a:solidFill>
                </a:uFill>
                <a:hlinkClick r:id="rId2"/>
              </a:rPr>
              <a:t>www.elderjusticemn.org</a:t>
            </a:r>
            <a:r>
              <a:t/>
            </a:r>
            <a:br/>
            <a:r>
              <a:rPr sz="1824"/>
              <a:t>Amanda Vickstrom, Executive Director</a:t>
            </a:r>
            <a:br>
              <a:rPr sz="1824"/>
            </a:br>
            <a:r>
              <a:rPr sz="1824"/>
              <a:t>Amanda.Vickstrom@elderjusticemn.org</a:t>
            </a:r>
            <a:br>
              <a:rPr sz="1824"/>
            </a:br>
            <a:r>
              <a:rPr sz="1824"/>
              <a:t> </a:t>
            </a:r>
          </a:p>
        </p:txBody>
      </p:sp>
      <p:sp>
        <p:nvSpPr>
          <p:cNvPr id="550" name="Text Placeholder 2"/>
          <p:cNvSpPr txBox="1">
            <a:spLocks noGrp="1"/>
          </p:cNvSpPr>
          <p:nvPr>
            <p:ph type="body" sz="quarter" idx="1"/>
          </p:nvPr>
        </p:nvSpPr>
        <p:spPr>
          <a:prstGeom prst="rect">
            <a:avLst/>
          </a:prstGeom>
        </p:spPr>
        <p:txBody>
          <a:bodyPr/>
          <a:lstStyle/>
          <a:p>
            <a:pPr>
              <a:defRPr sz="1800">
                <a:solidFill>
                  <a:schemeClr val="accent1"/>
                </a:solidFill>
              </a:defRPr>
            </a:pPr>
            <a:endParaRPr/>
          </a:p>
          <a:p>
            <a:pPr>
              <a:defRPr sz="1800">
                <a:solidFill>
                  <a:schemeClr val="accent1"/>
                </a:solidFill>
              </a:defRPr>
            </a:pPr>
            <a:r>
              <a:t>Iris C. Freeman					             iris.freeman@mitchellhamline.edu</a:t>
            </a:r>
          </a:p>
        </p:txBody>
      </p:sp>
    </p:spTree>
  </p:cSld>
  <p:clrMapOvr>
    <a:masterClrMapping/>
  </p:clrMapOvr>
  <p:transition spd="med" advTm="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Title 1"/>
          <p:cNvSpPr txBox="1">
            <a:spLocks noGrp="1"/>
          </p:cNvSpPr>
          <p:nvPr>
            <p:ph type="ctrTitle"/>
          </p:nvPr>
        </p:nvSpPr>
        <p:spPr>
          <a:xfrm>
            <a:off x="1154954" y="2099733"/>
            <a:ext cx="8825660" cy="2677649"/>
          </a:xfrm>
          <a:prstGeom prst="rect">
            <a:avLst/>
          </a:prstGeom>
        </p:spPr>
        <p:txBody>
          <a:bodyPr/>
          <a:lstStyle/>
          <a:p>
            <a:r>
              <a:t>Building an Elder Justice Movement State by State: Ohio</a:t>
            </a:r>
          </a:p>
        </p:txBody>
      </p:sp>
      <p:sp>
        <p:nvSpPr>
          <p:cNvPr id="553" name="Subtitle 2"/>
          <p:cNvSpPr txBox="1">
            <a:spLocks noGrp="1"/>
          </p:cNvSpPr>
          <p:nvPr>
            <p:ph type="subTitle" sz="quarter" idx="1"/>
          </p:nvPr>
        </p:nvSpPr>
        <p:spPr>
          <a:xfrm>
            <a:off x="1154954" y="4777380"/>
            <a:ext cx="8825660" cy="861421"/>
          </a:xfrm>
          <a:prstGeom prst="rect">
            <a:avLst/>
          </a:prstGeom>
        </p:spPr>
        <p:txBody>
          <a:bodyPr/>
          <a:lstStyle/>
          <a:p>
            <a:r>
              <a:t>Georgia J. Anetzberger, PhD, ACSW</a:t>
            </a:r>
          </a:p>
        </p:txBody>
      </p:sp>
    </p:spTree>
  </p:cSld>
  <p:clrMapOvr>
    <a:masterClrMapping/>
  </p:clrMapOvr>
  <p:transition spd="med" advTm="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Title 1"/>
          <p:cNvSpPr txBox="1">
            <a:spLocks noGrp="1"/>
          </p:cNvSpPr>
          <p:nvPr>
            <p:ph type="title"/>
          </p:nvPr>
        </p:nvSpPr>
        <p:spPr>
          <a:xfrm>
            <a:off x="1154953" y="973667"/>
            <a:ext cx="8761415" cy="706966"/>
          </a:xfrm>
          <a:prstGeom prst="rect">
            <a:avLst/>
          </a:prstGeom>
        </p:spPr>
        <p:txBody>
          <a:bodyPr/>
          <a:lstStyle>
            <a:lvl1pPr defTabSz="342900">
              <a:defRPr sz="2700"/>
            </a:lvl1pPr>
          </a:lstStyle>
          <a:p>
            <a:r>
              <a:t>Ohio Coalition for Adult Protective Services (OCAPS)</a:t>
            </a:r>
          </a:p>
        </p:txBody>
      </p:sp>
      <p:sp>
        <p:nvSpPr>
          <p:cNvPr id="556" name="Content Placeholder 2"/>
          <p:cNvSpPr txBox="1">
            <a:spLocks noGrp="1"/>
          </p:cNvSpPr>
          <p:nvPr>
            <p:ph type="body" idx="1"/>
          </p:nvPr>
        </p:nvSpPr>
        <p:spPr>
          <a:xfrm>
            <a:off x="1154954" y="2603500"/>
            <a:ext cx="9598771" cy="3740150"/>
          </a:xfrm>
          <a:prstGeom prst="rect">
            <a:avLst/>
          </a:prstGeom>
        </p:spPr>
        <p:txBody>
          <a:bodyPr/>
          <a:lstStyle/>
          <a:p>
            <a:pPr>
              <a:buSzTx/>
              <a:buFont typeface="Wingdings 3"/>
              <a:buNone/>
              <a:defRPr b="1"/>
            </a:pPr>
            <a:r>
              <a:t> Origins</a:t>
            </a:r>
            <a:r>
              <a:rPr b="0"/>
              <a:t>: 1984, started by three advocates (from Cleveland, Toledo, and Columbus) who believed that only a statewide effort could secure state funding for implementation of Ohio’s Adult Protective Services (APS) Law, enacted three years before</a:t>
            </a:r>
          </a:p>
          <a:p>
            <a:pPr>
              <a:buSzTx/>
              <a:buFont typeface="Wingdings 3"/>
              <a:buNone/>
              <a:defRPr b="1"/>
            </a:pPr>
            <a:r>
              <a:t>Mission</a:t>
            </a:r>
            <a:r>
              <a:rPr b="0"/>
              <a:t>: Statewide network that strives to enhance the provisions of services to adults at risk of abuse, neglect, and exploitation through education and advocacy</a:t>
            </a:r>
          </a:p>
          <a:p>
            <a:pPr>
              <a:buSzTx/>
              <a:buFont typeface="Wingdings 3"/>
              <a:buNone/>
              <a:defRPr b="1"/>
            </a:pPr>
            <a:r>
              <a:t>Auspice</a:t>
            </a:r>
            <a:r>
              <a:rPr b="0"/>
              <a:t>: Independent incorporated non-profit organization</a:t>
            </a:r>
          </a:p>
          <a:p>
            <a:pPr>
              <a:buSzTx/>
              <a:buFont typeface="Wingdings 3"/>
              <a:buNone/>
              <a:defRPr b="1"/>
            </a:pPr>
            <a:r>
              <a:t>Membership</a:t>
            </a:r>
            <a:r>
              <a:rPr b="0"/>
              <a:t>: Open to Ohio professionals and advocates interested in elder abuse issues; payment of annual dues required</a:t>
            </a:r>
          </a:p>
          <a:p>
            <a:pPr>
              <a:buSzTx/>
              <a:buFont typeface="Wingdings 3"/>
              <a:buNone/>
              <a:defRPr b="1"/>
            </a:pPr>
            <a:r>
              <a:t>Affiliations</a:t>
            </a:r>
            <a:r>
              <a:rPr b="0"/>
              <a:t>: Four regional groups of OCAPS members</a:t>
            </a:r>
          </a:p>
        </p:txBody>
      </p:sp>
    </p:spTree>
  </p:cSld>
  <p:clrMapOvr>
    <a:masterClrMapping/>
  </p:clrMapOvr>
  <p:transition spd="med" advTm="38"/>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Title 1"/>
          <p:cNvSpPr txBox="1">
            <a:spLocks noGrp="1"/>
          </p:cNvSpPr>
          <p:nvPr>
            <p:ph type="title"/>
          </p:nvPr>
        </p:nvSpPr>
        <p:spPr>
          <a:xfrm>
            <a:off x="1154953" y="973667"/>
            <a:ext cx="8761415" cy="706966"/>
          </a:xfrm>
          <a:prstGeom prst="rect">
            <a:avLst/>
          </a:prstGeom>
        </p:spPr>
        <p:txBody>
          <a:bodyPr/>
          <a:lstStyle>
            <a:lvl1pPr defTabSz="274320">
              <a:defRPr sz="2160"/>
            </a:lvl1pPr>
          </a:lstStyle>
          <a:p>
            <a:r>
              <a:t>Ohio Coalition for Adult Protective Services (OCAPS) (continued)</a:t>
            </a:r>
          </a:p>
        </p:txBody>
      </p:sp>
      <p:sp>
        <p:nvSpPr>
          <p:cNvPr id="559" name="Content Placeholder 2"/>
          <p:cNvSpPr txBox="1">
            <a:spLocks noGrp="1"/>
          </p:cNvSpPr>
          <p:nvPr>
            <p:ph type="body" sz="half" idx="1"/>
          </p:nvPr>
        </p:nvSpPr>
        <p:spPr>
          <a:prstGeom prst="rect">
            <a:avLst/>
          </a:prstGeom>
        </p:spPr>
        <p:txBody>
          <a:bodyPr/>
          <a:lstStyle/>
          <a:p>
            <a:pPr>
              <a:buSzTx/>
              <a:buFont typeface="Wingdings 3"/>
              <a:buNone/>
              <a:defRPr b="1"/>
            </a:pPr>
            <a:r>
              <a:t>Committees</a:t>
            </a:r>
            <a:r>
              <a:rPr b="0"/>
              <a:t>: Executive, Steering, Public Policy, Education and Resource, Membership, and Development</a:t>
            </a:r>
          </a:p>
          <a:p>
            <a:pPr>
              <a:buSzTx/>
              <a:buFont typeface="Wingdings 3"/>
              <a:buNone/>
              <a:defRPr b="1"/>
            </a:pPr>
            <a:r>
              <a:t>Programs</a:t>
            </a:r>
            <a:r>
              <a:rPr b="0"/>
              <a:t>: Ohio HOPES (provides resources, a monitored helpline, and support in reporting crimes), annual conference, and listserv</a:t>
            </a:r>
            <a:endParaRPr>
              <a:solidFill>
                <a:srgbClr val="FF0000"/>
              </a:solidFill>
            </a:endParaRPr>
          </a:p>
          <a:p>
            <a:pPr>
              <a:buSzTx/>
              <a:buFont typeface="Wingdings 3"/>
              <a:buNone/>
              <a:defRPr b="1">
                <a:solidFill>
                  <a:srgbClr val="000000"/>
                </a:solidFill>
              </a:defRPr>
            </a:pPr>
            <a:r>
              <a:t>Staff</a:t>
            </a:r>
            <a:r>
              <a:rPr b="0"/>
              <a:t>: Part-time, grant funded</a:t>
            </a:r>
          </a:p>
          <a:p>
            <a:pPr>
              <a:buSzTx/>
              <a:buFont typeface="Wingdings 3"/>
              <a:buNone/>
              <a:defRPr b="1">
                <a:solidFill>
                  <a:srgbClr val="000000"/>
                </a:solidFill>
              </a:defRPr>
            </a:pPr>
            <a:r>
              <a:t>Fiscal Management</a:t>
            </a:r>
            <a:r>
              <a:rPr b="0"/>
              <a:t>: Ohio Association of Area Agencies on Aging</a:t>
            </a:r>
          </a:p>
        </p:txBody>
      </p:sp>
    </p:spTree>
  </p:cSld>
  <p:clrMapOvr>
    <a:masterClrMapping/>
  </p:clrMapOvr>
  <p:transition spd="med" advTm="99"/>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Title 1"/>
          <p:cNvSpPr txBox="1">
            <a:spLocks noGrp="1"/>
          </p:cNvSpPr>
          <p:nvPr>
            <p:ph type="title"/>
          </p:nvPr>
        </p:nvSpPr>
        <p:spPr>
          <a:xfrm>
            <a:off x="1154953" y="973667"/>
            <a:ext cx="8761415" cy="706966"/>
          </a:xfrm>
          <a:prstGeom prst="rect">
            <a:avLst/>
          </a:prstGeom>
        </p:spPr>
        <p:txBody>
          <a:bodyPr/>
          <a:lstStyle/>
          <a:p>
            <a:r>
              <a:t>OCAPS Public Policy Committee</a:t>
            </a:r>
          </a:p>
        </p:txBody>
      </p:sp>
      <p:sp>
        <p:nvSpPr>
          <p:cNvPr id="562" name="Content Placeholder 2"/>
          <p:cNvSpPr txBox="1">
            <a:spLocks noGrp="1"/>
          </p:cNvSpPr>
          <p:nvPr>
            <p:ph type="body" sz="half" idx="1"/>
          </p:nvPr>
        </p:nvSpPr>
        <p:spPr>
          <a:prstGeom prst="rect">
            <a:avLst/>
          </a:prstGeom>
        </p:spPr>
        <p:txBody>
          <a:bodyPr/>
          <a:lstStyle/>
          <a:p>
            <a:pPr>
              <a:buSzTx/>
              <a:buFont typeface="Wingdings 3"/>
              <a:buNone/>
              <a:defRPr b="1"/>
            </a:pPr>
            <a:r>
              <a:t>Description</a:t>
            </a:r>
            <a:r>
              <a:rPr b="0"/>
              <a:t>: (1) Advocates for increased funding/resources to implement fully APS and elder abuse laws, (2) studies and identifies gaps in existing state and federal elder abuse legislation, (3) identifies and networks statewide with other advocacy organizations on policy issues, and (4) maintains and disseminates updated information on pending and current legislative and public policy issues relevant to APS</a:t>
            </a:r>
          </a:p>
          <a:p>
            <a:pPr>
              <a:buSzTx/>
              <a:buFont typeface="Wingdings 3"/>
              <a:buNone/>
              <a:defRPr b="1"/>
            </a:pPr>
            <a:r>
              <a:t>Meetings</a:t>
            </a:r>
            <a:r>
              <a:rPr b="0"/>
              <a:t>: Bimonthly</a:t>
            </a:r>
          </a:p>
        </p:txBody>
      </p:sp>
    </p:spTree>
  </p:cSld>
  <p:clrMapOvr>
    <a:masterClrMapping/>
  </p:clrMapOvr>
  <p:transition spd="med" advTm="83"/>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Title 1"/>
          <p:cNvSpPr txBox="1">
            <a:spLocks noGrp="1"/>
          </p:cNvSpPr>
          <p:nvPr>
            <p:ph type="title"/>
          </p:nvPr>
        </p:nvSpPr>
        <p:spPr>
          <a:xfrm>
            <a:off x="1154953" y="973667"/>
            <a:ext cx="8761415" cy="706966"/>
          </a:xfrm>
          <a:prstGeom prst="rect">
            <a:avLst/>
          </a:prstGeom>
        </p:spPr>
        <p:txBody>
          <a:bodyPr/>
          <a:lstStyle/>
          <a:p>
            <a:r>
              <a:t>Ohio Elder Abuse Commission (EAC)</a:t>
            </a:r>
          </a:p>
        </p:txBody>
      </p:sp>
      <p:sp>
        <p:nvSpPr>
          <p:cNvPr id="565" name="Content Placeholder 2"/>
          <p:cNvSpPr txBox="1">
            <a:spLocks noGrp="1"/>
          </p:cNvSpPr>
          <p:nvPr>
            <p:ph type="body" sz="half" idx="1"/>
          </p:nvPr>
        </p:nvSpPr>
        <p:spPr>
          <a:prstGeom prst="rect">
            <a:avLst/>
          </a:prstGeom>
        </p:spPr>
        <p:txBody>
          <a:bodyPr/>
          <a:lstStyle/>
          <a:p>
            <a:pPr>
              <a:buSzTx/>
              <a:buFont typeface="Wingdings 3"/>
              <a:buNone/>
              <a:defRPr b="1"/>
            </a:pPr>
            <a:r>
              <a:t>Origins</a:t>
            </a:r>
            <a:r>
              <a:rPr b="0"/>
              <a:t>: 2003, formed in the aftermath of the National Public Policy Summit on Elder Abuse (2002) and subsequent Ohio Post-National Summit (recommended the establishment of a statewide effort directed at problem awareness, education, and response coordination, policy, and funding)</a:t>
            </a:r>
          </a:p>
          <a:p>
            <a:pPr>
              <a:buSzTx/>
              <a:buFont typeface="Wingdings 3"/>
              <a:buNone/>
              <a:defRPr b="1"/>
            </a:pPr>
            <a:r>
              <a:t>Purpose</a:t>
            </a:r>
            <a:r>
              <a:rPr b="0"/>
              <a:t>: Promotion of state agency collaboration in addressing the mistreatment of older Ohioans</a:t>
            </a:r>
          </a:p>
          <a:p>
            <a:pPr>
              <a:buSzTx/>
              <a:buFont typeface="Wingdings 3"/>
              <a:buNone/>
              <a:defRPr b="1"/>
            </a:pPr>
            <a:r>
              <a:t>Auspice</a:t>
            </a:r>
            <a:r>
              <a:rPr b="0"/>
              <a:t>: Attorney General’s Office</a:t>
            </a:r>
          </a:p>
          <a:p>
            <a:pPr>
              <a:buSzTx/>
              <a:buFont typeface="Wingdings 3"/>
              <a:buNone/>
              <a:defRPr b="1"/>
            </a:pPr>
            <a:r>
              <a:t>Membership</a:t>
            </a:r>
            <a:r>
              <a:rPr b="0"/>
              <a:t>: State government agency or statewide association representatives; appointment required</a:t>
            </a:r>
          </a:p>
        </p:txBody>
      </p:sp>
    </p:spTree>
  </p:cSld>
  <p:clrMapOvr>
    <a:masterClrMapping/>
  </p:clrMapOvr>
  <p:transition spd="med" advTm="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Title 1"/>
          <p:cNvSpPr txBox="1">
            <a:spLocks noGrp="1"/>
          </p:cNvSpPr>
          <p:nvPr>
            <p:ph type="title"/>
          </p:nvPr>
        </p:nvSpPr>
        <p:spPr>
          <a:xfrm>
            <a:off x="1154953" y="973667"/>
            <a:ext cx="8761415" cy="706966"/>
          </a:xfrm>
          <a:prstGeom prst="rect">
            <a:avLst/>
          </a:prstGeom>
        </p:spPr>
        <p:txBody>
          <a:bodyPr/>
          <a:lstStyle>
            <a:lvl1pPr defTabSz="365760">
              <a:defRPr sz="2880"/>
            </a:lvl1pPr>
          </a:lstStyle>
          <a:p>
            <a:r>
              <a:t>Ohio Elder Abuse Commission (EAC) (continued)</a:t>
            </a:r>
          </a:p>
        </p:txBody>
      </p:sp>
      <p:sp>
        <p:nvSpPr>
          <p:cNvPr id="568" name="Content Placeholder 2"/>
          <p:cNvSpPr txBox="1">
            <a:spLocks noGrp="1"/>
          </p:cNvSpPr>
          <p:nvPr>
            <p:ph type="body" sz="half" idx="1"/>
          </p:nvPr>
        </p:nvSpPr>
        <p:spPr>
          <a:prstGeom prst="rect">
            <a:avLst/>
          </a:prstGeom>
        </p:spPr>
        <p:txBody>
          <a:bodyPr/>
          <a:lstStyle/>
          <a:p>
            <a:pPr>
              <a:buSzTx/>
              <a:buFont typeface="Wingdings 3"/>
              <a:buNone/>
              <a:defRPr b="1"/>
            </a:pPr>
            <a:r>
              <a:t>Committees</a:t>
            </a:r>
            <a:r>
              <a:rPr b="0"/>
              <a:t>: Policy, Direct Services, Research, and Education</a:t>
            </a:r>
          </a:p>
          <a:p>
            <a:pPr>
              <a:buSzTx/>
              <a:buFont typeface="Wingdings 3"/>
              <a:buNone/>
              <a:defRPr b="1"/>
            </a:pPr>
            <a:r>
              <a:t>Programs</a:t>
            </a:r>
            <a:r>
              <a:rPr b="0"/>
              <a:t>: Elder Justice Initiative (aims to increase the investigation and prosecution of elder abuse cases and improve victims’ access to service)</a:t>
            </a:r>
          </a:p>
          <a:p>
            <a:pPr>
              <a:buSzTx/>
              <a:buFont typeface="Wingdings 3"/>
              <a:buNone/>
              <a:defRPr b="1"/>
            </a:pPr>
            <a:r>
              <a:t>Staff</a:t>
            </a:r>
            <a:r>
              <a:rPr b="0"/>
              <a:t>: Full-time equivalent</a:t>
            </a:r>
          </a:p>
        </p:txBody>
      </p:sp>
    </p:spTree>
  </p:cSld>
  <p:clrMapOvr>
    <a:masterClrMapping/>
  </p:clrMapOvr>
  <p:transition spd="med" advTm="43"/>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Title 1"/>
          <p:cNvSpPr txBox="1">
            <a:spLocks noGrp="1"/>
          </p:cNvSpPr>
          <p:nvPr>
            <p:ph type="title"/>
          </p:nvPr>
        </p:nvSpPr>
        <p:spPr>
          <a:xfrm>
            <a:off x="1154953" y="973667"/>
            <a:ext cx="8761415" cy="706966"/>
          </a:xfrm>
          <a:prstGeom prst="rect">
            <a:avLst/>
          </a:prstGeom>
        </p:spPr>
        <p:txBody>
          <a:bodyPr/>
          <a:lstStyle/>
          <a:p>
            <a:r>
              <a:t>EAC Policy Committee</a:t>
            </a:r>
          </a:p>
        </p:txBody>
      </p:sp>
      <p:sp>
        <p:nvSpPr>
          <p:cNvPr id="571" name="Content Placeholder 2"/>
          <p:cNvSpPr txBox="1">
            <a:spLocks noGrp="1"/>
          </p:cNvSpPr>
          <p:nvPr>
            <p:ph type="body" sz="half" idx="1"/>
          </p:nvPr>
        </p:nvSpPr>
        <p:spPr>
          <a:prstGeom prst="rect">
            <a:avLst/>
          </a:prstGeom>
        </p:spPr>
        <p:txBody>
          <a:bodyPr/>
          <a:lstStyle/>
          <a:p>
            <a:pPr>
              <a:buSzTx/>
              <a:buFont typeface="Wingdings 3"/>
              <a:buNone/>
              <a:defRPr b="1"/>
            </a:pPr>
            <a:r>
              <a:t>Status</a:t>
            </a:r>
            <a:r>
              <a:rPr b="0"/>
              <a:t>:  Recently appointed chair just beginning to convene meetings</a:t>
            </a:r>
          </a:p>
          <a:p>
            <a:pPr>
              <a:buSzTx/>
              <a:buFont typeface="Wingdings 3"/>
              <a:buNone/>
              <a:defRPr b="1"/>
            </a:pPr>
            <a:r>
              <a:t>Possible Actions</a:t>
            </a:r>
            <a:r>
              <a:rPr b="0"/>
              <a:t>: EAC Ad Hoc Group in the process of identifying possible strategic directions for  consideration by Commission members, including some relevant to policy, such as: </a:t>
            </a:r>
          </a:p>
          <a:p>
            <a:pPr>
              <a:buSzTx/>
              <a:buFont typeface="Wingdings 3"/>
              <a:buNone/>
            </a:pPr>
            <a:r>
              <a:t>	(1) amendment of the APS Law to include vulnerable adults age 18-59, </a:t>
            </a:r>
          </a:p>
          <a:p>
            <a:pPr>
              <a:buSzTx/>
              <a:buFont typeface="Wingdings 3"/>
              <a:buNone/>
            </a:pPr>
            <a:r>
              <a:t>	(2) expansion of APS jurisdiction in licensed care facilities, and 	</a:t>
            </a:r>
          </a:p>
          <a:p>
            <a:pPr>
              <a:buSzTx/>
              <a:buFont typeface="Wingdings 3"/>
              <a:buNone/>
            </a:pPr>
            <a:r>
              <a:t>	(3) specific definition in APS Law regarding capacity to consent/lacks capacity to consent</a:t>
            </a:r>
          </a:p>
        </p:txBody>
      </p:sp>
    </p:spTree>
  </p:cSld>
  <p:clrMapOvr>
    <a:masterClrMapping/>
  </p:clrMapOvr>
  <p:transition spd="med" advTm="4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404" y="777084"/>
            <a:ext cx="10972800" cy="1143000"/>
          </a:xfrm>
        </p:spPr>
        <p:txBody>
          <a:bodyPr/>
          <a:lstStyle/>
          <a:p>
            <a:pPr algn="ctr"/>
            <a:r>
              <a:rPr lang="en-US" dirty="0"/>
              <a:t> </a:t>
            </a:r>
            <a:r>
              <a:rPr lang="en-US" b="1" dirty="0">
                <a:solidFill>
                  <a:schemeClr val="tx1"/>
                </a:solidFill>
              </a:rPr>
              <a:t>Presenters</a:t>
            </a:r>
          </a:p>
        </p:txBody>
      </p:sp>
      <p:sp>
        <p:nvSpPr>
          <p:cNvPr id="3" name="Content Placeholder 2"/>
          <p:cNvSpPr>
            <a:spLocks noGrp="1"/>
          </p:cNvSpPr>
          <p:nvPr>
            <p:ph sz="half" idx="1"/>
          </p:nvPr>
        </p:nvSpPr>
        <p:spPr>
          <a:xfrm>
            <a:off x="406400" y="1789367"/>
            <a:ext cx="5588000" cy="4434840"/>
          </a:xfrm>
        </p:spPr>
        <p:txBody>
          <a:bodyPr/>
          <a:lstStyle/>
          <a:p>
            <a:pPr marL="288925" indent="-288925">
              <a:buNone/>
            </a:pPr>
            <a:endParaRPr lang="en-US" sz="2000" dirty="0">
              <a:latin typeface="+mj-lt"/>
            </a:endParaRPr>
          </a:p>
          <a:p>
            <a:pPr marL="0" indent="0">
              <a:buNone/>
            </a:pPr>
            <a:r>
              <a:rPr lang="en-US" sz="2800" b="1" dirty="0">
                <a:latin typeface="+mj-lt"/>
              </a:rPr>
              <a:t>Paul L. Caccamise, LMSW, ACSW</a:t>
            </a:r>
          </a:p>
          <a:p>
            <a:pPr marL="0" indent="0">
              <a:buNone/>
            </a:pPr>
            <a:r>
              <a:rPr lang="en-US" sz="2400" dirty="0">
                <a:latin typeface="+mj-lt"/>
              </a:rPr>
              <a:t>    Vice President for Program</a:t>
            </a:r>
          </a:p>
          <a:p>
            <a:pPr marL="0" indent="0">
              <a:buNone/>
            </a:pPr>
            <a:r>
              <a:rPr lang="en-US" sz="2400" dirty="0">
                <a:latin typeface="+mj-lt"/>
              </a:rPr>
              <a:t>    Lifespan of Greater Rochester</a:t>
            </a:r>
          </a:p>
          <a:p>
            <a:endParaRPr lang="en-US" dirty="0"/>
          </a:p>
        </p:txBody>
      </p:sp>
      <p:sp>
        <p:nvSpPr>
          <p:cNvPr id="4" name="Content Placeholder 3"/>
          <p:cNvSpPr>
            <a:spLocks noGrp="1"/>
          </p:cNvSpPr>
          <p:nvPr>
            <p:ph sz="half" idx="2"/>
          </p:nvPr>
        </p:nvSpPr>
        <p:spPr>
          <a:xfrm>
            <a:off x="6197600" y="1706724"/>
            <a:ext cx="5384800" cy="4633116"/>
          </a:xfrm>
        </p:spPr>
        <p:txBody>
          <a:bodyPr/>
          <a:lstStyle/>
          <a:p>
            <a:pPr marL="0" indent="0">
              <a:buNone/>
            </a:pPr>
            <a:endParaRPr lang="en-US" sz="2800" b="1" dirty="0"/>
          </a:p>
          <a:p>
            <a:pPr marL="0" indent="0">
              <a:buNone/>
            </a:pPr>
            <a:r>
              <a:rPr lang="en-US" sz="2800" b="1" dirty="0" smtClean="0">
                <a:latin typeface="+mj-lt"/>
              </a:rPr>
              <a:t>Risa Breckman, LCSW</a:t>
            </a:r>
          </a:p>
          <a:p>
            <a:pPr marL="288925" indent="-288925">
              <a:buNone/>
            </a:pPr>
            <a:r>
              <a:rPr lang="en-US" sz="2800" dirty="0" smtClean="0">
                <a:latin typeface="+mj-lt"/>
              </a:rPr>
              <a:t> </a:t>
            </a:r>
            <a:r>
              <a:rPr lang="en-US" sz="2400" dirty="0" smtClean="0">
                <a:latin typeface="+mj-lt"/>
              </a:rPr>
              <a:t>   Director</a:t>
            </a:r>
          </a:p>
          <a:p>
            <a:pPr marL="288925" indent="-288925">
              <a:buNone/>
            </a:pPr>
            <a:r>
              <a:rPr lang="en-US" sz="2400" dirty="0">
                <a:latin typeface="+mj-lt"/>
              </a:rPr>
              <a:t> </a:t>
            </a:r>
            <a:r>
              <a:rPr lang="en-US" sz="2400" dirty="0" smtClean="0">
                <a:latin typeface="+mj-lt"/>
              </a:rPr>
              <a:t>   New York City Elder Abuse Center (with </a:t>
            </a:r>
          </a:p>
          <a:p>
            <a:pPr marL="288925" indent="-288925">
              <a:buNone/>
            </a:pPr>
            <a:r>
              <a:rPr lang="en-US" sz="2400" dirty="0">
                <a:latin typeface="+mj-lt"/>
              </a:rPr>
              <a:t> </a:t>
            </a:r>
            <a:r>
              <a:rPr lang="en-US" sz="2400" dirty="0" smtClean="0">
                <a:latin typeface="+mj-lt"/>
              </a:rPr>
              <a:t>   Weill Cornell Medicine)</a:t>
            </a:r>
          </a:p>
          <a:p>
            <a:pPr marL="0" indent="0">
              <a:buNone/>
            </a:pPr>
            <a:endParaRPr lang="en-US" sz="2400" dirty="0">
              <a:latin typeface="+mj-lt"/>
            </a:endParaRPr>
          </a:p>
        </p:txBody>
      </p:sp>
    </p:spTree>
    <p:extLst>
      <p:ext uri="{BB962C8B-B14F-4D97-AF65-F5344CB8AC3E}">
        <p14:creationId xmlns:p14="http://schemas.microsoft.com/office/powerpoint/2010/main" val="1541214416"/>
      </p:ext>
    </p:extLst>
  </p:cSld>
  <p:clrMapOvr>
    <a:masterClrMapping/>
  </p:clrMapOvr>
  <mc:AlternateContent xmlns:mc="http://schemas.openxmlformats.org/markup-compatibility/2006" xmlns:p14="http://schemas.microsoft.com/office/powerpoint/2010/main">
    <mc:Choice Requires="p14">
      <p:transition spd="med" p14:dur="700" advTm="254">
        <p:fade/>
      </p:transition>
    </mc:Choice>
    <mc:Fallback xmlns="">
      <p:transition xmlns:p14="http://schemas.microsoft.com/office/powerpoint/2010/main" spd="med" advTm="254">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itle 1"/>
          <p:cNvSpPr txBox="1">
            <a:spLocks noGrp="1"/>
          </p:cNvSpPr>
          <p:nvPr>
            <p:ph type="title"/>
          </p:nvPr>
        </p:nvSpPr>
        <p:spPr>
          <a:xfrm>
            <a:off x="1154953" y="973667"/>
            <a:ext cx="8761415" cy="706966"/>
          </a:xfrm>
          <a:prstGeom prst="rect">
            <a:avLst/>
          </a:prstGeom>
        </p:spPr>
        <p:txBody>
          <a:bodyPr/>
          <a:lstStyle/>
          <a:p>
            <a:pPr defTabSz="256031">
              <a:defRPr sz="2016"/>
            </a:pPr>
            <a:r>
              <a:t>OCAPS/EAC Policy Connections: Staff/Member Crossovers</a:t>
            </a:r>
            <a:br/>
            <a:endParaRPr/>
          </a:p>
        </p:txBody>
      </p:sp>
      <p:sp>
        <p:nvSpPr>
          <p:cNvPr id="574" name="Content Placeholder 2"/>
          <p:cNvSpPr txBox="1">
            <a:spLocks noGrp="1"/>
          </p:cNvSpPr>
          <p:nvPr>
            <p:ph type="body" idx="1"/>
          </p:nvPr>
        </p:nvSpPr>
        <p:spPr>
          <a:xfrm>
            <a:off x="1154954" y="2333625"/>
            <a:ext cx="8825659" cy="4276725"/>
          </a:xfrm>
          <a:prstGeom prst="rect">
            <a:avLst/>
          </a:prstGeom>
        </p:spPr>
        <p:txBody>
          <a:bodyPr/>
          <a:lstStyle/>
          <a:p>
            <a:pPr>
              <a:buSzTx/>
              <a:buFont typeface="Wingdings 3"/>
              <a:buNone/>
            </a:pPr>
            <a:endParaRPr/>
          </a:p>
          <a:p>
            <a:pPr>
              <a:buSzTx/>
              <a:buFont typeface="Wingdings 3"/>
              <a:buNone/>
            </a:pPr>
            <a:endParaRPr/>
          </a:p>
          <a:p>
            <a:pPr>
              <a:buSzTx/>
              <a:buFont typeface="Wingdings 3"/>
              <a:buNone/>
            </a:pPr>
            <a:endParaRPr/>
          </a:p>
          <a:p>
            <a:pPr>
              <a:buSzTx/>
              <a:buFont typeface="Wingdings 3"/>
              <a:buNone/>
            </a:pPr>
            <a:endParaRPr/>
          </a:p>
          <a:p>
            <a:pPr>
              <a:buSzTx/>
              <a:buFont typeface="Wingdings 3"/>
              <a:buNone/>
            </a:pPr>
            <a:endParaRPr/>
          </a:p>
          <a:p>
            <a:pPr>
              <a:buSzTx/>
              <a:buFont typeface="Wingdings 3"/>
              <a:buNone/>
            </a:pPr>
            <a:endParaRPr/>
          </a:p>
          <a:p>
            <a:pPr>
              <a:buSzTx/>
              <a:buFont typeface="Wingdings 3"/>
              <a:buNone/>
            </a:pPr>
            <a:endParaRPr/>
          </a:p>
          <a:p>
            <a:pPr>
              <a:buSzTx/>
              <a:buFont typeface="Wingdings 3"/>
              <a:buNone/>
            </a:pPr>
            <a:r>
              <a:t>Note: Other networks include: Ohio Association of Area Agencies on Aging, Policy Matters Ohio, Advocates for Ohio’s Future, Action Ohio, Ohio Domestic Violence Network, Ohio Job and Family Services Directors Association, and Ohio Association of Probate Court Judges</a:t>
            </a:r>
          </a:p>
        </p:txBody>
      </p:sp>
      <p:grpSp>
        <p:nvGrpSpPr>
          <p:cNvPr id="577" name="Oval 3"/>
          <p:cNvGrpSpPr/>
          <p:nvPr/>
        </p:nvGrpSpPr>
        <p:grpSpPr>
          <a:xfrm>
            <a:off x="2114550" y="2286000"/>
            <a:ext cx="1762126" cy="1724026"/>
            <a:chOff x="0" y="0"/>
            <a:chExt cx="1762125" cy="1724025"/>
          </a:xfrm>
        </p:grpSpPr>
        <p:sp>
          <p:nvSpPr>
            <p:cNvPr id="575" name="Oval"/>
            <p:cNvSpPr/>
            <p:nvPr/>
          </p:nvSpPr>
          <p:spPr>
            <a:xfrm>
              <a:off x="0" y="0"/>
              <a:ext cx="1762126" cy="1724026"/>
            </a:xfrm>
            <a:prstGeom prst="ellipse">
              <a:avLst/>
            </a:prstGeom>
            <a:solidFill>
              <a:schemeClr val="accent1"/>
            </a:solidFill>
            <a:ln w="19050" cap="rnd">
              <a:solidFill>
                <a:srgbClr val="45761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76" name="OCAPS"/>
            <p:cNvSpPr txBox="1"/>
            <p:nvPr/>
          </p:nvSpPr>
          <p:spPr>
            <a:xfrm>
              <a:off x="258056" y="676592"/>
              <a:ext cx="1246013"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r>
                <a:t>OCAPS</a:t>
              </a:r>
            </a:p>
          </p:txBody>
        </p:sp>
      </p:grpSp>
      <p:grpSp>
        <p:nvGrpSpPr>
          <p:cNvPr id="580" name="Oval 4"/>
          <p:cNvGrpSpPr/>
          <p:nvPr/>
        </p:nvGrpSpPr>
        <p:grpSpPr>
          <a:xfrm>
            <a:off x="7886700" y="2362200"/>
            <a:ext cx="1504950" cy="1571625"/>
            <a:chOff x="0" y="0"/>
            <a:chExt cx="1504950" cy="1571624"/>
          </a:xfrm>
        </p:grpSpPr>
        <p:sp>
          <p:nvSpPr>
            <p:cNvPr id="578" name="Oval"/>
            <p:cNvSpPr/>
            <p:nvPr/>
          </p:nvSpPr>
          <p:spPr>
            <a:xfrm>
              <a:off x="0" y="-1"/>
              <a:ext cx="1504950" cy="1571626"/>
            </a:xfrm>
            <a:prstGeom prst="ellipse">
              <a:avLst/>
            </a:prstGeom>
            <a:solidFill>
              <a:schemeClr val="accent1"/>
            </a:solidFill>
            <a:ln w="19050" cap="rnd">
              <a:solidFill>
                <a:srgbClr val="45761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79" name="EAC"/>
            <p:cNvSpPr txBox="1"/>
            <p:nvPr/>
          </p:nvSpPr>
          <p:spPr>
            <a:xfrm>
              <a:off x="220394" y="600392"/>
              <a:ext cx="1064162"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r>
                <a:t>EAC</a:t>
              </a:r>
            </a:p>
          </p:txBody>
        </p:sp>
      </p:grpSp>
      <p:grpSp>
        <p:nvGrpSpPr>
          <p:cNvPr id="583" name="Oval 5"/>
          <p:cNvGrpSpPr/>
          <p:nvPr/>
        </p:nvGrpSpPr>
        <p:grpSpPr>
          <a:xfrm>
            <a:off x="4886323" y="3314699"/>
            <a:ext cx="1790703" cy="1666876"/>
            <a:chOff x="0" y="0"/>
            <a:chExt cx="1790701" cy="1666874"/>
          </a:xfrm>
        </p:grpSpPr>
        <p:sp>
          <p:nvSpPr>
            <p:cNvPr id="581" name="Oval"/>
            <p:cNvSpPr/>
            <p:nvPr/>
          </p:nvSpPr>
          <p:spPr>
            <a:xfrm>
              <a:off x="0" y="-1"/>
              <a:ext cx="1790702" cy="1666876"/>
            </a:xfrm>
            <a:prstGeom prst="ellipse">
              <a:avLst/>
            </a:prstGeom>
            <a:solidFill>
              <a:schemeClr val="accent1"/>
            </a:solidFill>
            <a:ln w="19050" cap="rnd">
              <a:solidFill>
                <a:srgbClr val="45761C"/>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582" name="Other Networks"/>
            <p:cNvSpPr txBox="1"/>
            <p:nvPr/>
          </p:nvSpPr>
          <p:spPr>
            <a:xfrm>
              <a:off x="262242" y="508317"/>
              <a:ext cx="1266218" cy="6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a:solidFill>
                    <a:srgbClr val="FFFFFF"/>
                  </a:solidFill>
                </a:defRPr>
              </a:lvl1pPr>
            </a:lstStyle>
            <a:p>
              <a:r>
                <a:t>Other Networks</a:t>
              </a:r>
            </a:p>
          </p:txBody>
        </p:sp>
      </p:grpSp>
      <p:sp>
        <p:nvSpPr>
          <p:cNvPr id="587" name="Straight Arrow Connector 7"/>
          <p:cNvSpPr/>
          <p:nvPr/>
        </p:nvSpPr>
        <p:spPr>
          <a:xfrm>
            <a:off x="3886200" y="3148012"/>
            <a:ext cx="3990976" cy="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cap="rnd">
            <a:solidFill>
              <a:schemeClr val="accent1"/>
            </a:solidFill>
            <a:headEnd type="triangle"/>
            <a:tailEnd type="triangle"/>
          </a:ln>
        </p:spPr>
        <p:txBody>
          <a:bodyPr/>
          <a:lstStyle/>
          <a:p>
            <a:endParaRPr/>
          </a:p>
        </p:txBody>
      </p:sp>
      <p:sp>
        <p:nvSpPr>
          <p:cNvPr id="588" name="Straight Arrow Connector 11"/>
          <p:cNvSpPr/>
          <p:nvPr/>
        </p:nvSpPr>
        <p:spPr>
          <a:xfrm>
            <a:off x="3832114" y="3448295"/>
            <a:ext cx="1104902" cy="396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cap="rnd">
            <a:solidFill>
              <a:schemeClr val="accent1"/>
            </a:solidFill>
            <a:headEnd type="triangle"/>
            <a:tailEnd type="triangle"/>
          </a:ln>
        </p:spPr>
        <p:txBody>
          <a:bodyPr/>
          <a:lstStyle/>
          <a:p>
            <a:endParaRPr/>
          </a:p>
        </p:txBody>
      </p:sp>
      <p:sp>
        <p:nvSpPr>
          <p:cNvPr id="589" name="Straight Arrow Connector 13"/>
          <p:cNvSpPr/>
          <p:nvPr/>
        </p:nvSpPr>
        <p:spPr>
          <a:xfrm>
            <a:off x="6629035" y="3400992"/>
            <a:ext cx="1287342" cy="4505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cap="rnd">
            <a:solidFill>
              <a:schemeClr val="accent1"/>
            </a:solidFill>
            <a:headEnd type="triangle"/>
            <a:tailEnd type="triangle"/>
          </a:ln>
        </p:spPr>
        <p:txBody>
          <a:bodyPr/>
          <a:lstStyle/>
          <a:p>
            <a:endParaRPr/>
          </a:p>
        </p:txBody>
      </p:sp>
    </p:spTree>
  </p:cSld>
  <p:clrMapOvr>
    <a:masterClrMapping/>
  </p:clrMapOvr>
  <p:transition spd="med" advTm="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Title 1"/>
          <p:cNvSpPr txBox="1">
            <a:spLocks noGrp="1"/>
          </p:cNvSpPr>
          <p:nvPr>
            <p:ph type="title"/>
          </p:nvPr>
        </p:nvSpPr>
        <p:spPr>
          <a:xfrm>
            <a:off x="1154954" y="973667"/>
            <a:ext cx="9217771" cy="706966"/>
          </a:xfrm>
          <a:prstGeom prst="rect">
            <a:avLst/>
          </a:prstGeom>
        </p:spPr>
        <p:txBody>
          <a:bodyPr/>
          <a:lstStyle/>
          <a:p>
            <a:pPr algn="ctr" defTabSz="256031">
              <a:defRPr sz="2016"/>
            </a:pPr>
            <a:r>
              <a:t>2017 Key Collaborative Policy</a:t>
            </a:r>
            <a:br/>
            <a:r>
              <a:t>Successes in Improving Ohio’s Response to Elder Abuse</a:t>
            </a:r>
          </a:p>
        </p:txBody>
      </p:sp>
      <p:sp>
        <p:nvSpPr>
          <p:cNvPr id="592" name="Content Placeholder 2"/>
          <p:cNvSpPr txBox="1">
            <a:spLocks noGrp="1"/>
          </p:cNvSpPr>
          <p:nvPr>
            <p:ph type="body" sz="half" idx="1"/>
          </p:nvPr>
        </p:nvSpPr>
        <p:spPr>
          <a:prstGeom prst="rect">
            <a:avLst/>
          </a:prstGeom>
        </p:spPr>
        <p:txBody>
          <a:bodyPr/>
          <a:lstStyle/>
          <a:p>
            <a:pPr>
              <a:buSzPct val="125000"/>
              <a:buFont typeface="Arial"/>
              <a:buChar char="•"/>
              <a:defRPr b="1"/>
            </a:pPr>
            <a:r>
              <a:rPr dirty="0"/>
              <a:t>Funding</a:t>
            </a:r>
            <a:r>
              <a:rPr b="0" dirty="0"/>
              <a:t>: Added $100,000 annually to state funding for APS (goal: sufficient to fund one full-time APS worker in each of Ohio’s 88 counties)</a:t>
            </a:r>
          </a:p>
          <a:p>
            <a:pPr>
              <a:buSzPct val="125000"/>
              <a:buFont typeface="Arial"/>
              <a:buChar char="•"/>
              <a:defRPr b="1"/>
            </a:pPr>
            <a:r>
              <a:rPr dirty="0"/>
              <a:t>Law Enactment</a:t>
            </a:r>
            <a:r>
              <a:rPr b="0" dirty="0"/>
              <a:t>: Passage of HB 49 which, effective September 29, 2018: </a:t>
            </a:r>
          </a:p>
          <a:p>
            <a:pPr>
              <a:buSzTx/>
              <a:buFont typeface="Wingdings 3"/>
              <a:buNone/>
            </a:pPr>
            <a:r>
              <a:rPr dirty="0"/>
              <a:t>		(1) significantly expands and strengthens APS Law (e.g., adds many new mandatory reporters, particularly first-responders and those in finance; establishes a uniform statewide automated APS information system; adds “abandonment” as a form of neglect; expands perpetrators under exploitation from just “caretakers” to any “person”), and </a:t>
            </a:r>
          </a:p>
          <a:p>
            <a:pPr>
              <a:buSzTx/>
              <a:buFont typeface="Wingdings 3"/>
              <a:buNone/>
            </a:pPr>
            <a:r>
              <a:rPr dirty="0"/>
              <a:t>		(2) creates in the Ohio Revised Code (ORC) the Elder Abuse Commission (specifying its composition, functions, and reporting responsibilities)</a:t>
            </a:r>
          </a:p>
        </p:txBody>
      </p:sp>
    </p:spTree>
  </p:cSld>
  <p:clrMapOvr>
    <a:masterClrMapping/>
  </p:clrMapOvr>
  <p:transition spd="med" advTm="89"/>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Title 1"/>
          <p:cNvSpPr txBox="1">
            <a:spLocks noGrp="1"/>
          </p:cNvSpPr>
          <p:nvPr>
            <p:ph type="title"/>
          </p:nvPr>
        </p:nvSpPr>
        <p:spPr>
          <a:xfrm>
            <a:off x="1154954" y="973667"/>
            <a:ext cx="9493996" cy="706966"/>
          </a:xfrm>
          <a:prstGeom prst="rect">
            <a:avLst/>
          </a:prstGeom>
        </p:spPr>
        <p:txBody>
          <a:bodyPr/>
          <a:lstStyle/>
          <a:p>
            <a:r>
              <a:t>ORC 5101.74-741 Elder Abuse Commission</a:t>
            </a:r>
          </a:p>
        </p:txBody>
      </p:sp>
      <p:sp>
        <p:nvSpPr>
          <p:cNvPr id="595" name="Content Placeholder 2"/>
          <p:cNvSpPr txBox="1">
            <a:spLocks noGrp="1"/>
          </p:cNvSpPr>
          <p:nvPr>
            <p:ph type="body" idx="1"/>
          </p:nvPr>
        </p:nvSpPr>
        <p:spPr>
          <a:xfrm>
            <a:off x="781050" y="2352675"/>
            <a:ext cx="10477500" cy="4257675"/>
          </a:xfrm>
          <a:prstGeom prst="rect">
            <a:avLst/>
          </a:prstGeom>
        </p:spPr>
        <p:txBody>
          <a:bodyPr/>
          <a:lstStyle/>
          <a:p>
            <a:pPr marL="329184" indent="-329184" defTabSz="438911">
              <a:spcBef>
                <a:spcPts val="900"/>
              </a:spcBef>
              <a:buAutoNum type="arabicParenBoth"/>
              <a:defRPr sz="1727"/>
            </a:pPr>
            <a:r>
              <a:rPr dirty="0">
                <a:solidFill>
                  <a:srgbClr val="000000"/>
                </a:solidFill>
              </a:rPr>
              <a:t>There is hereby created the elder abuse commission. The commission shall consist of the following members…approved by the attorney general</a:t>
            </a:r>
          </a:p>
          <a:p>
            <a:pPr marL="329184" indent="-329184" defTabSz="438911">
              <a:spcBef>
                <a:spcPts val="900"/>
              </a:spcBef>
              <a:buSzTx/>
              <a:buFont typeface="Wingdings 3"/>
              <a:buNone/>
              <a:defRPr sz="1727"/>
            </a:pPr>
            <a:r>
              <a:rPr dirty="0"/>
              <a:t>	-18 appointments, usually representing specific professional associations</a:t>
            </a:r>
          </a:p>
          <a:p>
            <a:pPr marL="329184" indent="-329184" defTabSz="438911">
              <a:spcBef>
                <a:spcPts val="900"/>
              </a:spcBef>
              <a:buSzTx/>
              <a:buFont typeface="Wingdings 3"/>
              <a:buNone/>
              <a:defRPr sz="1727"/>
            </a:pPr>
            <a:r>
              <a:rPr dirty="0"/>
              <a:t>	-13 ex-officio members, usually representing specific state agencies or legislative bodies</a:t>
            </a:r>
          </a:p>
          <a:p>
            <a:pPr marL="329184" indent="-329184" defTabSz="438911">
              <a:spcBef>
                <a:spcPts val="900"/>
              </a:spcBef>
              <a:buSzTx/>
              <a:buFont typeface="Wingdings 3"/>
              <a:buNone/>
              <a:defRPr sz="1727"/>
            </a:pPr>
            <a:endParaRPr dirty="0"/>
          </a:p>
          <a:p>
            <a:pPr marL="329184" indent="-329184" defTabSz="438911">
              <a:spcBef>
                <a:spcPts val="900"/>
              </a:spcBef>
              <a:buSzTx/>
              <a:buFont typeface="Wingdings 3"/>
              <a:buNone/>
              <a:defRPr sz="1727"/>
            </a:pPr>
            <a:r>
              <a:rPr dirty="0"/>
              <a:t>(2) The EAC shall formulate and recommend strategies on all of the following:</a:t>
            </a:r>
          </a:p>
          <a:p>
            <a:pPr marL="329184" indent="-329184" defTabSz="438911">
              <a:spcBef>
                <a:spcPts val="900"/>
              </a:spcBef>
              <a:buSzTx/>
              <a:buFont typeface="Wingdings 3"/>
              <a:buNone/>
              <a:defRPr sz="1727"/>
            </a:pPr>
            <a:r>
              <a:rPr dirty="0"/>
              <a:t>	- increasing  awareness of and improving education on elder abuse</a:t>
            </a:r>
          </a:p>
          <a:p>
            <a:pPr marL="329184" indent="-329184" defTabSz="438911">
              <a:spcBef>
                <a:spcPts val="900"/>
              </a:spcBef>
              <a:buSzTx/>
              <a:buFont typeface="Wingdings 3"/>
              <a:buNone/>
              <a:defRPr sz="1727"/>
            </a:pPr>
            <a:r>
              <a:rPr dirty="0"/>
              <a:t>	- increasing research on elder abuse</a:t>
            </a:r>
          </a:p>
          <a:p>
            <a:pPr marL="329184" indent="-329184" defTabSz="438911">
              <a:spcBef>
                <a:spcPts val="900"/>
              </a:spcBef>
              <a:buSzTx/>
              <a:buFont typeface="Wingdings 3"/>
              <a:buNone/>
              <a:defRPr sz="1727"/>
            </a:pPr>
            <a:r>
              <a:rPr dirty="0"/>
              <a:t>	- improving policy, funding, and programming related to elder abuse</a:t>
            </a:r>
          </a:p>
          <a:p>
            <a:pPr marL="329184" indent="-329184" defTabSz="438911">
              <a:spcBef>
                <a:spcPts val="900"/>
              </a:spcBef>
              <a:buSzTx/>
              <a:buFont typeface="Wingdings 3"/>
              <a:buNone/>
              <a:defRPr sz="1727"/>
            </a:pPr>
            <a:r>
              <a:rPr dirty="0"/>
              <a:t>	- improving the judicial response to elder abuse victims</a:t>
            </a:r>
          </a:p>
          <a:p>
            <a:pPr marL="329184" indent="-329184" defTabSz="438911">
              <a:spcBef>
                <a:spcPts val="900"/>
              </a:spcBef>
              <a:buSzTx/>
              <a:buFont typeface="Wingdings 3"/>
              <a:buNone/>
              <a:defRPr sz="1727"/>
            </a:pPr>
            <a:r>
              <a:rPr dirty="0"/>
              <a:t>	- identifying ways to coordinate statewide efforts to address elder abuse</a:t>
            </a:r>
          </a:p>
        </p:txBody>
      </p:sp>
    </p:spTree>
  </p:cSld>
  <p:clrMapOvr>
    <a:masterClrMapping/>
  </p:clrMapOvr>
  <p:transition spd="med" advTm="99"/>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xfrm>
            <a:off x="2390215" y="2865483"/>
            <a:ext cx="3533463" cy="2014421"/>
          </a:xfrm>
          <a:prstGeom prst="rect">
            <a:avLst/>
          </a:prstGeom>
        </p:spPr>
        <p:txBody>
          <a:bodyPr/>
          <a:lstStyle>
            <a:lvl1pPr>
              <a:defRPr sz="3200"/>
            </a:lvl1pPr>
          </a:lstStyle>
          <a:p>
            <a:r>
              <a:t>California Elder Justice Coalition (CEJC)</a:t>
            </a:r>
          </a:p>
        </p:txBody>
      </p:sp>
      <p:pic>
        <p:nvPicPr>
          <p:cNvPr id="756" name="CEJC_logo_300dpi copy.tiff" descr="CEJC_logo_300dpi copy.tiff"/>
          <p:cNvPicPr>
            <a:picLocks noChangeAspect="1"/>
          </p:cNvPicPr>
          <p:nvPr/>
        </p:nvPicPr>
        <p:blipFill>
          <a:blip r:embed="rId2">
            <a:extLst/>
          </a:blip>
          <a:stretch>
            <a:fillRect/>
          </a:stretch>
        </p:blipFill>
        <p:spPr>
          <a:xfrm>
            <a:off x="6950035" y="2416601"/>
            <a:ext cx="4220806" cy="2110404"/>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Title 1"/>
          <p:cNvSpPr txBox="1">
            <a:spLocks noGrp="1"/>
          </p:cNvSpPr>
          <p:nvPr>
            <p:ph type="title"/>
          </p:nvPr>
        </p:nvSpPr>
        <p:spPr>
          <a:xfrm>
            <a:off x="1154953" y="973667"/>
            <a:ext cx="8761415" cy="706966"/>
          </a:xfrm>
          <a:prstGeom prst="rect">
            <a:avLst/>
          </a:prstGeom>
        </p:spPr>
        <p:txBody>
          <a:bodyPr/>
          <a:lstStyle/>
          <a:p>
            <a:r>
              <a:t>Our Humble Origins</a:t>
            </a:r>
          </a:p>
        </p:txBody>
      </p:sp>
      <p:sp>
        <p:nvSpPr>
          <p:cNvPr id="759" name="Content Placeholder 2"/>
          <p:cNvSpPr txBox="1">
            <a:spLocks noGrp="1"/>
          </p:cNvSpPr>
          <p:nvPr>
            <p:ph type="body" sz="half" idx="1"/>
          </p:nvPr>
        </p:nvSpPr>
        <p:spPr>
          <a:xfrm>
            <a:off x="790015" y="2743993"/>
            <a:ext cx="6470643" cy="3448138"/>
          </a:xfrm>
          <a:prstGeom prst="rect">
            <a:avLst/>
          </a:prstGeom>
        </p:spPr>
        <p:txBody>
          <a:bodyPr lIns="34290" tIns="34290" rIns="34290" bIns="34290"/>
          <a:lstStyle/>
          <a:p>
            <a:pPr>
              <a:lnSpc>
                <a:spcPct val="80000"/>
              </a:lnSpc>
              <a:buSzPct val="125000"/>
              <a:buFont typeface="Arial"/>
              <a:buChar char="•"/>
            </a:pPr>
            <a:r>
              <a:rPr dirty="0"/>
              <a:t>2008: Workgroup started by participants in Archstone Foundation’s Elder Abuse/Neglect Initiative to: </a:t>
            </a:r>
          </a:p>
          <a:p>
            <a:pPr lvl="1">
              <a:lnSpc>
                <a:spcPct val="80000"/>
              </a:lnSpc>
              <a:buFont typeface="Arial"/>
              <a:buChar char="•"/>
            </a:pPr>
            <a:r>
              <a:rPr dirty="0"/>
              <a:t>Explore systems problems and promising solutions </a:t>
            </a:r>
          </a:p>
          <a:p>
            <a:pPr lvl="1">
              <a:lnSpc>
                <a:spcPct val="80000"/>
              </a:lnSpc>
              <a:buFont typeface="Arial"/>
              <a:buChar char="•"/>
            </a:pPr>
            <a:r>
              <a:rPr dirty="0"/>
              <a:t>Provide opportunities to share information and build consensus </a:t>
            </a:r>
          </a:p>
          <a:p>
            <a:pPr lvl="1">
              <a:lnSpc>
                <a:spcPct val="80000"/>
              </a:lnSpc>
              <a:buFont typeface="Arial"/>
              <a:buChar char="•"/>
            </a:pPr>
            <a:r>
              <a:rPr dirty="0"/>
              <a:t>Provide voice from the field in policy </a:t>
            </a:r>
          </a:p>
          <a:p>
            <a:pPr lvl="1">
              <a:lnSpc>
                <a:spcPct val="80000"/>
              </a:lnSpc>
              <a:buFont typeface="Arial"/>
              <a:buChar char="•"/>
              <a:defRPr sz="1400"/>
            </a:pPr>
            <a:r>
              <a:rPr sz="1800" dirty="0"/>
              <a:t>Provide policy makers with streamlined, nonpartisan, interdisciplinary information </a:t>
            </a:r>
            <a:r>
              <a:rPr dirty="0"/>
              <a:t> </a:t>
            </a:r>
          </a:p>
        </p:txBody>
      </p:sp>
      <p:pic>
        <p:nvPicPr>
          <p:cNvPr id="760" name="Picture 2" descr="Picture 2"/>
          <p:cNvPicPr>
            <a:picLocks noChangeAspect="1"/>
          </p:cNvPicPr>
          <p:nvPr/>
        </p:nvPicPr>
        <p:blipFill>
          <a:blip r:embed="rId2">
            <a:extLst/>
          </a:blip>
          <a:srcRect l="3319" r="3319"/>
          <a:stretch>
            <a:fillRect/>
          </a:stretch>
        </p:blipFill>
        <p:spPr>
          <a:xfrm>
            <a:off x="7312517" y="2433673"/>
            <a:ext cx="4034528" cy="3241070"/>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itle 1"/>
          <p:cNvSpPr txBox="1">
            <a:spLocks noGrp="1"/>
          </p:cNvSpPr>
          <p:nvPr>
            <p:ph type="title"/>
          </p:nvPr>
        </p:nvSpPr>
        <p:spPr>
          <a:xfrm>
            <a:off x="1154953" y="973667"/>
            <a:ext cx="8761415" cy="706966"/>
          </a:xfrm>
          <a:prstGeom prst="rect">
            <a:avLst/>
          </a:prstGeom>
        </p:spPr>
        <p:txBody>
          <a:bodyPr/>
          <a:lstStyle/>
          <a:p>
            <a:r>
              <a:t>The Plans</a:t>
            </a:r>
          </a:p>
        </p:txBody>
      </p:sp>
      <p:pic>
        <p:nvPicPr>
          <p:cNvPr id="763" name="Proof4.pdf" descr="Proof4.pdf"/>
          <p:cNvPicPr>
            <a:picLocks noChangeAspect="1"/>
          </p:cNvPicPr>
          <p:nvPr/>
        </p:nvPicPr>
        <p:blipFill>
          <a:blip r:embed="rId2">
            <a:extLst/>
          </a:blip>
          <a:stretch>
            <a:fillRect/>
          </a:stretch>
        </p:blipFill>
        <p:spPr>
          <a:xfrm>
            <a:off x="6577566" y="2881133"/>
            <a:ext cx="2931882" cy="3794199"/>
          </a:xfrm>
          <a:prstGeom prst="rect">
            <a:avLst/>
          </a:prstGeom>
          <a:ln w="12700">
            <a:miter lim="400000"/>
          </a:ln>
        </p:spPr>
      </p:pic>
      <p:pic>
        <p:nvPicPr>
          <p:cNvPr id="764" name="image.png" descr="image.png"/>
          <p:cNvPicPr>
            <a:picLocks noChangeAspect="1"/>
          </p:cNvPicPr>
          <p:nvPr/>
        </p:nvPicPr>
        <p:blipFill>
          <a:blip r:embed="rId3">
            <a:extLst/>
          </a:blip>
          <a:stretch>
            <a:fillRect/>
          </a:stretch>
        </p:blipFill>
        <p:spPr>
          <a:xfrm>
            <a:off x="2424518" y="2882528"/>
            <a:ext cx="2932081" cy="3791540"/>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Title 1"/>
          <p:cNvSpPr txBox="1">
            <a:spLocks noGrp="1"/>
          </p:cNvSpPr>
          <p:nvPr>
            <p:ph type="title"/>
          </p:nvPr>
        </p:nvSpPr>
        <p:spPr>
          <a:xfrm>
            <a:off x="1154953" y="973667"/>
            <a:ext cx="8761415" cy="706966"/>
          </a:xfrm>
          <a:prstGeom prst="rect">
            <a:avLst/>
          </a:prstGeom>
        </p:spPr>
        <p:txBody>
          <a:bodyPr/>
          <a:lstStyle>
            <a:lvl1pPr algn="ctr"/>
          </a:lstStyle>
          <a:p>
            <a:r>
              <a:t>Topics </a:t>
            </a:r>
          </a:p>
        </p:txBody>
      </p:sp>
      <p:sp>
        <p:nvSpPr>
          <p:cNvPr id="767" name="Content Placeholder 2"/>
          <p:cNvSpPr txBox="1">
            <a:spLocks noGrp="1"/>
          </p:cNvSpPr>
          <p:nvPr>
            <p:ph type="body" sz="half" idx="1"/>
          </p:nvPr>
        </p:nvSpPr>
        <p:spPr>
          <a:xfrm>
            <a:off x="2529610" y="2404367"/>
            <a:ext cx="5882918" cy="4321893"/>
          </a:xfrm>
          <a:prstGeom prst="rect">
            <a:avLst/>
          </a:prstGeom>
        </p:spPr>
        <p:txBody>
          <a:bodyPr lIns="34290" tIns="34290" rIns="34290" bIns="34290">
            <a:normAutofit lnSpcReduction="10000"/>
          </a:bodyPr>
          <a:lstStyle/>
          <a:p>
            <a:pPr marL="791397" lvl="3" indent="-359343" defTabSz="202525">
              <a:lnSpc>
                <a:spcPct val="200000"/>
              </a:lnSpc>
              <a:spcBef>
                <a:spcPts val="0"/>
              </a:spcBef>
              <a:buClrTx/>
              <a:buSzPct val="100000"/>
              <a:buAutoNum type="romanUcPeriod"/>
              <a:defRPr sz="1575">
                <a:solidFill>
                  <a:srgbClr val="000000"/>
                </a:solidFill>
              </a:defRPr>
            </a:pPr>
            <a:r>
              <a:t>Modernizing Adult Protective Services (APS) </a:t>
            </a:r>
          </a:p>
          <a:p>
            <a:pPr marL="791397" lvl="3" indent="-359343" defTabSz="202525">
              <a:lnSpc>
                <a:spcPct val="200000"/>
              </a:lnSpc>
              <a:spcBef>
                <a:spcPts val="0"/>
              </a:spcBef>
              <a:buClrTx/>
              <a:buSzPct val="100000"/>
              <a:buAutoNum type="romanUcPeriod"/>
              <a:defRPr sz="1575">
                <a:solidFill>
                  <a:srgbClr val="000000"/>
                </a:solidFill>
              </a:defRPr>
            </a:pPr>
            <a:r>
              <a:t>Elder Abuse in Institutional Settings </a:t>
            </a:r>
          </a:p>
          <a:p>
            <a:pPr marL="791397" lvl="3" indent="-359343" defTabSz="202525">
              <a:lnSpc>
                <a:spcPct val="200000"/>
              </a:lnSpc>
              <a:spcBef>
                <a:spcPts val="0"/>
              </a:spcBef>
              <a:buClrTx/>
              <a:buSzPct val="100000"/>
              <a:buAutoNum type="romanUcPeriod"/>
              <a:defRPr sz="1575">
                <a:solidFill>
                  <a:srgbClr val="000000"/>
                </a:solidFill>
              </a:defRPr>
            </a:pPr>
            <a:r>
              <a:t>Preventing Caregiver Abuse </a:t>
            </a:r>
          </a:p>
          <a:p>
            <a:pPr marL="791397" lvl="3" indent="-359343" defTabSz="202525">
              <a:lnSpc>
                <a:spcPct val="200000"/>
              </a:lnSpc>
              <a:spcBef>
                <a:spcPts val="0"/>
              </a:spcBef>
              <a:buClrTx/>
              <a:buSzPct val="100000"/>
              <a:buAutoNum type="romanUcPeriod"/>
              <a:defRPr sz="1575">
                <a:solidFill>
                  <a:srgbClr val="000000"/>
                </a:solidFill>
              </a:defRPr>
            </a:pPr>
            <a:r>
              <a:t>The Legal System’s Role </a:t>
            </a:r>
          </a:p>
          <a:p>
            <a:pPr marL="791397" lvl="3" indent="-359343" defTabSz="202525">
              <a:lnSpc>
                <a:spcPct val="200000"/>
              </a:lnSpc>
              <a:spcBef>
                <a:spcPts val="0"/>
              </a:spcBef>
              <a:buClrTx/>
              <a:buSzPct val="100000"/>
              <a:buAutoNum type="romanUcPeriod"/>
              <a:defRPr sz="1575">
                <a:solidFill>
                  <a:srgbClr val="000000"/>
                </a:solidFill>
              </a:defRPr>
            </a:pPr>
            <a:r>
              <a:t>Fair Access to Services and Resources </a:t>
            </a:r>
          </a:p>
          <a:p>
            <a:pPr marL="791397" lvl="3" indent="-359343" defTabSz="202525">
              <a:lnSpc>
                <a:spcPct val="200000"/>
              </a:lnSpc>
              <a:spcBef>
                <a:spcPts val="0"/>
              </a:spcBef>
              <a:buClrTx/>
              <a:buSzPct val="100000"/>
              <a:buAutoNum type="romanUcPeriod"/>
              <a:defRPr sz="1575">
                <a:solidFill>
                  <a:srgbClr val="000000"/>
                </a:solidFill>
              </a:defRPr>
            </a:pPr>
            <a:r>
              <a:t>Long-Term Services and Supports (LTSS) </a:t>
            </a:r>
          </a:p>
          <a:p>
            <a:pPr marL="791397" lvl="3" indent="-359343" defTabSz="202525">
              <a:lnSpc>
                <a:spcPct val="200000"/>
              </a:lnSpc>
              <a:spcBef>
                <a:spcPts val="0"/>
              </a:spcBef>
              <a:buClrTx/>
              <a:buSzPct val="100000"/>
              <a:buAutoNum type="romanUcPeriod"/>
              <a:defRPr sz="1575">
                <a:solidFill>
                  <a:srgbClr val="000000"/>
                </a:solidFill>
              </a:defRPr>
            </a:pPr>
            <a:r>
              <a:t>Financial Abuse and Exploitation </a:t>
            </a:r>
          </a:p>
          <a:p>
            <a:pPr marL="791397" lvl="3" indent="-359343" defTabSz="202525">
              <a:lnSpc>
                <a:spcPct val="200000"/>
              </a:lnSpc>
              <a:spcBef>
                <a:spcPts val="0"/>
              </a:spcBef>
              <a:buClrTx/>
              <a:buSzPct val="100000"/>
              <a:buAutoNum type="romanUcPeriod"/>
              <a:defRPr sz="1575">
                <a:solidFill>
                  <a:srgbClr val="000000"/>
                </a:solidFill>
              </a:defRPr>
            </a:pPr>
            <a:r>
              <a:t>Victims Rights and Service Needs </a:t>
            </a:r>
          </a:p>
          <a:p>
            <a:pPr marL="791397" lvl="3" indent="-359343" defTabSz="202525">
              <a:lnSpc>
                <a:spcPct val="200000"/>
              </a:lnSpc>
              <a:spcBef>
                <a:spcPts val="0"/>
              </a:spcBef>
              <a:buClrTx/>
              <a:buSzPct val="100000"/>
              <a:buAutoNum type="romanUcPeriod"/>
              <a:defRPr sz="1575">
                <a:solidFill>
                  <a:srgbClr val="000000"/>
                </a:solidFill>
              </a:defRPr>
            </a:pPr>
            <a:r>
              <a:t>The Federal Role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Title 1"/>
          <p:cNvSpPr txBox="1">
            <a:spLocks noGrp="1"/>
          </p:cNvSpPr>
          <p:nvPr>
            <p:ph type="title"/>
          </p:nvPr>
        </p:nvSpPr>
        <p:spPr>
          <a:xfrm>
            <a:off x="1154953" y="973667"/>
            <a:ext cx="8761415" cy="706966"/>
          </a:xfrm>
          <a:prstGeom prst="rect">
            <a:avLst/>
          </a:prstGeom>
        </p:spPr>
        <p:txBody>
          <a:bodyPr/>
          <a:lstStyle/>
          <a:p>
            <a:r>
              <a:t>Principles of Elder Justice</a:t>
            </a:r>
          </a:p>
        </p:txBody>
      </p:sp>
      <p:sp>
        <p:nvSpPr>
          <p:cNvPr id="770" name="Content Placeholder 2"/>
          <p:cNvSpPr txBox="1">
            <a:spLocks noGrp="1"/>
          </p:cNvSpPr>
          <p:nvPr>
            <p:ph type="body" idx="1"/>
          </p:nvPr>
        </p:nvSpPr>
        <p:spPr>
          <a:xfrm>
            <a:off x="2060015" y="2505075"/>
            <a:ext cx="8417003" cy="4196557"/>
          </a:xfrm>
          <a:prstGeom prst="rect">
            <a:avLst/>
          </a:prstGeom>
        </p:spPr>
        <p:txBody>
          <a:bodyPr lIns="34290" tIns="34290" rIns="34290" bIns="34290"/>
          <a:lstStyle/>
          <a:p>
            <a:pPr marL="327073" lvl="1" indent="-327073" defTabSz="298965">
              <a:spcBef>
                <a:spcPts val="1200"/>
              </a:spcBef>
              <a:buClrTx/>
              <a:buSzPct val="100000"/>
              <a:buAutoNum type="arabicPeriod"/>
              <a:defRPr sz="2046">
                <a:solidFill>
                  <a:srgbClr val="000000"/>
                </a:solidFill>
              </a:defRPr>
            </a:pPr>
            <a:r>
              <a:t>Right to live free from abuse, neglect, and exploitation</a:t>
            </a:r>
          </a:p>
          <a:p>
            <a:pPr marL="327073" lvl="1" indent="-327073" defTabSz="298965">
              <a:spcBef>
                <a:spcPts val="1200"/>
              </a:spcBef>
              <a:buClrTx/>
              <a:buSzPct val="100000"/>
              <a:buAutoNum type="arabicPeriod"/>
              <a:defRPr sz="2046">
                <a:solidFill>
                  <a:srgbClr val="000000"/>
                </a:solidFill>
              </a:defRPr>
            </a:pPr>
            <a:r>
              <a:t>Access to services that promote independence and autonomy</a:t>
            </a:r>
          </a:p>
          <a:p>
            <a:pPr marL="327073" lvl="1" indent="-327073" defTabSz="298965">
              <a:spcBef>
                <a:spcPts val="1200"/>
              </a:spcBef>
              <a:buClrTx/>
              <a:buSzPct val="100000"/>
              <a:buAutoNum type="arabicPeriod"/>
              <a:defRPr sz="2046">
                <a:solidFill>
                  <a:srgbClr val="000000"/>
                </a:solidFill>
              </a:defRPr>
            </a:pPr>
            <a:r>
              <a:t>Access to justice system; includes victims rights and services</a:t>
            </a:r>
          </a:p>
          <a:p>
            <a:pPr marL="327073" lvl="1" indent="-327073" defTabSz="298965">
              <a:spcBef>
                <a:spcPts val="1200"/>
              </a:spcBef>
              <a:buClrTx/>
              <a:buSzPct val="100000"/>
              <a:buAutoNum type="arabicPeriod"/>
              <a:defRPr sz="2046">
                <a:solidFill>
                  <a:srgbClr val="000000"/>
                </a:solidFill>
              </a:defRPr>
            </a:pPr>
            <a:r>
              <a:t>Parity with other populations for services and benefits </a:t>
            </a:r>
          </a:p>
          <a:p>
            <a:pPr marL="327073" lvl="1" indent="-327073" defTabSz="298965">
              <a:spcBef>
                <a:spcPts val="1200"/>
              </a:spcBef>
              <a:buClrTx/>
              <a:buSzPct val="100000"/>
              <a:buAutoNum type="arabicPeriod"/>
              <a:defRPr sz="2046">
                <a:solidFill>
                  <a:srgbClr val="000000"/>
                </a:solidFill>
              </a:defRPr>
            </a:pPr>
            <a:r>
              <a:t>Parity within elderly population</a:t>
            </a:r>
          </a:p>
          <a:p>
            <a:pPr marL="327073" lvl="1" indent="-327073" defTabSz="298965">
              <a:spcBef>
                <a:spcPts val="1200"/>
              </a:spcBef>
              <a:buClrTx/>
              <a:buSzPct val="100000"/>
              <a:buAutoNum type="arabicPeriod"/>
              <a:defRPr sz="2046">
                <a:solidFill>
                  <a:srgbClr val="000000"/>
                </a:solidFill>
              </a:defRPr>
            </a:pPr>
            <a:r>
              <a:t>Consumer rights and protections, including LTSS consumers LTC facility residents</a:t>
            </a:r>
          </a:p>
          <a:p>
            <a:pPr marL="327073" lvl="1" indent="-327073" defTabSz="298965">
              <a:spcBef>
                <a:spcPts val="1200"/>
              </a:spcBef>
              <a:buClrTx/>
              <a:buSzPct val="100000"/>
              <a:buAutoNum type="arabicPeriod"/>
              <a:defRPr sz="2046">
                <a:solidFill>
                  <a:srgbClr val="000000"/>
                </a:solidFill>
              </a:defRPr>
            </a:pPr>
            <a:r>
              <a:t>Protecting the rights and autonomy of people with cognitive impairments</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 name="Title 1"/>
          <p:cNvSpPr txBox="1">
            <a:spLocks noGrp="1"/>
          </p:cNvSpPr>
          <p:nvPr>
            <p:ph type="title"/>
          </p:nvPr>
        </p:nvSpPr>
        <p:spPr>
          <a:xfrm>
            <a:off x="1154953" y="973667"/>
            <a:ext cx="8761415" cy="706966"/>
          </a:xfrm>
          <a:prstGeom prst="rect">
            <a:avLst/>
          </a:prstGeom>
        </p:spPr>
        <p:txBody>
          <a:bodyPr/>
          <a:lstStyle/>
          <a:p>
            <a:r>
              <a:t>Accomplishments</a:t>
            </a:r>
          </a:p>
        </p:txBody>
      </p:sp>
      <p:sp>
        <p:nvSpPr>
          <p:cNvPr id="773" name="Content Placeholder 2"/>
          <p:cNvSpPr txBox="1">
            <a:spLocks noGrp="1"/>
          </p:cNvSpPr>
          <p:nvPr>
            <p:ph type="body" idx="1"/>
          </p:nvPr>
        </p:nvSpPr>
        <p:spPr>
          <a:xfrm>
            <a:off x="1653615" y="2365375"/>
            <a:ext cx="9082500" cy="4193332"/>
          </a:xfrm>
          <a:prstGeom prst="rect">
            <a:avLst/>
          </a:prstGeom>
        </p:spPr>
        <p:txBody>
          <a:bodyPr lIns="34290" tIns="34290" rIns="34290" bIns="34290"/>
          <a:lstStyle/>
          <a:p>
            <a:pPr marL="0" indent="0" defTabSz="402336">
              <a:spcBef>
                <a:spcPts val="0"/>
              </a:spcBef>
              <a:buClrTx/>
              <a:buSzTx/>
              <a:buNone/>
              <a:defRPr sz="1408" b="1">
                <a:solidFill>
                  <a:srgbClr val="515151"/>
                </a:solidFill>
                <a:latin typeface="Helvetica Neue"/>
                <a:ea typeface="Helvetica Neue"/>
                <a:cs typeface="Helvetica Neue"/>
                <a:sym typeface="Helvetica Neue"/>
              </a:defRPr>
            </a:pPr>
            <a:endParaRPr/>
          </a:p>
          <a:p>
            <a:pPr marL="0" indent="0" defTabSz="402336">
              <a:spcBef>
                <a:spcPts val="0"/>
              </a:spcBef>
              <a:buClrTx/>
              <a:buSzTx/>
              <a:buNone/>
              <a:defRPr sz="1936" b="1">
                <a:solidFill>
                  <a:srgbClr val="515151"/>
                </a:solidFill>
              </a:defRPr>
            </a:pPr>
            <a:r>
              <a:t>Strengthened California's adult protective services program</a:t>
            </a:r>
            <a:endParaRPr b="0"/>
          </a:p>
          <a:p>
            <a:pPr marL="402336" indent="-402336" defTabSz="402336">
              <a:spcBef>
                <a:spcPts val="0"/>
              </a:spcBef>
              <a:buClrTx/>
              <a:buSzTx/>
              <a:buNone/>
              <a:tabLst>
                <a:tab pos="114300" algn="l"/>
                <a:tab pos="393700" algn="l"/>
              </a:tabLst>
              <a:defRPr sz="1936">
                <a:solidFill>
                  <a:srgbClr val="3F3F3F"/>
                </a:solidFill>
              </a:defRPr>
            </a:pPr>
            <a:r>
              <a:t>	•	Spearheaded successful effort to create a state APS leadership position</a:t>
            </a:r>
            <a:endParaRPr>
              <a:solidFill>
                <a:srgbClr val="515151"/>
              </a:solidFill>
            </a:endParaRPr>
          </a:p>
          <a:p>
            <a:pPr marL="402336" indent="-402336" defTabSz="402336">
              <a:spcBef>
                <a:spcPts val="0"/>
              </a:spcBef>
              <a:buClrTx/>
              <a:buSzTx/>
              <a:buNone/>
              <a:tabLst>
                <a:tab pos="114300" algn="l"/>
                <a:tab pos="393700" algn="l"/>
              </a:tabLst>
              <a:defRPr sz="1936">
                <a:solidFill>
                  <a:srgbClr val="3F3F3F"/>
                </a:solidFill>
              </a:defRPr>
            </a:pPr>
            <a:r>
              <a:t>	•	Successfully advocated for new training dollars for APS</a:t>
            </a:r>
            <a:endParaRPr>
              <a:solidFill>
                <a:srgbClr val="515151"/>
              </a:solidFill>
            </a:endParaRPr>
          </a:p>
          <a:p>
            <a:pPr marL="0" indent="0" defTabSz="402336">
              <a:spcBef>
                <a:spcPts val="0"/>
              </a:spcBef>
              <a:buClrTx/>
              <a:buSzTx/>
              <a:buNone/>
              <a:defRPr sz="1936">
                <a:solidFill>
                  <a:srgbClr val="515151"/>
                </a:solidFill>
              </a:defRPr>
            </a:pPr>
            <a:endParaRPr>
              <a:solidFill>
                <a:srgbClr val="515151"/>
              </a:solidFill>
            </a:endParaRPr>
          </a:p>
          <a:p>
            <a:pPr marL="0" indent="0" defTabSz="402336">
              <a:spcBef>
                <a:spcPts val="0"/>
              </a:spcBef>
              <a:buClrTx/>
              <a:buSzTx/>
              <a:buNone/>
              <a:defRPr sz="1936" b="1">
                <a:solidFill>
                  <a:srgbClr val="515151"/>
                </a:solidFill>
              </a:defRPr>
            </a:pPr>
            <a:r>
              <a:t>Developed comprehensive strategic plans</a:t>
            </a:r>
            <a:endParaRPr b="0"/>
          </a:p>
          <a:p>
            <a:pPr marL="402336" indent="-402336" defTabSz="402336">
              <a:spcBef>
                <a:spcPts val="0"/>
              </a:spcBef>
              <a:buClrTx/>
              <a:buSzTx/>
              <a:buNone/>
              <a:tabLst>
                <a:tab pos="114300" algn="l"/>
                <a:tab pos="393700" algn="l"/>
              </a:tabLst>
              <a:defRPr sz="1936" i="1">
                <a:solidFill>
                  <a:srgbClr val="3F3F3F"/>
                </a:solidFill>
              </a:defRPr>
            </a:pPr>
            <a:r>
              <a:rPr i="0"/>
              <a:t>	•	Hosted 2 state summits </a:t>
            </a:r>
          </a:p>
          <a:p>
            <a:pPr marL="402336" indent="-402336" defTabSz="402336">
              <a:spcBef>
                <a:spcPts val="0"/>
              </a:spcBef>
              <a:buClrTx/>
              <a:buSzTx/>
              <a:buNone/>
              <a:tabLst>
                <a:tab pos="114300" algn="l"/>
                <a:tab pos="393700" algn="l"/>
              </a:tabLst>
              <a:defRPr sz="1936" i="1">
                <a:solidFill>
                  <a:srgbClr val="3F3F3F"/>
                </a:solidFill>
              </a:defRPr>
            </a:pPr>
            <a:r>
              <a:rPr i="0"/>
              <a:t>	•	Produced comprehensive blueprints</a:t>
            </a:r>
            <a:endParaRPr>
              <a:solidFill>
                <a:srgbClr val="515151"/>
              </a:solidFill>
            </a:endParaRPr>
          </a:p>
          <a:p>
            <a:pPr marL="0" indent="0" defTabSz="402336">
              <a:spcBef>
                <a:spcPts val="0"/>
              </a:spcBef>
              <a:buClrTx/>
              <a:buSzTx/>
              <a:buNone/>
              <a:defRPr sz="1936">
                <a:solidFill>
                  <a:srgbClr val="515151"/>
                </a:solidFill>
              </a:defRPr>
            </a:pPr>
            <a:endParaRPr>
              <a:solidFill>
                <a:srgbClr val="515151"/>
              </a:solidFill>
            </a:endParaRPr>
          </a:p>
          <a:p>
            <a:pPr marL="0" indent="0" defTabSz="402336">
              <a:spcBef>
                <a:spcPts val="0"/>
              </a:spcBef>
              <a:buClrTx/>
              <a:buSzTx/>
              <a:buNone/>
              <a:defRPr sz="1936" b="1">
                <a:solidFill>
                  <a:srgbClr val="515151"/>
                </a:solidFill>
              </a:defRPr>
            </a:pPr>
            <a:r>
              <a:t>Helped develop services for victims under VOCA</a:t>
            </a:r>
          </a:p>
          <a:p>
            <a:pPr marL="402336" indent="-402336" defTabSz="402336">
              <a:spcBef>
                <a:spcPts val="0"/>
              </a:spcBef>
              <a:buClrTx/>
              <a:buSzTx/>
              <a:buNone/>
              <a:tabLst>
                <a:tab pos="114300" algn="l"/>
                <a:tab pos="393700" algn="l"/>
              </a:tabLst>
              <a:defRPr sz="1936" i="1">
                <a:solidFill>
                  <a:srgbClr val="3F3F3F"/>
                </a:solidFill>
              </a:defRPr>
            </a:pPr>
            <a:r>
              <a:rPr i="0"/>
              <a:t>	•	Alerted VOCA administrators to unmet needs resulting in 13 MDTs and more</a:t>
            </a:r>
          </a:p>
          <a:p>
            <a:pPr marL="402336" indent="-402336" defTabSz="402336">
              <a:spcBef>
                <a:spcPts val="0"/>
              </a:spcBef>
              <a:buClrTx/>
              <a:buSzTx/>
              <a:buNone/>
              <a:tabLst>
                <a:tab pos="114300" algn="l"/>
                <a:tab pos="393700" algn="l"/>
              </a:tabLst>
              <a:defRPr sz="1936" i="1">
                <a:solidFill>
                  <a:srgbClr val="3F3F3F"/>
                </a:solidFill>
              </a:defRPr>
            </a:pPr>
            <a:r>
              <a:rPr i="0"/>
              <a:t>	•	Provide training and technical assistance to VOCA</a:t>
            </a:r>
          </a:p>
          <a:p>
            <a:pPr marL="402336" indent="-402336" defTabSz="402336">
              <a:spcBef>
                <a:spcPts val="0"/>
              </a:spcBef>
              <a:buClrTx/>
              <a:buSzTx/>
              <a:buNone/>
              <a:tabLst>
                <a:tab pos="114300" algn="l"/>
                <a:tab pos="393700" algn="l"/>
              </a:tabLst>
              <a:defRPr sz="1408" i="1">
                <a:solidFill>
                  <a:srgbClr val="3F3F3F"/>
                </a:solidFill>
              </a:defRPr>
            </a:pPr>
            <a:r>
              <a:rPr i="0"/>
              <a:t>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Content Placeholder 2"/>
          <p:cNvSpPr txBox="1">
            <a:spLocks noGrp="1"/>
          </p:cNvSpPr>
          <p:nvPr>
            <p:ph type="body" idx="1"/>
          </p:nvPr>
        </p:nvSpPr>
        <p:spPr>
          <a:xfrm>
            <a:off x="1552015" y="2301875"/>
            <a:ext cx="9764961" cy="3972769"/>
          </a:xfrm>
          <a:prstGeom prst="rect">
            <a:avLst/>
          </a:prstGeom>
        </p:spPr>
        <p:txBody>
          <a:bodyPr lIns="34290" tIns="34290" rIns="34290" bIns="34290"/>
          <a:lstStyle/>
          <a:p>
            <a:pPr marL="0" indent="0" defTabSz="416052">
              <a:spcBef>
                <a:spcPts val="0"/>
              </a:spcBef>
              <a:buClrTx/>
              <a:buSzTx/>
              <a:buNone/>
              <a:defRPr sz="1820" b="1">
                <a:solidFill>
                  <a:srgbClr val="515151"/>
                </a:solidFill>
              </a:defRPr>
            </a:pPr>
            <a:r>
              <a:t>Raised awareness about elder justice among policy makers</a:t>
            </a:r>
            <a:endParaRPr b="0"/>
          </a:p>
          <a:p>
            <a:pPr marL="416052" indent="-416052" defTabSz="416052">
              <a:spcBef>
                <a:spcPts val="0"/>
              </a:spcBef>
              <a:buClrTx/>
              <a:buSzTx/>
              <a:buNone/>
              <a:tabLst>
                <a:tab pos="127000" algn="l"/>
                <a:tab pos="406400" algn="l"/>
              </a:tabLst>
              <a:defRPr sz="1820">
                <a:solidFill>
                  <a:srgbClr val="3F3F3F"/>
                </a:solidFill>
              </a:defRPr>
            </a:pPr>
            <a:r>
              <a:t>	•	Brown bag sessions and policy workshops with policy makers</a:t>
            </a:r>
            <a:endParaRPr>
              <a:solidFill>
                <a:srgbClr val="515151"/>
              </a:solidFill>
            </a:endParaRPr>
          </a:p>
          <a:p>
            <a:pPr marL="416052" indent="-416052" defTabSz="416052">
              <a:spcBef>
                <a:spcPts val="0"/>
              </a:spcBef>
              <a:buClrTx/>
              <a:buSzTx/>
              <a:buNone/>
              <a:tabLst>
                <a:tab pos="127000" algn="l"/>
                <a:tab pos="406400" algn="l"/>
              </a:tabLst>
              <a:defRPr sz="1820">
                <a:solidFill>
                  <a:srgbClr val="3F3F3F"/>
                </a:solidFill>
              </a:defRPr>
            </a:pPr>
            <a:r>
              <a:t>	•	Technical assistance to lawmakers and administrators in drafting laws/regulations</a:t>
            </a:r>
            <a:endParaRPr>
              <a:solidFill>
                <a:srgbClr val="515151"/>
              </a:solidFill>
            </a:endParaRPr>
          </a:p>
          <a:p>
            <a:pPr marL="416052" indent="-416052" defTabSz="416052">
              <a:spcBef>
                <a:spcPts val="0"/>
              </a:spcBef>
              <a:buClrTx/>
              <a:buSzTx/>
              <a:buNone/>
              <a:tabLst>
                <a:tab pos="127000" algn="l"/>
                <a:tab pos="406400" algn="l"/>
              </a:tabLst>
              <a:defRPr sz="1820">
                <a:solidFill>
                  <a:srgbClr val="3F3F3F"/>
                </a:solidFill>
              </a:defRPr>
            </a:pPr>
            <a:r>
              <a:t>	•	Testimony, policy briefs, &amp; fact sheets</a:t>
            </a:r>
            <a:endParaRPr>
              <a:solidFill>
                <a:srgbClr val="515151"/>
              </a:solidFill>
            </a:endParaRPr>
          </a:p>
          <a:p>
            <a:pPr marL="0" indent="0" defTabSz="416052">
              <a:spcBef>
                <a:spcPts val="0"/>
              </a:spcBef>
              <a:buClrTx/>
              <a:buSzTx/>
              <a:buNone/>
              <a:defRPr sz="1820">
                <a:solidFill>
                  <a:srgbClr val="515151"/>
                </a:solidFill>
              </a:defRPr>
            </a:pPr>
            <a:endParaRPr>
              <a:solidFill>
                <a:srgbClr val="515151"/>
              </a:solidFill>
            </a:endParaRPr>
          </a:p>
          <a:p>
            <a:pPr marL="0" indent="0" defTabSz="416052">
              <a:spcBef>
                <a:spcPts val="0"/>
              </a:spcBef>
              <a:buClrTx/>
              <a:buSzTx/>
              <a:buNone/>
              <a:defRPr sz="1820" b="1">
                <a:solidFill>
                  <a:srgbClr val="515151"/>
                </a:solidFill>
              </a:defRPr>
            </a:pPr>
            <a:r>
              <a:t>Mobilized network</a:t>
            </a:r>
            <a:endParaRPr b="0"/>
          </a:p>
          <a:p>
            <a:pPr marL="416052" indent="-416052" defTabSz="416052">
              <a:spcBef>
                <a:spcPts val="0"/>
              </a:spcBef>
              <a:buClrTx/>
              <a:buSzTx/>
              <a:buNone/>
              <a:tabLst>
                <a:tab pos="127000" algn="l"/>
                <a:tab pos="406400" algn="l"/>
              </a:tabLst>
              <a:defRPr sz="1820">
                <a:solidFill>
                  <a:srgbClr val="3F3F3F"/>
                </a:solidFill>
              </a:defRPr>
            </a:pPr>
            <a:r>
              <a:t>	•	Launched CEJC as member organization</a:t>
            </a:r>
            <a:endParaRPr>
              <a:solidFill>
                <a:srgbClr val="515151"/>
              </a:solidFill>
            </a:endParaRPr>
          </a:p>
          <a:p>
            <a:pPr marL="416052" indent="-416052" defTabSz="416052">
              <a:spcBef>
                <a:spcPts val="0"/>
              </a:spcBef>
              <a:buClrTx/>
              <a:buSzTx/>
              <a:buNone/>
              <a:tabLst>
                <a:tab pos="127000" algn="l"/>
                <a:tab pos="406400" algn="l"/>
              </a:tabLst>
              <a:defRPr sz="1820">
                <a:solidFill>
                  <a:srgbClr val="3F3F3F"/>
                </a:solidFill>
              </a:defRPr>
            </a:pPr>
            <a:r>
              <a:t>	•	Partnerships with state/federal advocacy groups</a:t>
            </a:r>
          </a:p>
          <a:p>
            <a:pPr marL="416052" indent="-416052" defTabSz="416052">
              <a:spcBef>
                <a:spcPts val="0"/>
              </a:spcBef>
              <a:buClrTx/>
              <a:buSzTx/>
              <a:buNone/>
              <a:tabLst>
                <a:tab pos="127000" algn="l"/>
                <a:tab pos="406400" algn="l"/>
              </a:tabLst>
              <a:defRPr sz="1820">
                <a:solidFill>
                  <a:srgbClr val="3F3F3F"/>
                </a:solidFill>
              </a:defRPr>
            </a:pPr>
            <a:r>
              <a:t>	•	Represent CA's elder justice network at state/national forums</a:t>
            </a:r>
          </a:p>
          <a:p>
            <a:pPr marL="416052" indent="-416052" defTabSz="416052">
              <a:spcBef>
                <a:spcPts val="0"/>
              </a:spcBef>
              <a:buClrTx/>
              <a:buSzTx/>
              <a:buNone/>
              <a:tabLst>
                <a:tab pos="127000" algn="l"/>
                <a:tab pos="406400" algn="l"/>
              </a:tabLst>
              <a:defRPr sz="1820">
                <a:solidFill>
                  <a:srgbClr val="3F3F3F"/>
                </a:solidFill>
              </a:defRPr>
            </a:pPr>
            <a:endParaRPr>
              <a:solidFill>
                <a:srgbClr val="515151"/>
              </a:solidFill>
            </a:endParaRPr>
          </a:p>
          <a:p>
            <a:pPr marL="0" indent="0" defTabSz="416052">
              <a:spcBef>
                <a:spcPts val="0"/>
              </a:spcBef>
              <a:buClrTx/>
              <a:buSzTx/>
              <a:buNone/>
              <a:defRPr sz="1820" b="1">
                <a:solidFill>
                  <a:srgbClr val="515151"/>
                </a:solidFill>
              </a:defRPr>
            </a:pPr>
            <a:r>
              <a:t>Explored emerging issues and challenges </a:t>
            </a:r>
            <a:endParaRPr b="0"/>
          </a:p>
          <a:p>
            <a:pPr marL="416052" indent="-416052" defTabSz="416052">
              <a:spcBef>
                <a:spcPts val="0"/>
              </a:spcBef>
              <a:buClrTx/>
              <a:buSzTx/>
              <a:buNone/>
              <a:tabLst>
                <a:tab pos="127000" algn="l"/>
                <a:tab pos="406400" algn="l"/>
              </a:tabLst>
              <a:defRPr sz="1820">
                <a:solidFill>
                  <a:srgbClr val="3F3F3F"/>
                </a:solidFill>
              </a:defRPr>
            </a:pPr>
            <a:r>
              <a:t>	•	Preventing Abuse by Caregivers</a:t>
            </a:r>
            <a:endParaRPr>
              <a:solidFill>
                <a:srgbClr val="515151"/>
              </a:solidFill>
            </a:endParaRPr>
          </a:p>
          <a:p>
            <a:pPr marL="416052" indent="-416052" defTabSz="416052">
              <a:spcBef>
                <a:spcPts val="0"/>
              </a:spcBef>
              <a:buClrTx/>
              <a:buSzTx/>
              <a:buNone/>
              <a:tabLst>
                <a:tab pos="127000" algn="l"/>
                <a:tab pos="406400" algn="l"/>
              </a:tabLst>
              <a:defRPr sz="1820">
                <a:solidFill>
                  <a:srgbClr val="3F3F3F"/>
                </a:solidFill>
              </a:defRPr>
            </a:pPr>
            <a:r>
              <a:t>	•	Elder justice in the age of managed care  </a:t>
            </a:r>
            <a:endParaRPr>
              <a:solidFill>
                <a:srgbClr val="515151"/>
              </a:solidFill>
            </a:endParaRPr>
          </a:p>
          <a:p>
            <a:pPr marL="416052" indent="-416052" defTabSz="416052">
              <a:spcBef>
                <a:spcPts val="0"/>
              </a:spcBef>
              <a:buClrTx/>
              <a:buSzTx/>
              <a:buNone/>
              <a:tabLst>
                <a:tab pos="127000" algn="l"/>
                <a:tab pos="406400" algn="l"/>
              </a:tabLst>
              <a:defRPr sz="1820" i="1">
                <a:solidFill>
                  <a:srgbClr val="2A2A2A"/>
                </a:solidFill>
              </a:defRPr>
            </a:pPr>
            <a:r>
              <a:rPr i="0">
                <a:solidFill>
                  <a:srgbClr val="3F3F3F"/>
                </a:solidFill>
              </a:rPr>
              <a:t>	•	Homeless, incarcerated, reentering older people</a:t>
            </a:r>
          </a:p>
        </p:txBody>
      </p:sp>
      <p:sp>
        <p:nvSpPr>
          <p:cNvPr id="776" name="Title 1"/>
          <p:cNvSpPr txBox="1">
            <a:spLocks noGrp="1"/>
          </p:cNvSpPr>
          <p:nvPr>
            <p:ph type="title"/>
          </p:nvPr>
        </p:nvSpPr>
        <p:spPr>
          <a:xfrm>
            <a:off x="1154953" y="973667"/>
            <a:ext cx="8761415" cy="706966"/>
          </a:xfrm>
          <a:prstGeom prst="rect">
            <a:avLst/>
          </a:prstGeom>
        </p:spPr>
        <p:txBody>
          <a:bodyPr/>
          <a:lstStyle/>
          <a:p>
            <a:r>
              <a:t>Accomplishments (cont)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9808"/>
            <a:ext cx="10972800" cy="1215354"/>
          </a:xfrm>
        </p:spPr>
        <p:txBody>
          <a:bodyPr/>
          <a:lstStyle/>
          <a:p>
            <a:pPr algn="r"/>
            <a:endParaRPr lang="en-US" dirty="0"/>
          </a:p>
        </p:txBody>
      </p:sp>
      <p:sp>
        <p:nvSpPr>
          <p:cNvPr id="3" name="Content Placeholder 2"/>
          <p:cNvSpPr>
            <a:spLocks noGrp="1"/>
          </p:cNvSpPr>
          <p:nvPr>
            <p:ph idx="1"/>
          </p:nvPr>
        </p:nvSpPr>
        <p:spPr>
          <a:xfrm>
            <a:off x="609600" y="2468563"/>
            <a:ext cx="10972800" cy="4389437"/>
          </a:xfrm>
        </p:spPr>
        <p:txBody>
          <a:bodyPr>
            <a:normAutofit fontScale="92500" lnSpcReduction="20000"/>
          </a:bodyPr>
          <a:lstStyle/>
          <a:p>
            <a:pPr marL="0" indent="0">
              <a:buNone/>
            </a:pPr>
            <a:endParaRPr lang="en-US" sz="800" dirty="0" smtClean="0"/>
          </a:p>
          <a:p>
            <a:pPr>
              <a:buSzPct val="125000"/>
              <a:buFont typeface="Arial"/>
              <a:buChar char="•"/>
            </a:pPr>
            <a:r>
              <a:rPr lang="en-US" sz="3000" dirty="0" smtClean="0"/>
              <a:t>Lifespan: not for profit agency in Rochester, NY</a:t>
            </a:r>
          </a:p>
          <a:p>
            <a:pPr lvl="1">
              <a:buFont typeface="Arial"/>
              <a:buChar char="•"/>
            </a:pPr>
            <a:r>
              <a:rPr lang="en-US" sz="2600" b="1" dirty="0" smtClean="0"/>
              <a:t>Mission: </a:t>
            </a:r>
            <a:r>
              <a:rPr lang="en-US" sz="2600" i="1" dirty="0" smtClean="0"/>
              <a:t>Helping older adults and their caregivers take on the challenges and opportunities of longer life.</a:t>
            </a:r>
          </a:p>
          <a:p>
            <a:pPr lvl="1">
              <a:buFont typeface="Arial"/>
              <a:buChar char="•"/>
            </a:pPr>
            <a:r>
              <a:rPr lang="en-US" sz="2600" dirty="0" smtClean="0"/>
              <a:t>Over 30 programs</a:t>
            </a:r>
          </a:p>
          <a:p>
            <a:pPr lvl="1"/>
            <a:endParaRPr lang="en-US" sz="2800" dirty="0" smtClean="0"/>
          </a:p>
          <a:p>
            <a:pPr>
              <a:buSzPct val="125000"/>
              <a:buFont typeface="Arial"/>
              <a:buChar char="•"/>
            </a:pPr>
            <a:r>
              <a:rPr lang="en-US" sz="3000" dirty="0" smtClean="0"/>
              <a:t>1986: Elder Abuse Prevention Program launched</a:t>
            </a:r>
          </a:p>
          <a:p>
            <a:pPr>
              <a:buSzPct val="125000"/>
              <a:buFont typeface="Arial"/>
              <a:buChar char="•"/>
            </a:pPr>
            <a:endParaRPr lang="en-US" sz="3000" dirty="0"/>
          </a:p>
          <a:p>
            <a:pPr>
              <a:buSzPct val="125000"/>
              <a:buFont typeface="Arial"/>
              <a:buChar char="•"/>
            </a:pPr>
            <a:r>
              <a:rPr lang="en-US" sz="3000" dirty="0" smtClean="0"/>
              <a:t>Lifespan’s elder abuse activities under umbrella of </a:t>
            </a:r>
          </a:p>
          <a:p>
            <a:pPr marL="0" indent="0">
              <a:buNone/>
            </a:pPr>
            <a:r>
              <a:rPr lang="en-US" sz="2800" dirty="0" smtClean="0"/>
              <a:t>            </a:t>
            </a:r>
            <a:r>
              <a:rPr lang="en-US" sz="2800" b="1" dirty="0" smtClean="0"/>
              <a:t>Upstate Elder Abuse Center at Lifespan</a:t>
            </a:r>
            <a:endParaRPr lang="en-US" sz="2800" b="1" dirty="0"/>
          </a:p>
        </p:txBody>
      </p:sp>
      <p:pic>
        <p:nvPicPr>
          <p:cNvPr id="5" name="Picture 4"/>
          <p:cNvPicPr>
            <a:picLocks noChangeAspect="1"/>
          </p:cNvPicPr>
          <p:nvPr/>
        </p:nvPicPr>
        <p:blipFill>
          <a:blip r:embed="rId3"/>
          <a:stretch>
            <a:fillRect/>
          </a:stretch>
        </p:blipFill>
        <p:spPr>
          <a:xfrm>
            <a:off x="3944100" y="838200"/>
            <a:ext cx="4303800" cy="1215354"/>
          </a:xfrm>
          <a:prstGeom prst="rect">
            <a:avLst/>
          </a:prstGeom>
        </p:spPr>
      </p:pic>
    </p:spTree>
    <p:extLst>
      <p:ext uri="{BB962C8B-B14F-4D97-AF65-F5344CB8AC3E}">
        <p14:creationId xmlns:p14="http://schemas.microsoft.com/office/powerpoint/2010/main" val="3567116589"/>
      </p:ext>
    </p:extLst>
  </p:cSld>
  <p:clrMapOvr>
    <a:masterClrMapping/>
  </p:clrMapOvr>
  <mc:AlternateContent xmlns:mc="http://schemas.openxmlformats.org/markup-compatibility/2006" xmlns:p14="http://schemas.microsoft.com/office/powerpoint/2010/main">
    <mc:Choice Requires="p14">
      <p:transition spd="med" p14:dur="700" advTm="262">
        <p:fade/>
      </p:transition>
    </mc:Choice>
    <mc:Fallback xmlns="">
      <p:transition xmlns:p14="http://schemas.microsoft.com/office/powerpoint/2010/main" spd="med" advTm="262">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Title 1"/>
          <p:cNvSpPr txBox="1">
            <a:spLocks noGrp="1"/>
          </p:cNvSpPr>
          <p:nvPr>
            <p:ph type="title"/>
          </p:nvPr>
        </p:nvSpPr>
        <p:spPr>
          <a:xfrm>
            <a:off x="1154953" y="973667"/>
            <a:ext cx="8761415" cy="706966"/>
          </a:xfrm>
          <a:prstGeom prst="rect">
            <a:avLst/>
          </a:prstGeom>
        </p:spPr>
        <p:txBody>
          <a:bodyPr/>
          <a:lstStyle/>
          <a:p>
            <a:r>
              <a:t>Advocates Academy</a:t>
            </a:r>
          </a:p>
        </p:txBody>
      </p:sp>
      <p:sp>
        <p:nvSpPr>
          <p:cNvPr id="779" name="Content Placeholder 2"/>
          <p:cNvSpPr txBox="1">
            <a:spLocks noGrp="1"/>
          </p:cNvSpPr>
          <p:nvPr>
            <p:ph type="body" sz="half" idx="1"/>
          </p:nvPr>
        </p:nvSpPr>
        <p:spPr>
          <a:xfrm>
            <a:off x="2390215" y="2629693"/>
            <a:ext cx="8220339" cy="3419228"/>
          </a:xfrm>
          <a:prstGeom prst="rect">
            <a:avLst/>
          </a:prstGeom>
        </p:spPr>
        <p:txBody>
          <a:bodyPr lIns="34290" tIns="34290" rIns="34290" bIns="34290"/>
          <a:lstStyle/>
          <a:p>
            <a:pPr marL="417234" indent="-417234" defTabSz="321468">
              <a:buClrTx/>
              <a:buSzPct val="100000"/>
              <a:buChar char="•"/>
              <a:defRPr>
                <a:solidFill>
                  <a:srgbClr val="000000"/>
                </a:solidFill>
              </a:defRPr>
            </a:pPr>
            <a:r>
              <a:t>Create a corp of advocates with skills/expertise in policy</a:t>
            </a:r>
          </a:p>
          <a:p>
            <a:pPr marL="417234" indent="-417234" defTabSz="321468">
              <a:buClrTx/>
              <a:buSzPct val="100000"/>
              <a:buChar char="•"/>
              <a:defRPr>
                <a:solidFill>
                  <a:srgbClr val="000000"/>
                </a:solidFill>
              </a:defRPr>
            </a:pPr>
            <a:r>
              <a:t>introduce EJ advocates and policy makers</a:t>
            </a:r>
          </a:p>
          <a:p>
            <a:pPr marL="417234" indent="-417234" defTabSz="321468">
              <a:buClrTx/>
              <a:buSzPct val="100000"/>
              <a:buChar char="•"/>
              <a:defRPr>
                <a:solidFill>
                  <a:srgbClr val="000000"/>
                </a:solidFill>
              </a:defRPr>
            </a:pPr>
            <a:r>
              <a:t>Provide mentoring opportunities </a:t>
            </a:r>
          </a:p>
          <a:p>
            <a:pPr marL="417234" indent="-417234" defTabSz="321468">
              <a:buClrTx/>
              <a:buSzPct val="100000"/>
              <a:buChar char="•"/>
              <a:defRPr>
                <a:solidFill>
                  <a:srgbClr val="000000"/>
                </a:solidFill>
              </a:defRPr>
            </a:pPr>
            <a:r>
              <a:t>Build skills in identifying and demonstrating needs</a:t>
            </a:r>
          </a:p>
          <a:p>
            <a:pPr marL="417234" indent="-417234" defTabSz="321468">
              <a:buClrTx/>
              <a:buSzPct val="100000"/>
              <a:buChar char="•"/>
              <a:defRPr>
                <a:solidFill>
                  <a:srgbClr val="000000"/>
                </a:solidFill>
              </a:defRPr>
            </a:pPr>
            <a:r>
              <a:t>Work collectively to improve service delivery</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 name="Unfinished Business"/>
          <p:cNvSpPr txBox="1">
            <a:spLocks noGrp="1"/>
          </p:cNvSpPr>
          <p:nvPr>
            <p:ph type="title"/>
          </p:nvPr>
        </p:nvSpPr>
        <p:spPr>
          <a:prstGeom prst="rect">
            <a:avLst/>
          </a:prstGeom>
        </p:spPr>
        <p:txBody>
          <a:bodyPr/>
          <a:lstStyle>
            <a:lvl1pPr defTabSz="406908">
              <a:defRPr sz="3026"/>
            </a:lvl1pPr>
          </a:lstStyle>
          <a:p>
            <a:r>
              <a:t>Unfinished Business</a:t>
            </a:r>
          </a:p>
        </p:txBody>
      </p:sp>
      <p:sp>
        <p:nvSpPr>
          <p:cNvPr id="782" name="Extend Victim Compensation to financial crime victims…"/>
          <p:cNvSpPr txBox="1">
            <a:spLocks noGrp="1"/>
          </p:cNvSpPr>
          <p:nvPr>
            <p:ph type="body" sz="half" idx="1"/>
          </p:nvPr>
        </p:nvSpPr>
        <p:spPr>
          <a:xfrm>
            <a:off x="2390215" y="2809875"/>
            <a:ext cx="8892347" cy="2562226"/>
          </a:xfrm>
          <a:prstGeom prst="rect">
            <a:avLst/>
          </a:prstGeom>
        </p:spPr>
        <p:txBody>
          <a:bodyPr/>
          <a:lstStyle/>
          <a:p>
            <a:pPr>
              <a:buSzPct val="125000"/>
              <a:buFont typeface="Arial"/>
              <a:buChar char="•"/>
              <a:defRPr sz="2300"/>
            </a:pPr>
            <a:r>
              <a:rPr dirty="0"/>
              <a:t>Extend Victim Compensation to financial crime victims</a:t>
            </a:r>
          </a:p>
          <a:p>
            <a:pPr>
              <a:buSzPct val="125000"/>
              <a:buFont typeface="Arial"/>
              <a:buChar char="•"/>
              <a:defRPr sz="2300"/>
            </a:pPr>
            <a:r>
              <a:rPr dirty="0"/>
              <a:t>Launch A*TEAM to address systemic issues</a:t>
            </a:r>
          </a:p>
          <a:p>
            <a:pPr>
              <a:buSzPct val="125000"/>
              <a:buFont typeface="Arial"/>
              <a:buChar char="•"/>
              <a:defRPr sz="2300"/>
            </a:pPr>
            <a:r>
              <a:rPr dirty="0"/>
              <a:t>Blue Ribbon Panel</a:t>
            </a:r>
          </a:p>
          <a:p>
            <a:pPr>
              <a:buSzPct val="125000"/>
              <a:buFont typeface="Arial"/>
              <a:buChar char="•"/>
              <a:defRPr sz="2300"/>
            </a:pPr>
            <a:r>
              <a:rPr dirty="0"/>
              <a:t>Help mobilize national elder justice movement </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Title 1"/>
          <p:cNvSpPr txBox="1">
            <a:spLocks noGrp="1"/>
          </p:cNvSpPr>
          <p:nvPr>
            <p:ph type="title"/>
          </p:nvPr>
        </p:nvSpPr>
        <p:spPr>
          <a:xfrm>
            <a:off x="1154953" y="2677645"/>
            <a:ext cx="4351027" cy="2283825"/>
          </a:xfrm>
          <a:prstGeom prst="rect">
            <a:avLst/>
          </a:prstGeom>
        </p:spPr>
        <p:txBody>
          <a:bodyPr/>
          <a:lstStyle/>
          <a:p>
            <a:r>
              <a:t>Discussion</a:t>
            </a:r>
          </a:p>
        </p:txBody>
      </p:sp>
      <p:sp>
        <p:nvSpPr>
          <p:cNvPr id="785" name="Text Placeholder 2"/>
          <p:cNvSpPr txBox="1">
            <a:spLocks noGrp="1"/>
          </p:cNvSpPr>
          <p:nvPr>
            <p:ph type="body" sz="quarter" idx="1"/>
          </p:nvPr>
        </p:nvSpPr>
        <p:spPr>
          <a:prstGeom prst="rect">
            <a:avLst/>
          </a:prstGeom>
        </p:spPr>
        <p:txBody>
          <a:bodyPr/>
          <a:lstStyle/>
          <a:p>
            <a:pPr>
              <a:defRPr sz="4000" b="1"/>
            </a:pPr>
            <a:r>
              <a:t>Lisa Nerenberg,</a:t>
            </a:r>
          </a:p>
          <a:p>
            <a:pPr>
              <a:defRPr sz="4000" b="1"/>
            </a:pPr>
            <a:r>
              <a:t>Moderator</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Title 1"/>
          <p:cNvSpPr txBox="1">
            <a:spLocks noGrp="1"/>
          </p:cNvSpPr>
          <p:nvPr>
            <p:ph type="title"/>
          </p:nvPr>
        </p:nvSpPr>
        <p:spPr>
          <a:xfrm>
            <a:off x="1154954" y="1693333"/>
            <a:ext cx="3865135" cy="1735667"/>
          </a:xfrm>
          <a:prstGeom prst="rect">
            <a:avLst/>
          </a:prstGeom>
        </p:spPr>
        <p:txBody>
          <a:bodyPr/>
          <a:lstStyle/>
          <a:p>
            <a:r>
              <a:t>What are….</a:t>
            </a:r>
          </a:p>
        </p:txBody>
      </p:sp>
      <p:sp>
        <p:nvSpPr>
          <p:cNvPr id="788" name="Text Placeholder 3"/>
          <p:cNvSpPr txBox="1">
            <a:spLocks noGrp="1"/>
          </p:cNvSpPr>
          <p:nvPr>
            <p:ph type="body" sz="quarter" idx="1"/>
          </p:nvPr>
        </p:nvSpPr>
        <p:spPr>
          <a:xfrm>
            <a:off x="1154953" y="3657600"/>
            <a:ext cx="3859214" cy="1371600"/>
          </a:xfrm>
          <a:prstGeom prst="rect">
            <a:avLst/>
          </a:prstGeom>
        </p:spPr>
        <p:txBody>
          <a:bodyPr/>
          <a:lstStyle>
            <a:lvl1pPr>
              <a:defRPr sz="2400"/>
            </a:lvl1pPr>
          </a:lstStyle>
          <a:p>
            <a:r>
              <a:t>Significant commonalities and differences?</a:t>
            </a:r>
          </a:p>
        </p:txBody>
      </p:sp>
      <p:pic>
        <p:nvPicPr>
          <p:cNvPr id="789" name="Picture 2" descr="Picture 2"/>
          <p:cNvPicPr>
            <a:picLocks noGrp="1" noChangeAspect="1"/>
          </p:cNvPicPr>
          <p:nvPr>
            <p:ph type="pic" idx="13"/>
          </p:nvPr>
        </p:nvPicPr>
        <p:blipFill>
          <a:blip r:embed="rId2">
            <a:extLst/>
          </a:blip>
          <a:srcRect l="3537" r="3537"/>
          <a:stretch>
            <a:fillRect/>
          </a:stretch>
        </p:blipFill>
        <p:spPr>
          <a:xfrm>
            <a:off x="6547870" y="1143000"/>
            <a:ext cx="3227194" cy="4572000"/>
          </a:xfrm>
          <a:prstGeom prst="rect">
            <a:avLst/>
          </a:prstGeom>
          <a:effectLst/>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Title 1"/>
          <p:cNvSpPr txBox="1">
            <a:spLocks noGrp="1"/>
          </p:cNvSpPr>
          <p:nvPr>
            <p:ph type="title"/>
          </p:nvPr>
        </p:nvSpPr>
        <p:spPr>
          <a:prstGeom prst="rect">
            <a:avLst/>
          </a:prstGeom>
        </p:spPr>
        <p:txBody>
          <a:bodyPr/>
          <a:lstStyle/>
          <a:p>
            <a:r>
              <a:t>What are…</a:t>
            </a:r>
          </a:p>
        </p:txBody>
      </p:sp>
      <p:sp>
        <p:nvSpPr>
          <p:cNvPr id="792" name="Text Placeholder 3"/>
          <p:cNvSpPr txBox="1">
            <a:spLocks noGrp="1"/>
          </p:cNvSpPr>
          <p:nvPr>
            <p:ph type="body" sz="quarter" idx="1"/>
          </p:nvPr>
        </p:nvSpPr>
        <p:spPr>
          <a:xfrm>
            <a:off x="1154954" y="3129279"/>
            <a:ext cx="2793159" cy="2895600"/>
          </a:xfrm>
          <a:prstGeom prst="rect">
            <a:avLst/>
          </a:prstGeom>
        </p:spPr>
        <p:txBody>
          <a:bodyPr anchor="t"/>
          <a:lstStyle>
            <a:lvl1pPr marL="0" indent="0">
              <a:buSzTx/>
              <a:buFont typeface="Wingdings 3"/>
              <a:buNone/>
              <a:defRPr sz="3200" b="1">
                <a:solidFill>
                  <a:srgbClr val="9CDC68"/>
                </a:solidFill>
              </a:defRPr>
            </a:lvl1pPr>
          </a:lstStyle>
          <a:p>
            <a:r>
              <a:t>Some unexpected outcomes?</a:t>
            </a:r>
          </a:p>
        </p:txBody>
      </p:sp>
      <p:pic>
        <p:nvPicPr>
          <p:cNvPr id="793" name="Picture 2" descr="Picture 2"/>
          <p:cNvPicPr>
            <a:picLocks noChangeAspect="1"/>
          </p:cNvPicPr>
          <p:nvPr/>
        </p:nvPicPr>
        <p:blipFill>
          <a:blip r:embed="rId2">
            <a:extLst/>
          </a:blip>
          <a:stretch>
            <a:fillRect/>
          </a:stretch>
        </p:blipFill>
        <p:spPr>
          <a:xfrm>
            <a:off x="5781675" y="1550487"/>
            <a:ext cx="5189538" cy="4366625"/>
          </a:xfrm>
          <a:prstGeom prst="rect">
            <a:avLst/>
          </a:prstGeom>
          <a:ln w="12700">
            <a:miter lim="400000"/>
          </a:ln>
        </p:spPr>
      </p:pic>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Title 1"/>
          <p:cNvSpPr txBox="1">
            <a:spLocks noGrp="1"/>
          </p:cNvSpPr>
          <p:nvPr>
            <p:ph type="title"/>
          </p:nvPr>
        </p:nvSpPr>
        <p:spPr>
          <a:prstGeom prst="rect">
            <a:avLst/>
          </a:prstGeom>
        </p:spPr>
        <p:txBody>
          <a:bodyPr/>
          <a:lstStyle/>
          <a:p>
            <a:r>
              <a:t>How about….</a:t>
            </a:r>
          </a:p>
        </p:txBody>
      </p:sp>
      <p:sp>
        <p:nvSpPr>
          <p:cNvPr id="796" name="Content Placeholder 2"/>
          <p:cNvSpPr txBox="1">
            <a:spLocks noGrp="1"/>
          </p:cNvSpPr>
          <p:nvPr>
            <p:ph type="body" sz="half" idx="1"/>
          </p:nvPr>
        </p:nvSpPr>
        <p:spPr>
          <a:xfrm>
            <a:off x="5781145" y="1371600"/>
            <a:ext cx="5648855" cy="4648200"/>
          </a:xfrm>
          <a:prstGeom prst="rect">
            <a:avLst/>
          </a:prstGeom>
        </p:spPr>
        <p:txBody>
          <a:bodyPr/>
          <a:lstStyle/>
          <a:p>
            <a:endParaRPr/>
          </a:p>
        </p:txBody>
      </p:sp>
      <p:sp>
        <p:nvSpPr>
          <p:cNvPr id="797" name="Text Placeholder 3"/>
          <p:cNvSpPr>
            <a:spLocks noGrp="1"/>
          </p:cNvSpPr>
          <p:nvPr>
            <p:ph type="body" idx="13"/>
          </p:nvPr>
        </p:nvSpPr>
        <p:spPr>
          <a:prstGeom prst="rect">
            <a:avLst/>
          </a:prstGeom>
          <a:extLst>
            <a:ext uri="{C572A759-6A51-4108-AA02-DFA0A04FC94B}">
              <ma14:wrappingTextBoxFlag xmlns:ma14="http://schemas.microsoft.com/office/mac/drawingml/2011/main" xmlns="" val="1"/>
            </a:ext>
          </a:extLst>
        </p:spPr>
        <p:txBody>
          <a:bodyPr/>
          <a:lstStyle>
            <a:lvl1pPr marL="0" indent="0">
              <a:buClrTx/>
              <a:buSzTx/>
              <a:buNone/>
              <a:defRPr sz="3200" b="1">
                <a:solidFill>
                  <a:srgbClr val="9CDC68"/>
                </a:solidFill>
              </a:defRPr>
            </a:lvl1pPr>
          </a:lstStyle>
          <a:p>
            <a:r>
              <a:t>Work on federal policy?</a:t>
            </a:r>
          </a:p>
        </p:txBody>
      </p:sp>
      <p:pic>
        <p:nvPicPr>
          <p:cNvPr id="798" name="Picture 2" descr="Picture 2"/>
          <p:cNvPicPr>
            <a:picLocks noChangeAspect="1"/>
          </p:cNvPicPr>
          <p:nvPr/>
        </p:nvPicPr>
        <p:blipFill>
          <a:blip r:embed="rId2">
            <a:extLst/>
          </a:blip>
          <a:stretch>
            <a:fillRect/>
          </a:stretch>
        </p:blipFill>
        <p:spPr>
          <a:xfrm>
            <a:off x="5838825" y="1743075"/>
            <a:ext cx="5497709" cy="3714750"/>
          </a:xfrm>
          <a:prstGeom prst="rect">
            <a:avLst/>
          </a:prstGeom>
          <a:ln w="12700">
            <a:miter lim="400000"/>
          </a:ln>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Need for a National Movement?"/>
          <p:cNvSpPr txBox="1">
            <a:spLocks noGrp="1"/>
          </p:cNvSpPr>
          <p:nvPr>
            <p:ph type="title"/>
          </p:nvPr>
        </p:nvSpPr>
        <p:spPr>
          <a:prstGeom prst="rect">
            <a:avLst/>
          </a:prstGeom>
        </p:spPr>
        <p:txBody>
          <a:bodyPr/>
          <a:lstStyle>
            <a:lvl1pPr defTabSz="406908">
              <a:defRPr sz="3026"/>
            </a:lvl1pPr>
          </a:lstStyle>
          <a:p>
            <a:r>
              <a:t>Need for a National Movement?</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Title 1"/>
          <p:cNvSpPr txBox="1">
            <a:spLocks noGrp="1"/>
          </p:cNvSpPr>
          <p:nvPr>
            <p:ph type="title"/>
          </p:nvPr>
        </p:nvSpPr>
        <p:spPr>
          <a:xfrm>
            <a:off x="1154953" y="973667"/>
            <a:ext cx="8761415" cy="706966"/>
          </a:xfrm>
          <a:prstGeom prst="rect">
            <a:avLst/>
          </a:prstGeom>
        </p:spPr>
        <p:txBody>
          <a:bodyPr/>
          <a:lstStyle/>
          <a:p>
            <a:r>
              <a:t>Thank you</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704850"/>
            <a:ext cx="10972800" cy="1143000"/>
          </a:xfrm>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 </a:t>
            </a:r>
          </a:p>
          <a:p>
            <a:pPr>
              <a:buFont typeface="Arial" panose="020B0604020202020204" pitchFamily="34" charset="0"/>
              <a:buChar char="•"/>
            </a:pPr>
            <a:endParaRPr lang="en-US" sz="2800" dirty="0" smtClean="0"/>
          </a:p>
          <a:p>
            <a:pPr>
              <a:buFont typeface="Arial" panose="020B0604020202020204" pitchFamily="34" charset="0"/>
              <a:buChar char="•"/>
            </a:pPr>
            <a:r>
              <a:rPr lang="en-US" sz="2800" dirty="0" smtClean="0"/>
              <a:t>New York City Elder Abuse Center (NYCEAC)</a:t>
            </a:r>
            <a:endParaRPr lang="en-US" sz="2800" dirty="0"/>
          </a:p>
          <a:p>
            <a:pPr lvl="1">
              <a:buFont typeface="Arial" panose="020B0604020202020204" pitchFamily="34" charset="0"/>
              <a:buChar char="•"/>
            </a:pPr>
            <a:r>
              <a:rPr lang="en-US" sz="2800" dirty="0"/>
              <a:t>H</a:t>
            </a:r>
            <a:r>
              <a:rPr lang="en-US" sz="2800" dirty="0" smtClean="0"/>
              <a:t>oused within </a:t>
            </a:r>
            <a:r>
              <a:rPr lang="en-US" sz="2800" dirty="0"/>
              <a:t>W</a:t>
            </a:r>
            <a:r>
              <a:rPr lang="en-US" sz="2800" dirty="0" smtClean="0"/>
              <a:t>eill Cornell Medicine’s Division of Geriatrics and Palliative Medicine</a:t>
            </a:r>
          </a:p>
          <a:p>
            <a:pPr lvl="1">
              <a:buFont typeface="Arial" panose="020B0604020202020204" pitchFamily="34" charset="0"/>
              <a:buChar char="•"/>
            </a:pPr>
            <a:r>
              <a:rPr lang="en-US" sz="2800" b="1" dirty="0" smtClean="0"/>
              <a:t>Mission: </a:t>
            </a:r>
            <a:r>
              <a:rPr lang="en-US" sz="2800" i="1" dirty="0" smtClean="0"/>
              <a:t>Aims to prevent elder abuse, neglect and financial exploitation and improve the way systems, organizations and professionals respond to it</a:t>
            </a:r>
            <a:endParaRPr lang="en-US" sz="28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914401"/>
            <a:ext cx="5796723" cy="1183005"/>
          </a:xfrm>
          <a:prstGeom prst="rect">
            <a:avLst/>
          </a:prstGeom>
        </p:spPr>
      </p:pic>
    </p:spTree>
    <p:extLst>
      <p:ext uri="{BB962C8B-B14F-4D97-AF65-F5344CB8AC3E}">
        <p14:creationId xmlns:p14="http://schemas.microsoft.com/office/powerpoint/2010/main" val="55110144"/>
      </p:ext>
    </p:extLst>
  </p:cSld>
  <p:clrMapOvr>
    <a:masterClrMapping/>
  </p:clrMapOvr>
  <mc:AlternateContent xmlns:mc="http://schemas.openxmlformats.org/markup-compatibility/2006" xmlns:p14="http://schemas.microsoft.com/office/powerpoint/2010/main">
    <mc:Choice Requires="p14">
      <p:transition spd="med" p14:dur="700" advTm="232">
        <p:fade/>
      </p:transition>
    </mc:Choice>
    <mc:Fallback xmlns="">
      <p:transition xmlns:p14="http://schemas.microsoft.com/office/powerpoint/2010/main" spd="med" advTm="232">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457200"/>
            <a:ext cx="10972800" cy="4953000"/>
          </a:xfrm>
        </p:spPr>
        <p:txBody>
          <a:bodyPr>
            <a:normAutofit fontScale="90000"/>
          </a:bodyPr>
          <a:lstStyle/>
          <a:p>
            <a:pPr marL="0" indent="0" algn="ctr">
              <a:buNone/>
            </a:pP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a:t/>
            </a:r>
            <a:br>
              <a:rPr lang="en-US" sz="4800" b="1" dirty="0"/>
            </a:br>
            <a:r>
              <a:rPr lang="en-US" sz="4800" b="1" dirty="0" smtClean="0">
                <a:solidFill>
                  <a:srgbClr val="000000"/>
                </a:solidFill>
              </a:rPr>
              <a:t>Background:</a:t>
            </a:r>
            <a:br>
              <a:rPr lang="en-US" sz="4800" b="1" dirty="0" smtClean="0">
                <a:solidFill>
                  <a:srgbClr val="000000"/>
                </a:solidFill>
              </a:rPr>
            </a:br>
            <a:r>
              <a:rPr lang="en-US" sz="4800" b="1" dirty="0" smtClean="0">
                <a:solidFill>
                  <a:srgbClr val="000000"/>
                </a:solidFill>
              </a:rPr>
              <a:t>New York State</a:t>
            </a:r>
            <a:br>
              <a:rPr lang="en-US" sz="4800" b="1" dirty="0" smtClean="0">
                <a:solidFill>
                  <a:srgbClr val="000000"/>
                </a:solidFill>
              </a:rPr>
            </a:br>
            <a:r>
              <a:rPr lang="en-US" sz="4800" b="1" dirty="0" smtClean="0">
                <a:solidFill>
                  <a:srgbClr val="000000"/>
                </a:solidFill>
              </a:rPr>
              <a:t>Coalition on Elder Abuse</a:t>
            </a:r>
            <a:endParaRPr lang="en-US" sz="4800" b="1" dirty="0">
              <a:solidFill>
                <a:srgbClr val="000000"/>
              </a:solidFill>
            </a:endParaRPr>
          </a:p>
        </p:txBody>
      </p:sp>
    </p:spTree>
    <p:extLst>
      <p:ext uri="{BB962C8B-B14F-4D97-AF65-F5344CB8AC3E}">
        <p14:creationId xmlns:p14="http://schemas.microsoft.com/office/powerpoint/2010/main" val="2391054552"/>
      </p:ext>
    </p:extLst>
  </p:cSld>
  <p:clrMapOvr>
    <a:masterClrMapping/>
  </p:clrMapOvr>
  <mc:AlternateContent xmlns:mc="http://schemas.openxmlformats.org/markup-compatibility/2006" xmlns:p14="http://schemas.microsoft.com/office/powerpoint/2010/main">
    <mc:Choice Requires="p14">
      <p:transition spd="med" p14:dur="700" advTm="347">
        <p:fade/>
      </p:transition>
    </mc:Choice>
    <mc:Fallback xmlns="">
      <p:transition xmlns:p14="http://schemas.microsoft.com/office/powerpoint/2010/main" spd="med" advTm="34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 National Elder Abuse Summit </a:t>
            </a:r>
            <a:endParaRPr lang="en-US" sz="3200" b="1" dirty="0"/>
          </a:p>
        </p:txBody>
      </p:sp>
      <p:sp>
        <p:nvSpPr>
          <p:cNvPr id="3" name="Content Placeholder 2"/>
          <p:cNvSpPr>
            <a:spLocks noGrp="1"/>
          </p:cNvSpPr>
          <p:nvPr>
            <p:ph idx="1"/>
          </p:nvPr>
        </p:nvSpPr>
        <p:spPr/>
        <p:txBody>
          <a:bodyPr>
            <a:normAutofit fontScale="92500" lnSpcReduction="20000"/>
          </a:bodyPr>
          <a:lstStyle/>
          <a:p>
            <a:pPr marL="0" indent="0">
              <a:buNone/>
            </a:pPr>
            <a:endParaRPr lang="en-US" sz="2800" dirty="0"/>
          </a:p>
          <a:p>
            <a:pPr>
              <a:buFont typeface="Arial" panose="020B0604020202020204" pitchFamily="34" charset="0"/>
              <a:buChar char="•"/>
            </a:pPr>
            <a:r>
              <a:rPr lang="en-US" sz="2800" dirty="0" smtClean="0"/>
              <a:t>2001: Lifespan EAPP Director invited to National Elder Abuse Summit</a:t>
            </a:r>
            <a:endParaRPr lang="en-US" sz="2800" dirty="0"/>
          </a:p>
          <a:p>
            <a:pPr lvl="1">
              <a:buFont typeface="Arial" panose="020B0604020202020204" pitchFamily="34" charset="0"/>
              <a:buChar char="•"/>
            </a:pPr>
            <a:r>
              <a:rPr lang="en-US" sz="2800" dirty="0" smtClean="0"/>
              <a:t>He proposes idea of a New York State Summit modeled after national event</a:t>
            </a:r>
          </a:p>
          <a:p>
            <a:pPr marL="0" indent="0">
              <a:buNone/>
            </a:pPr>
            <a:endParaRPr lang="en-US" sz="2800" dirty="0"/>
          </a:p>
          <a:p>
            <a:pPr>
              <a:buFont typeface="Arial" panose="020B0604020202020204" pitchFamily="34" charset="0"/>
              <a:buChar char="•"/>
            </a:pPr>
            <a:r>
              <a:rPr lang="en-US" sz="2800" dirty="0" smtClean="0"/>
              <a:t>Lifespan receives federal and state funding to sponsor a New York State Elder Abuse Summit</a:t>
            </a:r>
            <a:endParaRPr lang="en-US" sz="2800" dirty="0"/>
          </a:p>
        </p:txBody>
      </p:sp>
    </p:spTree>
    <p:extLst>
      <p:ext uri="{BB962C8B-B14F-4D97-AF65-F5344CB8AC3E}">
        <p14:creationId xmlns:p14="http://schemas.microsoft.com/office/powerpoint/2010/main" val="1445147562"/>
      </p:ext>
    </p:extLst>
  </p:cSld>
  <p:clrMapOvr>
    <a:masterClrMapping/>
  </p:clrMapOvr>
  <mc:AlternateContent xmlns:mc="http://schemas.openxmlformats.org/markup-compatibility/2006" xmlns:p14="http://schemas.microsoft.com/office/powerpoint/2010/main">
    <mc:Choice Requires="p14">
      <p:transition spd="med" p14:dur="700" advTm="1265">
        <p:fade/>
      </p:transition>
    </mc:Choice>
    <mc:Fallback xmlns="">
      <p:transition xmlns:p14="http://schemas.microsoft.com/office/powerpoint/2010/main" spd="med" advTm="1265">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8|4.9"/>
</p:tagLst>
</file>

<file path=ppt/theme/theme1.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5EA226"/>
      </a:accent1>
      <a:accent2>
        <a:srgbClr val="355B15"/>
      </a:accent2>
      <a:accent3>
        <a:srgbClr val="284610"/>
      </a:accent3>
      <a:accent4>
        <a:srgbClr val="1C310B"/>
      </a:accent4>
      <a:accent5>
        <a:srgbClr val="101C06"/>
      </a:accent5>
      <a:accent6>
        <a:srgbClr val="46791C"/>
      </a:accent6>
      <a:hlink>
        <a:srgbClr val="0000FF"/>
      </a:hlink>
      <a:folHlink>
        <a:srgbClr val="FF00FF"/>
      </a:folHlink>
    </a:clrScheme>
    <a:fontScheme name="Ion Boardroom">
      <a:majorFont>
        <a:latin typeface="Century Gothic"/>
        <a:ea typeface="Century Gothic"/>
        <a:cs typeface="Century Gothic"/>
      </a:majorFont>
      <a:minorFont>
        <a:latin typeface="Helvetica"/>
        <a:ea typeface="Helvetica"/>
        <a:cs typeface="Helvetica"/>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Ion Boardroom">
  <a:themeElements>
    <a:clrScheme name="Ion Boardroom">
      <a:dk1>
        <a:srgbClr val="000000"/>
      </a:dk1>
      <a:lt1>
        <a:srgbClr val="FFFFFF"/>
      </a:lt1>
      <a:dk2>
        <a:srgbClr val="A7A7A7"/>
      </a:dk2>
      <a:lt2>
        <a:srgbClr val="535353"/>
      </a:lt2>
      <a:accent1>
        <a:srgbClr val="5EA226"/>
      </a:accent1>
      <a:accent2>
        <a:srgbClr val="355B15"/>
      </a:accent2>
      <a:accent3>
        <a:srgbClr val="284610"/>
      </a:accent3>
      <a:accent4>
        <a:srgbClr val="1C310B"/>
      </a:accent4>
      <a:accent5>
        <a:srgbClr val="101C06"/>
      </a:accent5>
      <a:accent6>
        <a:srgbClr val="46791C"/>
      </a:accent6>
      <a:hlink>
        <a:srgbClr val="0000FF"/>
      </a:hlink>
      <a:folHlink>
        <a:srgbClr val="FF00FF"/>
      </a:folHlink>
    </a:clrScheme>
    <a:fontScheme name="Ion Boardroom">
      <a:majorFont>
        <a:latin typeface="Century Gothic"/>
        <a:ea typeface="Century Gothic"/>
        <a:cs typeface="Century Gothic"/>
      </a:majorFont>
      <a:minorFont>
        <a:latin typeface="Helvetica"/>
        <a:ea typeface="Helvetica"/>
        <a:cs typeface="Helvetica"/>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5EA226"/>
      </a:accent1>
      <a:accent2>
        <a:srgbClr val="355B15"/>
      </a:accent2>
      <a:accent3>
        <a:srgbClr val="284610"/>
      </a:accent3>
      <a:accent4>
        <a:srgbClr val="1C310B"/>
      </a:accent4>
      <a:accent5>
        <a:srgbClr val="101C06"/>
      </a:accent5>
      <a:accent6>
        <a:srgbClr val="46791C"/>
      </a:accent6>
      <a:hlink>
        <a:srgbClr val="0000FF"/>
      </a:hlink>
      <a:folHlink>
        <a:srgbClr val="FF00FF"/>
      </a:folHlink>
    </a:clrScheme>
    <a:fontScheme name="Ion Boardroom">
      <a:majorFont>
        <a:latin typeface="Century Gothic"/>
        <a:ea typeface="Century Gothic"/>
        <a:cs typeface="Century Gothic"/>
      </a:majorFont>
      <a:minorFont>
        <a:latin typeface="Helvetica"/>
        <a:ea typeface="Helvetica"/>
        <a:cs typeface="Helvetica"/>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1218</TotalTime>
  <Words>2777</Words>
  <Application>Microsoft Office PowerPoint</Application>
  <PresentationFormat>Widescreen</PresentationFormat>
  <Paragraphs>588</Paragraphs>
  <Slides>67</Slides>
  <Notes>26</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81" baseType="lpstr">
      <vt:lpstr>ＭＳ Ｐゴシック</vt:lpstr>
      <vt:lpstr>Arial</vt:lpstr>
      <vt:lpstr>Calibri</vt:lpstr>
      <vt:lpstr>Century Gothic</vt:lpstr>
      <vt:lpstr>Constantia</vt:lpstr>
      <vt:lpstr>Helvetica</vt:lpstr>
      <vt:lpstr>Helvetica Neue</vt:lpstr>
      <vt:lpstr>Lucida Sans</vt:lpstr>
      <vt:lpstr>Times New Roman</vt:lpstr>
      <vt:lpstr>Verdana</vt:lpstr>
      <vt:lpstr>Wingdings 3</vt:lpstr>
      <vt:lpstr>Ion Boardroom</vt:lpstr>
      <vt:lpstr>1_Ion Boardroom</vt:lpstr>
      <vt:lpstr>Bitmap Image</vt:lpstr>
      <vt:lpstr>Building an Elder Justice Movement State by State …The Webinar will begin in a moment</vt:lpstr>
      <vt:lpstr>Panelists</vt:lpstr>
      <vt:lpstr>Topics for Today</vt:lpstr>
      <vt:lpstr> New York State </vt:lpstr>
      <vt:lpstr> Presenters</vt:lpstr>
      <vt:lpstr>PowerPoint Presentation</vt:lpstr>
      <vt:lpstr>                   </vt:lpstr>
      <vt:lpstr>    Background: New York State Coalition on Elder Abuse</vt:lpstr>
      <vt:lpstr> National Elder Abuse Summit </vt:lpstr>
      <vt:lpstr> New York State  2004 Elder Abuse Summit</vt:lpstr>
      <vt:lpstr>Summit 2004 (continued)</vt:lpstr>
      <vt:lpstr>   Recommendation #1: Create Statewide NYS Coalition on Elder Abuse (Website: nyselderabuse.org)</vt:lpstr>
      <vt:lpstr>PowerPoint Presentation</vt:lpstr>
      <vt:lpstr>  New York State Prevalence Study (Continued) </vt:lpstr>
      <vt:lpstr> Did not move on this recommendation until  cascade of events occurred</vt:lpstr>
      <vt:lpstr>Events Impacting Creation of MDTs in NYS</vt:lpstr>
      <vt:lpstr>Event #1: NYCEAC Launches Multidisciplinary Team</vt:lpstr>
      <vt:lpstr>Elder Abuse Multidisciplinary Teams (MDTs)</vt:lpstr>
      <vt:lpstr>Event #2:  NYS Elder Abuse Summit  2010</vt:lpstr>
      <vt:lpstr>  2010 NYS Summit Action Agenda </vt:lpstr>
      <vt:lpstr>Event #3: ACL Funds NYS Office for the the Aging to Develop Enhanced MDTs (E-MDTs)</vt:lpstr>
      <vt:lpstr>How are the Enhanced Teams (E-MDTs) Similar/Different  from the Brooklyn MDT? </vt:lpstr>
      <vt:lpstr>PowerPoint Presentation</vt:lpstr>
      <vt:lpstr>E-MDT Expansion Throughout NYS</vt:lpstr>
      <vt:lpstr>Factors Influencing Expansion</vt:lpstr>
      <vt:lpstr>E-MDT Expansion – Phase 1 </vt:lpstr>
      <vt:lpstr>PowerPoint Presentation</vt:lpstr>
      <vt:lpstr>E-MDT Expansion – Phase 2 </vt:lpstr>
      <vt:lpstr>NYS OVS:  Deepening Engagement with Elder Abuse </vt:lpstr>
      <vt:lpstr>Contact Info</vt:lpstr>
      <vt:lpstr>PowerPoint Presentation</vt:lpstr>
      <vt:lpstr>Minnesota Elder Justice Center</vt:lpstr>
      <vt:lpstr>Minnesota Elder Justice Center</vt:lpstr>
      <vt:lpstr>The story in a nutshell</vt:lpstr>
      <vt:lpstr>Our Genealogy</vt:lpstr>
      <vt:lpstr>Office opened October 1, 2014</vt:lpstr>
      <vt:lpstr>Organization, Board and Staff Today</vt:lpstr>
      <vt:lpstr>Our Milestones</vt:lpstr>
      <vt:lpstr>Our Programs and Issues</vt:lpstr>
      <vt:lpstr>Our Programs and Issues</vt:lpstr>
      <vt:lpstr>Our Challenges</vt:lpstr>
      <vt:lpstr>    Minnesota Elder Justice Center 2610 University Avenue West, Suite 530 St. Paul, Minnesota 55114 www.elderjusticemn.org Amanda Vickstrom, Executive Director Amanda.Vickstrom@elderjusticemn.org  </vt:lpstr>
      <vt:lpstr>Building an Elder Justice Movement State by State: Ohio</vt:lpstr>
      <vt:lpstr>Ohio Coalition for Adult Protective Services (OCAPS)</vt:lpstr>
      <vt:lpstr>Ohio Coalition for Adult Protective Services (OCAPS) (continued)</vt:lpstr>
      <vt:lpstr>OCAPS Public Policy Committee</vt:lpstr>
      <vt:lpstr>Ohio Elder Abuse Commission (EAC)</vt:lpstr>
      <vt:lpstr>Ohio Elder Abuse Commission (EAC) (continued)</vt:lpstr>
      <vt:lpstr>EAC Policy Committee</vt:lpstr>
      <vt:lpstr>OCAPS/EAC Policy Connections: Staff/Member Crossovers </vt:lpstr>
      <vt:lpstr>2017 Key Collaborative Policy Successes in Improving Ohio’s Response to Elder Abuse</vt:lpstr>
      <vt:lpstr>ORC 5101.74-741 Elder Abuse Commission</vt:lpstr>
      <vt:lpstr>California Elder Justice Coalition (CEJC)</vt:lpstr>
      <vt:lpstr>Our Humble Origins</vt:lpstr>
      <vt:lpstr>The Plans</vt:lpstr>
      <vt:lpstr>Topics </vt:lpstr>
      <vt:lpstr>Principles of Elder Justice</vt:lpstr>
      <vt:lpstr>Accomplishments</vt:lpstr>
      <vt:lpstr>Accomplishments (cont)</vt:lpstr>
      <vt:lpstr>Advocates Academy</vt:lpstr>
      <vt:lpstr>Unfinished Business</vt:lpstr>
      <vt:lpstr>Discussion</vt:lpstr>
      <vt:lpstr>What are….</vt:lpstr>
      <vt:lpstr>What are…</vt:lpstr>
      <vt:lpstr>How about….</vt:lpstr>
      <vt:lpstr>Need for a National Movement?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Elder Justice Movement State by State</dc:title>
  <dc:creator>Kevin Bigelow</dc:creator>
  <cp:lastModifiedBy>Kevin Bigelow</cp:lastModifiedBy>
  <cp:revision>98</cp:revision>
  <dcterms:modified xsi:type="dcterms:W3CDTF">2018-04-30T18:49:46Z</dcterms:modified>
</cp:coreProperties>
</file>